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activeX/activeX2.xml" ContentType="application/vnd.ms-office.activeX+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activeX/activeX1.xml" ContentType="application/vnd.ms-office.activeX+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handoutMasterIdLst>
    <p:handoutMasterId r:id="rId40"/>
  </p:handoutMasterIdLst>
  <p:sldIdLst>
    <p:sldId id="407" r:id="rId2"/>
    <p:sldId id="405" r:id="rId3"/>
    <p:sldId id="504" r:id="rId4"/>
    <p:sldId id="505" r:id="rId5"/>
    <p:sldId id="506" r:id="rId6"/>
    <p:sldId id="411" r:id="rId7"/>
    <p:sldId id="414" r:id="rId8"/>
    <p:sldId id="415" r:id="rId9"/>
    <p:sldId id="457" r:id="rId10"/>
    <p:sldId id="416" r:id="rId11"/>
    <p:sldId id="460" r:id="rId12"/>
    <p:sldId id="461" r:id="rId13"/>
    <p:sldId id="462" r:id="rId14"/>
    <p:sldId id="427" r:id="rId15"/>
    <p:sldId id="498" r:id="rId16"/>
    <p:sldId id="499" r:id="rId17"/>
    <p:sldId id="500" r:id="rId18"/>
    <p:sldId id="501" r:id="rId19"/>
    <p:sldId id="492" r:id="rId20"/>
    <p:sldId id="494" r:id="rId21"/>
    <p:sldId id="465" r:id="rId22"/>
    <p:sldId id="480" r:id="rId23"/>
    <p:sldId id="466" r:id="rId24"/>
    <p:sldId id="467" r:id="rId25"/>
    <p:sldId id="481" r:id="rId26"/>
    <p:sldId id="509" r:id="rId27"/>
    <p:sldId id="510" r:id="rId28"/>
    <p:sldId id="508" r:id="rId29"/>
    <p:sldId id="507" r:id="rId30"/>
    <p:sldId id="468" r:id="rId31"/>
    <p:sldId id="464" r:id="rId32"/>
    <p:sldId id="473" r:id="rId33"/>
    <p:sldId id="476" r:id="rId34"/>
    <p:sldId id="479" r:id="rId35"/>
    <p:sldId id="503" r:id="rId36"/>
    <p:sldId id="502" r:id="rId37"/>
    <p:sldId id="497" r:id="rId38"/>
  </p:sldIdLst>
  <p:sldSz cx="9144000" cy="6858000" type="screen4x3"/>
  <p:notesSz cx="6735763" cy="9866313"/>
  <p:custShowLst>
    <p:custShow name="プレゼン用" id="0">
      <p:sldLst>
        <p:sld r:id="rId2"/>
        <p:sld r:id="rId3"/>
        <p:sld r:id="rId7"/>
        <p:sld r:id="rId8"/>
        <p:sld r:id="rId9"/>
        <p:sld r:id="rId10"/>
        <p:sld r:id="rId11"/>
        <p:sld r:id="rId12"/>
        <p:sld r:id="rId13"/>
        <p:sld r:id="rId14"/>
        <p:sld r:id="rId15"/>
        <p:sld r:id="rId16"/>
        <p:sld r:id="rId17"/>
        <p:sld r:id="rId18"/>
        <p:sld r:id="rId19"/>
        <p:sld r:id="rId21"/>
        <p:sld r:id="rId22"/>
        <p:sld r:id="rId23"/>
        <p:sld r:id="rId24"/>
        <p:sld r:id="rId26"/>
        <p:sld r:id="rId31"/>
        <p:sld r:id="rId32"/>
        <p:sld r:id="rId33"/>
        <p:sld r:id="rId34"/>
        <p:sld r:id="rId35"/>
        <p:sld r:id="rId36"/>
        <p:sld r:id="rId37"/>
        <p:sld r:id="rId38"/>
      </p:sldLst>
    </p:custShow>
    <p:custShow name="印刷用" id="1">
      <p:sldLst>
        <p:sld r:id="rId3"/>
        <p:sld r:id="rId7"/>
        <p:sld r:id="rId8"/>
        <p:sld r:id="rId9"/>
        <p:sld r:id="rId10"/>
        <p:sld r:id="rId11"/>
        <p:sld r:id="rId12"/>
        <p:sld r:id="rId13"/>
        <p:sld r:id="rId14"/>
        <p:sld r:id="rId15"/>
        <p:sld r:id="rId16"/>
        <p:sld r:id="rId17"/>
        <p:sld r:id="rId18"/>
        <p:sld r:id="rId20"/>
        <p:sld r:id="rId21"/>
        <p:sld r:id="rId22"/>
        <p:sld r:id="rId23"/>
        <p:sld r:id="rId25"/>
        <p:sld r:id="rId26"/>
        <p:sld r:id="rId31"/>
        <p:sld r:id="rId32"/>
        <p:sld r:id="rId33"/>
        <p:sld r:id="rId34"/>
        <p:sld r:id="rId35"/>
        <p:sld r:id="rId36"/>
        <p:sld r:id="rId37"/>
        <p:sld r:id="rId38"/>
      </p:sldLst>
    </p:custShow>
  </p:custShowLst>
  <p:defaultTextStyle>
    <a:defPPr>
      <a:defRPr lang="ja-JP"/>
    </a:defPPr>
    <a:lvl1pPr marL="0" algn="l" defTabSz="914262" rtl="0" eaLnBrk="1" latinLnBrk="0" hangingPunct="1">
      <a:defRPr kumimoji="1" sz="1800" kern="1200">
        <a:solidFill>
          <a:schemeClr val="tx1"/>
        </a:solidFill>
        <a:latin typeface="+mn-lt"/>
        <a:ea typeface="+mn-ea"/>
        <a:cs typeface="+mn-cs"/>
      </a:defRPr>
    </a:lvl1pPr>
    <a:lvl2pPr marL="457131" algn="l" defTabSz="914262" rtl="0" eaLnBrk="1" latinLnBrk="0" hangingPunct="1">
      <a:defRPr kumimoji="1" sz="1800" kern="1200">
        <a:solidFill>
          <a:schemeClr val="tx1"/>
        </a:solidFill>
        <a:latin typeface="+mn-lt"/>
        <a:ea typeface="+mn-ea"/>
        <a:cs typeface="+mn-cs"/>
      </a:defRPr>
    </a:lvl2pPr>
    <a:lvl3pPr marL="914262" algn="l" defTabSz="914262" rtl="0" eaLnBrk="1" latinLnBrk="0" hangingPunct="1">
      <a:defRPr kumimoji="1" sz="1800" kern="1200">
        <a:solidFill>
          <a:schemeClr val="tx1"/>
        </a:solidFill>
        <a:latin typeface="+mn-lt"/>
        <a:ea typeface="+mn-ea"/>
        <a:cs typeface="+mn-cs"/>
      </a:defRPr>
    </a:lvl3pPr>
    <a:lvl4pPr marL="1371393" algn="l" defTabSz="914262" rtl="0" eaLnBrk="1" latinLnBrk="0" hangingPunct="1">
      <a:defRPr kumimoji="1" sz="1800" kern="1200">
        <a:solidFill>
          <a:schemeClr val="tx1"/>
        </a:solidFill>
        <a:latin typeface="+mn-lt"/>
        <a:ea typeface="+mn-ea"/>
        <a:cs typeface="+mn-cs"/>
      </a:defRPr>
    </a:lvl4pPr>
    <a:lvl5pPr marL="1828524" algn="l" defTabSz="914262" rtl="0" eaLnBrk="1" latinLnBrk="0" hangingPunct="1">
      <a:defRPr kumimoji="1" sz="1800" kern="1200">
        <a:solidFill>
          <a:schemeClr val="tx1"/>
        </a:solidFill>
        <a:latin typeface="+mn-lt"/>
        <a:ea typeface="+mn-ea"/>
        <a:cs typeface="+mn-cs"/>
      </a:defRPr>
    </a:lvl5pPr>
    <a:lvl6pPr marL="2285655" algn="l" defTabSz="914262" rtl="0" eaLnBrk="1" latinLnBrk="0" hangingPunct="1">
      <a:defRPr kumimoji="1" sz="1800" kern="1200">
        <a:solidFill>
          <a:schemeClr val="tx1"/>
        </a:solidFill>
        <a:latin typeface="+mn-lt"/>
        <a:ea typeface="+mn-ea"/>
        <a:cs typeface="+mn-cs"/>
      </a:defRPr>
    </a:lvl6pPr>
    <a:lvl7pPr marL="2742786" algn="l" defTabSz="914262" rtl="0" eaLnBrk="1" latinLnBrk="0" hangingPunct="1">
      <a:defRPr kumimoji="1" sz="1800" kern="1200">
        <a:solidFill>
          <a:schemeClr val="tx1"/>
        </a:solidFill>
        <a:latin typeface="+mn-lt"/>
        <a:ea typeface="+mn-ea"/>
        <a:cs typeface="+mn-cs"/>
      </a:defRPr>
    </a:lvl7pPr>
    <a:lvl8pPr marL="3199918" algn="l" defTabSz="914262" rtl="0" eaLnBrk="1" latinLnBrk="0" hangingPunct="1">
      <a:defRPr kumimoji="1" sz="1800" kern="1200">
        <a:solidFill>
          <a:schemeClr val="tx1"/>
        </a:solidFill>
        <a:latin typeface="+mn-lt"/>
        <a:ea typeface="+mn-ea"/>
        <a:cs typeface="+mn-cs"/>
      </a:defRPr>
    </a:lvl8pPr>
    <a:lvl9pPr marL="3657048" algn="l" defTabSz="914262"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showPr>
  <p:clrMru>
    <a:srgbClr val="FF99FF"/>
    <a:srgbClr val="5E9EFF"/>
    <a:srgbClr val="5E9EEB"/>
    <a:srgbClr val="0000FF"/>
    <a:srgbClr val="66FFFF"/>
    <a:srgbClr val="00CCFF"/>
    <a:srgbClr val="FF0066"/>
    <a:srgbClr val="FF9900"/>
    <a:srgbClr val="008000"/>
    <a:srgbClr val="66CCFF"/>
  </p:clrMru>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31" autoAdjust="0"/>
    <p:restoredTop sz="77598" autoAdjust="0"/>
  </p:normalViewPr>
  <p:slideViewPr>
    <p:cSldViewPr snapToGrid="0" showGuides="1">
      <p:cViewPr varScale="1">
        <p:scale>
          <a:sx n="81" d="100"/>
          <a:sy n="81" d="100"/>
        </p:scale>
        <p:origin x="-1362" y="-90"/>
      </p:cViewPr>
      <p:guideLst>
        <p:guide orient="horz" pos="2159"/>
        <p:guide pos="2879"/>
      </p:guideLst>
    </p:cSldViewPr>
  </p:slideViewPr>
  <p:outlineViewPr>
    <p:cViewPr>
      <p:scale>
        <a:sx n="33" d="100"/>
        <a:sy n="33" d="100"/>
      </p:scale>
      <p:origin x="0" y="438"/>
    </p:cViewPr>
  </p:outlineViewPr>
  <p:notesTextViewPr>
    <p:cViewPr>
      <p:scale>
        <a:sx n="100" d="100"/>
        <a:sy n="100" d="100"/>
      </p:scale>
      <p:origin x="0" y="0"/>
    </p:cViewPr>
  </p:notesTextViewPr>
  <p:sorterViewPr>
    <p:cViewPr>
      <p:scale>
        <a:sx n="84" d="100"/>
        <a:sy n="84" d="100"/>
      </p:scale>
      <p:origin x="0" y="900"/>
    </p:cViewPr>
  </p:sorterViewPr>
  <p:notesViewPr>
    <p:cSldViewPr snapToGrid="0" showGuides="1">
      <p:cViewPr varScale="1">
        <p:scale>
          <a:sx n="91" d="100"/>
          <a:sy n="91" d="100"/>
        </p:scale>
        <p:origin x="-3696" y="-120"/>
      </p:cViewPr>
      <p:guideLst>
        <p:guide orient="horz" pos="340"/>
        <p:guide orient="horz" pos="2626"/>
        <p:guide orient="horz" pos="2765"/>
        <p:guide orient="horz" pos="5986"/>
        <p:guide orient="horz" pos="1693"/>
        <p:guide orient="horz" pos="1850"/>
        <p:guide pos="2122"/>
        <p:guide pos="4026"/>
        <p:guide pos="216"/>
        <p:guide pos="608"/>
        <p:guide pos="3644"/>
      </p:guideLst>
    </p:cSldViewPr>
  </p:notesViewPr>
  <p:gridSpacing cx="46085125" cy="4608512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activeX/activeX1.xml><?xml version="1.0" encoding="utf-8"?>
<ax:ocx xmlns:ax="http://schemas.microsoft.com/office/2006/activeX" xmlns:r="http://schemas.openxmlformats.org/officeDocument/2006/relationships" ax:classid="{D27CDB6E-AE6D-11CF-96B8-444553540000}" ax:persistence="persistPropertyBag">
  <ax:ocxPr ax:name="_cx" ax:value="15284"/>
  <ax:ocxPr ax:name="_cy" ax:value="8511"/>
  <ax:ocxPr ax:name="FlashVars" ax:value=""/>
  <ax:ocxPr ax:name="Movie" ax:value="P19_2piece.swf"/>
  <ax:ocxPr ax:name="Src" ax:value="P19_2piece.swf"/>
  <ax:ocxPr ax:name="WMode" ax:value="Window"/>
  <ax:ocxPr ax:name="Play" ax:value="-1"/>
  <ax:ocxPr ax:name="Loop" ax:value="-1"/>
  <ax:ocxPr ax:name="Quality" ax:value="High"/>
  <ax:ocxPr ax:name="SAlign" ax:value=""/>
  <ax:ocxPr ax:name="Menu" ax:value="-1"/>
  <ax:ocxPr ax:name="Base" ax:value=""/>
  <ax:ocxPr ax:name="AllowScriptAccess" ax:value=""/>
  <ax:ocxPr ax:name="Scale" ax:value="ShowAll"/>
  <ax:ocxPr ax:name="DeviceFont" ax:value="0"/>
  <ax:ocxPr ax:name="EmbedMovie" ax:value="0"/>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activeX/activeX2.xml><?xml version="1.0" encoding="utf-8"?>
<ax:ocx xmlns:ax="http://schemas.microsoft.com/office/2006/activeX" xmlns:r="http://schemas.openxmlformats.org/officeDocument/2006/relationships" ax:classid="{D27CDB6E-AE6D-11CF-96B8-444553540000}" ax:persistence="persistPropertyBag">
  <ax:ocxPr ax:name="_cx" ax:value="11977"/>
  <ax:ocxPr ax:name="_cy" ax:value="6936"/>
  <ax:ocxPr ax:name="FlashVars" ax:value=""/>
  <ax:ocxPr ax:name="Movie" ax:value="P27_CAM.swf"/>
  <ax:ocxPr ax:name="Src" ax:value="P27_CAM.swf"/>
  <ax:ocxPr ax:name="WMode" ax:value="Window"/>
  <ax:ocxPr ax:name="Play" ax:value="-1"/>
  <ax:ocxPr ax:name="Loop" ax:value="-1"/>
  <ax:ocxPr ax:name="Quality" ax:value="High"/>
  <ax:ocxPr ax:name="SAlign" ax:value=""/>
  <ax:ocxPr ax:name="Menu" ax:value="-1"/>
  <ax:ocxPr ax:name="Base" ax:value=""/>
  <ax:ocxPr ax:name="AllowScriptAccess" ax:value=""/>
  <ax:ocxPr ax:name="Scale" ax:value="ShowAll"/>
  <ax:ocxPr ax:name="DeviceFont" ax:value="0"/>
  <ax:ocxPr ax:name="EmbedMovie" ax:value="0"/>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drawings/_rels/vmlDrawing1.v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ノート プレースホルダ 4"/>
          <p:cNvSpPr>
            <a:spLocks noGrp="1"/>
          </p:cNvSpPr>
          <p:nvPr>
            <p:ph type="body" sz="quarter" idx="3"/>
          </p:nvPr>
        </p:nvSpPr>
        <p:spPr>
          <a:xfrm>
            <a:off x="342904" y="4389438"/>
            <a:ext cx="6048375" cy="5113337"/>
          </a:xfrm>
          <a:prstGeom prst="rect">
            <a:avLst/>
          </a:prstGeom>
        </p:spPr>
        <p:txBody>
          <a:bodyPr vert="horz" lIns="91358" tIns="45679" rIns="91358" bIns="45679" rtlCol="0">
            <a:normAutofit/>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18" name="スライド番号プレースホルダ 6"/>
          <p:cNvSpPr>
            <a:spLocks noGrp="1"/>
          </p:cNvSpPr>
          <p:nvPr>
            <p:ph type="sldNum" sz="quarter" idx="5"/>
          </p:nvPr>
        </p:nvSpPr>
        <p:spPr>
          <a:xfrm>
            <a:off x="6238876" y="9558033"/>
            <a:ext cx="495332" cy="306577"/>
          </a:xfrm>
          <a:prstGeom prst="rect">
            <a:avLst/>
          </a:prstGeom>
        </p:spPr>
        <p:txBody>
          <a:bodyPr vert="horz" lIns="91358" tIns="45679" rIns="91358" bIns="45679" rtlCol="0" anchor="b"/>
          <a:lstStyle>
            <a:lvl1pPr algn="r">
              <a:defRPr sz="1200"/>
            </a:lvl1pPr>
          </a:lstStyle>
          <a:p>
            <a:fld id="{75732EA7-380E-40D2-BF31-3ACC7FC4E034}" type="slidenum">
              <a:rPr kumimoji="1" lang="ja-JP" altLang="en-US" smtClean="0"/>
              <a:pPr/>
              <a:t>&lt;#&gt;</a:t>
            </a:fld>
            <a:endParaRPr kumimoji="1" lang="ja-JP" altLang="en-US" dirty="0"/>
          </a:p>
        </p:txBody>
      </p:sp>
      <p:sp>
        <p:nvSpPr>
          <p:cNvPr id="6" name="スライド イメージ プレースホルダ 5"/>
          <p:cNvSpPr>
            <a:spLocks noGrp="1" noRot="1" noChangeAspect="1"/>
          </p:cNvSpPr>
          <p:nvPr>
            <p:ph type="sldImg" idx="2"/>
          </p:nvPr>
        </p:nvSpPr>
        <p:spPr>
          <a:xfrm>
            <a:off x="949775" y="539750"/>
            <a:ext cx="4837800" cy="3629025"/>
          </a:xfrm>
          <a:prstGeom prst="rect">
            <a:avLst/>
          </a:prstGeom>
          <a:noFill/>
          <a:ln w="12700">
            <a:solidFill>
              <a:prstClr val="black"/>
            </a:solidFill>
          </a:ln>
        </p:spPr>
        <p:txBody>
          <a:bodyPr vert="horz" lIns="91374" tIns="45687" rIns="91374" bIns="45687" rtlCol="0" anchor="ctr"/>
          <a:lstStyle/>
          <a:p>
            <a:endParaRPr lang="ja-JP" altLang="en-US" dirty="0"/>
          </a:p>
        </p:txBody>
      </p:sp>
    </p:spTree>
  </p:cSld>
  <p:clrMap bg1="lt1" tx1="dk1" bg2="lt2" tx2="dk2" accent1="accent1" accent2="accent2" accent3="accent3" accent4="accent4" accent5="accent5" accent6="accent6" hlink="hlink" folHlink="folHlink"/>
  <p:hf ftr="0"/>
  <p:notesStyle>
    <a:lvl1pPr marL="0" algn="l" defTabSz="914262" rtl="0" eaLnBrk="1" latinLnBrk="0" hangingPunct="1">
      <a:defRPr kumimoji="1" sz="1200" kern="1200">
        <a:solidFill>
          <a:schemeClr val="tx1"/>
        </a:solidFill>
        <a:latin typeface="+mn-ea"/>
        <a:ea typeface="+mn-ea"/>
        <a:cs typeface="+mn-cs"/>
      </a:defRPr>
    </a:lvl1pPr>
    <a:lvl2pPr marL="457131" algn="l" defTabSz="914262" rtl="0" eaLnBrk="1" latinLnBrk="0" hangingPunct="1">
      <a:defRPr kumimoji="1" sz="1200" kern="1200">
        <a:solidFill>
          <a:schemeClr val="tx1"/>
        </a:solidFill>
        <a:latin typeface="+mn-ea"/>
        <a:ea typeface="+mn-ea"/>
        <a:cs typeface="+mn-cs"/>
      </a:defRPr>
    </a:lvl2pPr>
    <a:lvl3pPr marL="914262" algn="l" defTabSz="914262" rtl="0" eaLnBrk="1" latinLnBrk="0" hangingPunct="1">
      <a:defRPr kumimoji="1" sz="1200" kern="1200">
        <a:solidFill>
          <a:schemeClr val="tx1"/>
        </a:solidFill>
        <a:latin typeface="+mn-ea"/>
        <a:ea typeface="+mn-ea"/>
        <a:cs typeface="+mn-cs"/>
      </a:defRPr>
    </a:lvl3pPr>
    <a:lvl4pPr marL="1371393" algn="l" defTabSz="914262" rtl="0" eaLnBrk="1" latinLnBrk="0" hangingPunct="1">
      <a:defRPr kumimoji="1" sz="1200" kern="1200">
        <a:solidFill>
          <a:schemeClr val="tx1"/>
        </a:solidFill>
        <a:latin typeface="+mn-ea"/>
        <a:ea typeface="+mn-ea"/>
        <a:cs typeface="+mn-cs"/>
      </a:defRPr>
    </a:lvl4pPr>
    <a:lvl5pPr marL="1828524" algn="l" defTabSz="914262" rtl="0" eaLnBrk="1" latinLnBrk="0" hangingPunct="1">
      <a:defRPr kumimoji="1" sz="1200" kern="1200">
        <a:solidFill>
          <a:schemeClr val="tx1"/>
        </a:solidFill>
        <a:latin typeface="+mn-ea"/>
        <a:ea typeface="+mn-ea"/>
        <a:cs typeface="+mn-cs"/>
      </a:defRPr>
    </a:lvl5pPr>
    <a:lvl6pPr marL="2285655" algn="l" defTabSz="914262" rtl="0" eaLnBrk="1" latinLnBrk="0" hangingPunct="1">
      <a:defRPr kumimoji="1" sz="1200" kern="1200">
        <a:solidFill>
          <a:schemeClr val="tx1"/>
        </a:solidFill>
        <a:latin typeface="+mn-lt"/>
        <a:ea typeface="+mn-ea"/>
        <a:cs typeface="+mn-cs"/>
      </a:defRPr>
    </a:lvl6pPr>
    <a:lvl7pPr marL="2742786" algn="l" defTabSz="914262" rtl="0" eaLnBrk="1" latinLnBrk="0" hangingPunct="1">
      <a:defRPr kumimoji="1" sz="1200" kern="1200">
        <a:solidFill>
          <a:schemeClr val="tx1"/>
        </a:solidFill>
        <a:latin typeface="+mn-lt"/>
        <a:ea typeface="+mn-ea"/>
        <a:cs typeface="+mn-cs"/>
      </a:defRPr>
    </a:lvl7pPr>
    <a:lvl8pPr marL="3199918" algn="l" defTabSz="914262" rtl="0" eaLnBrk="1" latinLnBrk="0" hangingPunct="1">
      <a:defRPr kumimoji="1" sz="1200" kern="1200">
        <a:solidFill>
          <a:schemeClr val="tx1"/>
        </a:solidFill>
        <a:latin typeface="+mn-lt"/>
        <a:ea typeface="+mn-ea"/>
        <a:cs typeface="+mn-cs"/>
      </a:defRPr>
    </a:lvl8pPr>
    <a:lvl9pPr marL="3657048" algn="l" defTabSz="914262"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image" Target="../media/image4.gif"/></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49325" y="539750"/>
            <a:ext cx="4838700" cy="3629025"/>
          </a:xfrm>
        </p:spPr>
      </p:sp>
      <p:sp>
        <p:nvSpPr>
          <p:cNvPr id="3" name="ノート プレースホルダ 2"/>
          <p:cNvSpPr>
            <a:spLocks noGrp="1"/>
          </p:cNvSpPr>
          <p:nvPr>
            <p:ph type="body" idx="1"/>
          </p:nvPr>
        </p:nvSpPr>
        <p:spPr/>
        <p:txBody>
          <a:bodyPr>
            <a:normAutofit/>
          </a:bodyPr>
          <a:lstStyle/>
          <a:p>
            <a:endParaRPr lang="en-US" altLang="ja-JP" dirty="0" smtClean="0"/>
          </a:p>
        </p:txBody>
      </p:sp>
      <p:sp>
        <p:nvSpPr>
          <p:cNvPr id="4" name="スライド番号プレースホルダ 3"/>
          <p:cNvSpPr>
            <a:spLocks noGrp="1"/>
          </p:cNvSpPr>
          <p:nvPr>
            <p:ph type="sldNum" sz="quarter" idx="10"/>
          </p:nvPr>
        </p:nvSpPr>
        <p:spPr/>
        <p:txBody>
          <a:bodyPr/>
          <a:lstStyle/>
          <a:p>
            <a:fld id="{75732EA7-380E-40D2-BF31-3ACC7FC4E034}" type="slidenum">
              <a:rPr kumimoji="1" lang="ja-JP" altLang="en-US" smtClean="0"/>
              <a:pPr/>
              <a:t>1</a:t>
            </a:fld>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49325" y="539750"/>
            <a:ext cx="4838700" cy="3629025"/>
          </a:xfrm>
        </p:spPr>
      </p:sp>
      <p:sp>
        <p:nvSpPr>
          <p:cNvPr id="3" name="ノート プレースホルダ 2"/>
          <p:cNvSpPr>
            <a:spLocks noGrp="1"/>
          </p:cNvSpPr>
          <p:nvPr>
            <p:ph type="body" idx="1"/>
          </p:nvPr>
        </p:nvSpPr>
        <p:spPr/>
        <p:txBody>
          <a:bodyPr>
            <a:normAutofit fontScale="92500"/>
          </a:bodyPr>
          <a:lstStyle/>
          <a:p>
            <a:r>
              <a:rPr lang="ja-JP" altLang="en-US" dirty="0" smtClean="0"/>
              <a:t>講師</a:t>
            </a:r>
            <a:endParaRPr lang="en-US" altLang="ja-JP" dirty="0" smtClean="0"/>
          </a:p>
          <a:p>
            <a:pPr marL="533400" indent="-177800"/>
            <a:r>
              <a:rPr lang="ja-JP" altLang="en-US" dirty="0" smtClean="0"/>
              <a:t>●この図は各々のホルダに加わる応力を有限要素（法）</a:t>
            </a:r>
            <a:r>
              <a:rPr lang="en-US" altLang="ja-JP" dirty="0" smtClean="0"/>
              <a:t>【FEM=Finite Element Method】</a:t>
            </a:r>
            <a:r>
              <a:rPr lang="ja-JP" altLang="en-US" dirty="0" smtClean="0"/>
              <a:t>で解析したものです。</a:t>
            </a:r>
            <a:endParaRPr lang="en-US" altLang="ja-JP" dirty="0" smtClean="0"/>
          </a:p>
          <a:p>
            <a:pPr marL="533400" indent="-177800"/>
            <a:r>
              <a:rPr lang="ja-JP" altLang="en-US" dirty="0" smtClean="0"/>
              <a:t>　　「コレットホルダ」では応力の作用点が分散しています。また、その強さも工具把持部やホルダ本体において均一ではありません。</a:t>
            </a:r>
            <a:endParaRPr lang="en-US" altLang="ja-JP" dirty="0" smtClean="0"/>
          </a:p>
          <a:p>
            <a:endParaRPr lang="en-US" altLang="ja-JP" dirty="0" smtClean="0"/>
          </a:p>
          <a:p>
            <a:r>
              <a:rPr lang="ja-JP" altLang="en-US" dirty="0" smtClean="0"/>
              <a:t>通訳</a:t>
            </a:r>
            <a:endParaRPr lang="en-US" altLang="ja-JP" dirty="0" smtClean="0"/>
          </a:p>
          <a:p>
            <a:pPr marL="533400" indent="-177800"/>
            <a:r>
              <a:rPr lang="ja-JP" altLang="en-US" dirty="0" smtClean="0"/>
              <a:t>○</a:t>
            </a:r>
            <a:r>
              <a:rPr lang="en-US" altLang="zh-TW" dirty="0" smtClean="0">
                <a:latin typeface="Arial" pitchFamily="34" charset="0"/>
                <a:cs typeface="Arial" pitchFamily="34" charset="0"/>
              </a:rPr>
              <a:t>This figure shows stress on each two holders with using </a:t>
            </a:r>
            <a:r>
              <a:rPr lang="en-US" altLang="zh-TW" dirty="0" err="1" smtClean="0">
                <a:latin typeface="Arial" pitchFamily="34" charset="0"/>
                <a:cs typeface="Arial" pitchFamily="34" charset="0"/>
              </a:rPr>
              <a:t>caluculation</a:t>
            </a:r>
            <a:r>
              <a:rPr lang="en-US" altLang="zh-TW" dirty="0" smtClean="0">
                <a:latin typeface="Arial" pitchFamily="34" charset="0"/>
                <a:cs typeface="Arial" pitchFamily="34" charset="0"/>
              </a:rPr>
              <a:t> by Finite Element Method(FEM).</a:t>
            </a:r>
          </a:p>
          <a:p>
            <a:pPr marL="533400" indent="-177800"/>
            <a:r>
              <a:rPr lang="ja-JP" altLang="en-US" dirty="0" smtClean="0">
                <a:latin typeface="Arial" pitchFamily="34" charset="0"/>
                <a:cs typeface="Arial" pitchFamily="34" charset="0"/>
              </a:rPr>
              <a:t>　</a:t>
            </a:r>
            <a:r>
              <a:rPr lang="en-US" altLang="ja-JP" dirty="0" smtClean="0">
                <a:latin typeface="Arial" pitchFamily="34" charset="0"/>
                <a:cs typeface="Arial" pitchFamily="34" charset="0"/>
              </a:rPr>
              <a:t>Stress </a:t>
            </a:r>
            <a:r>
              <a:rPr lang="en-US" altLang="ja-JP" dirty="0" err="1" smtClean="0">
                <a:latin typeface="Arial" pitchFamily="34" charset="0"/>
                <a:cs typeface="Arial" pitchFamily="34" charset="0"/>
              </a:rPr>
              <a:t>effector</a:t>
            </a:r>
            <a:r>
              <a:rPr lang="en-US" altLang="ja-JP" dirty="0" smtClean="0">
                <a:latin typeface="Arial" pitchFamily="34" charset="0"/>
                <a:cs typeface="Arial" pitchFamily="34" charset="0"/>
              </a:rPr>
              <a:t> site disperses when using a </a:t>
            </a:r>
            <a:r>
              <a:rPr lang="en-US" altLang="ja-JP" dirty="0" err="1" smtClean="0">
                <a:latin typeface="Arial" pitchFamily="34" charset="0"/>
                <a:cs typeface="Arial" pitchFamily="34" charset="0"/>
              </a:rPr>
              <a:t>collet</a:t>
            </a:r>
            <a:r>
              <a:rPr lang="en-US" altLang="ja-JP" dirty="0" smtClean="0">
                <a:latin typeface="Arial" pitchFamily="34" charset="0"/>
                <a:cs typeface="Arial" pitchFamily="34" charset="0"/>
              </a:rPr>
              <a:t> holder.</a:t>
            </a:r>
            <a:r>
              <a:rPr lang="ja-JP" altLang="en-US" dirty="0" smtClean="0">
                <a:latin typeface="Arial" pitchFamily="34" charset="0"/>
                <a:cs typeface="Arial" pitchFamily="34" charset="0"/>
              </a:rPr>
              <a:t>　</a:t>
            </a:r>
            <a:r>
              <a:rPr lang="en-US" altLang="ja-JP" dirty="0" smtClean="0">
                <a:latin typeface="Arial" pitchFamily="34" charset="0"/>
                <a:cs typeface="Arial" pitchFamily="34" charset="0"/>
              </a:rPr>
              <a:t>Also, its </a:t>
            </a:r>
            <a:r>
              <a:rPr lang="en-US" altLang="ja-JP" dirty="0" err="1" smtClean="0">
                <a:latin typeface="Arial" pitchFamily="34" charset="0"/>
                <a:cs typeface="Arial" pitchFamily="34" charset="0"/>
              </a:rPr>
              <a:t>forece</a:t>
            </a:r>
            <a:r>
              <a:rPr lang="en-US" altLang="ja-JP" dirty="0" smtClean="0">
                <a:latin typeface="Arial" pitchFamily="34" charset="0"/>
                <a:cs typeface="Arial" pitchFamily="34" charset="0"/>
              </a:rPr>
              <a:t> is not equal at cutter clamping area and holder body.</a:t>
            </a:r>
          </a:p>
          <a:p>
            <a:endParaRPr lang="en-US" altLang="ja-JP" dirty="0" smtClean="0"/>
          </a:p>
          <a:p>
            <a:r>
              <a:rPr lang="ja-JP" altLang="en-US" dirty="0" smtClean="0"/>
              <a:t>講師</a:t>
            </a:r>
            <a:endParaRPr lang="en-US" altLang="ja-JP" dirty="0" smtClean="0"/>
          </a:p>
          <a:p>
            <a:pPr marL="533400" indent="-177800"/>
            <a:r>
              <a:rPr lang="ja-JP" altLang="en-US" dirty="0" smtClean="0"/>
              <a:t>●一方、「焼</a:t>
            </a:r>
            <a:r>
              <a:rPr lang="ja-JP" altLang="en-US" dirty="0" err="1" smtClean="0"/>
              <a:t>ばめ</a:t>
            </a:r>
            <a:r>
              <a:rPr lang="ja-JP" altLang="en-US" dirty="0" smtClean="0"/>
              <a:t>ホルダ」では、工具把持部全体に、均一に応力が作用し、安定した状態です。</a:t>
            </a:r>
            <a:endParaRPr lang="en-US" altLang="ja-JP" dirty="0" smtClean="0"/>
          </a:p>
          <a:p>
            <a:endParaRPr lang="en-US" altLang="ja-JP" dirty="0" smtClean="0"/>
          </a:p>
          <a:p>
            <a:r>
              <a:rPr lang="ja-JP" altLang="en-US" dirty="0" smtClean="0"/>
              <a:t>通訳</a:t>
            </a:r>
            <a:endParaRPr lang="en-US" altLang="ja-JP" dirty="0" smtClean="0"/>
          </a:p>
          <a:p>
            <a:pPr marL="533400" indent="-177800"/>
            <a:r>
              <a:rPr lang="ja-JP" altLang="en-US" dirty="0" smtClean="0"/>
              <a:t>○</a:t>
            </a:r>
            <a:r>
              <a:rPr lang="en-US" altLang="zh-CN" dirty="0" smtClean="0">
                <a:latin typeface="Arial" pitchFamily="34" charset="0"/>
                <a:cs typeface="Arial" pitchFamily="34" charset="0"/>
              </a:rPr>
              <a:t>However, stress, when using a shrink-fit holder distributes uniformly at cutter clamping area, and its stress becomes stable.</a:t>
            </a:r>
          </a:p>
          <a:p>
            <a:pPr marL="533400" indent="-177800"/>
            <a:endParaRPr lang="en-US" altLang="ja-JP" dirty="0" smtClean="0"/>
          </a:p>
          <a:p>
            <a:r>
              <a:rPr lang="ja-JP" altLang="en-US" dirty="0" smtClean="0"/>
              <a:t>講師</a:t>
            </a:r>
            <a:endParaRPr lang="en-US" altLang="ja-JP" dirty="0" smtClean="0"/>
          </a:p>
          <a:p>
            <a:pPr marL="533400" indent="-177800"/>
            <a:r>
              <a:rPr lang="ja-JP" altLang="en-US" dirty="0" smtClean="0"/>
              <a:t>●</a:t>
            </a:r>
            <a:r>
              <a:rPr lang="en-US" altLang="ja-JP" dirty="0" smtClean="0"/>
              <a:t> MST</a:t>
            </a:r>
            <a:r>
              <a:rPr lang="ja-JP" altLang="en-US" dirty="0" smtClean="0"/>
              <a:t>の「焼</a:t>
            </a:r>
            <a:r>
              <a:rPr lang="ja-JP" altLang="en-US" dirty="0" err="1" smtClean="0"/>
              <a:t>ばめ</a:t>
            </a:r>
            <a:r>
              <a:rPr lang="ja-JP" altLang="en-US" dirty="0" smtClean="0"/>
              <a:t>ホルダ　スリムライン」は安定した精度と把持力を発揮できます。またコンパクトで軽く、スリムな形状ゆえ、超高速におけるバランス特性に優れており超精密加工に最適なホルダです。</a:t>
            </a:r>
            <a:endParaRPr lang="en-US" altLang="ja-JP" dirty="0" smtClean="0"/>
          </a:p>
          <a:p>
            <a:endParaRPr lang="en-US" altLang="ja-JP" dirty="0" smtClean="0"/>
          </a:p>
          <a:p>
            <a:r>
              <a:rPr lang="ja-JP" altLang="en-US" dirty="0" smtClean="0"/>
              <a:t>通訳</a:t>
            </a:r>
            <a:endParaRPr lang="en-US" altLang="ja-JP" dirty="0" smtClean="0"/>
          </a:p>
          <a:p>
            <a:pPr marL="533400" indent="-177800"/>
            <a:r>
              <a:rPr lang="ja-JP" altLang="en-US" dirty="0" smtClean="0"/>
              <a:t>○</a:t>
            </a:r>
            <a:r>
              <a:rPr lang="en-US" altLang="ja-JP" dirty="0" smtClean="0"/>
              <a:t> </a:t>
            </a:r>
            <a:r>
              <a:rPr lang="en-US" altLang="ja-JP" dirty="0" smtClean="0">
                <a:latin typeface="Arial" pitchFamily="34" charset="0"/>
                <a:cs typeface="Arial" pitchFamily="34" charset="0"/>
              </a:rPr>
              <a:t>MST's shrink-fit tool holder </a:t>
            </a:r>
            <a:r>
              <a:rPr lang="en-US" altLang="ja-JP" dirty="0" err="1" smtClean="0">
                <a:latin typeface="Arial" pitchFamily="34" charset="0"/>
                <a:cs typeface="Arial" pitchFamily="34" charset="0"/>
              </a:rPr>
              <a:t>Slimline</a:t>
            </a:r>
            <a:r>
              <a:rPr lang="en-US" altLang="ja-JP" dirty="0" smtClean="0">
                <a:latin typeface="Arial" pitchFamily="34" charset="0"/>
                <a:cs typeface="Arial" pitchFamily="34" charset="0"/>
              </a:rPr>
              <a:t> achieves stable accuracy and clamping force.</a:t>
            </a:r>
          </a:p>
          <a:p>
            <a:pPr marL="533400" indent="-177800"/>
            <a:r>
              <a:rPr lang="ja-JP" altLang="en-US" dirty="0" smtClean="0">
                <a:latin typeface="Arial" pitchFamily="34" charset="0"/>
                <a:cs typeface="Arial" pitchFamily="34" charset="0"/>
              </a:rPr>
              <a:t>　</a:t>
            </a:r>
            <a:r>
              <a:rPr lang="en-US" altLang="ja-JP" dirty="0" smtClean="0">
                <a:latin typeface="Arial" pitchFamily="34" charset="0"/>
                <a:cs typeface="Arial" pitchFamily="34" charset="0"/>
              </a:rPr>
              <a:t>And, this is the optimum tool holder at ultra precision machining because of compact and slim design, light weigh and superior </a:t>
            </a:r>
            <a:r>
              <a:rPr lang="en-US" altLang="ja-JP" dirty="0" err="1" smtClean="0">
                <a:latin typeface="Arial" pitchFamily="34" charset="0"/>
                <a:cs typeface="Arial" pitchFamily="34" charset="0"/>
              </a:rPr>
              <a:t>imbalane</a:t>
            </a:r>
            <a:r>
              <a:rPr lang="en-US" altLang="ja-JP" dirty="0" smtClean="0">
                <a:latin typeface="Arial" pitchFamily="34" charset="0"/>
                <a:cs typeface="Arial" pitchFamily="34" charset="0"/>
              </a:rPr>
              <a:t> capability at high speed spindle rotation.</a:t>
            </a:r>
          </a:p>
          <a:p>
            <a:endParaRPr lang="ja-JP"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75732EA7-380E-40D2-BF31-3ACC7FC4E034}" type="slidenum">
              <a:rPr kumimoji="1" lang="ja-JP" altLang="en-US" smtClean="0"/>
              <a:pPr/>
              <a:t>10</a:t>
            </a:fld>
            <a:endParaRPr kumimoji="1" lang="ja-JP" altLang="en-US" dirty="0"/>
          </a:p>
        </p:txBody>
      </p:sp>
      <p:sp>
        <p:nvSpPr>
          <p:cNvPr id="5" name="正方形/長方形 4"/>
          <p:cNvSpPr/>
          <p:nvPr/>
        </p:nvSpPr>
        <p:spPr>
          <a:xfrm>
            <a:off x="342900" y="4389437"/>
            <a:ext cx="6048375" cy="511333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47050" y="539750"/>
            <a:ext cx="4837800" cy="3629025"/>
          </a:xfrm>
        </p:spPr>
      </p:sp>
      <p:sp>
        <p:nvSpPr>
          <p:cNvPr id="3" name="ノート プレースホルダ 2"/>
          <p:cNvSpPr>
            <a:spLocks noGrp="1"/>
          </p:cNvSpPr>
          <p:nvPr>
            <p:ph type="body" idx="1"/>
          </p:nvPr>
        </p:nvSpPr>
        <p:spPr/>
        <p:txBody>
          <a:bodyPr>
            <a:normAutofit/>
          </a:bodyPr>
          <a:lstStyle/>
          <a:p>
            <a:pPr marL="83372" indent="-83372" defTabSz="1053106"/>
            <a:r>
              <a:rPr lang="ja-JP" altLang="en-US" dirty="0" smtClean="0"/>
              <a:t>講師</a:t>
            </a:r>
            <a:endParaRPr lang="en-US" altLang="ja-JP" dirty="0" smtClean="0"/>
          </a:p>
          <a:p>
            <a:pPr marL="450850" indent="-95250"/>
            <a:r>
              <a:rPr lang="ja-JP" altLang="en-US" dirty="0" smtClean="0"/>
              <a:t>［</a:t>
            </a:r>
            <a:r>
              <a:rPr lang="ja-JP" altLang="ja-JP" dirty="0" smtClean="0"/>
              <a:t>「テストＡ」は従来のコレットホルダです。クランパーが干渉してい</a:t>
            </a:r>
            <a:r>
              <a:rPr lang="ja-JP" altLang="en-US" dirty="0" smtClean="0"/>
              <a:t>るので、</a:t>
            </a:r>
            <a:r>
              <a:rPr lang="ja-JP" altLang="ja-JP" dirty="0" smtClean="0"/>
              <a:t>干渉を避けるために刃物の突き出しが３０ミリと長くなっています。</a:t>
            </a:r>
            <a:r>
              <a:rPr lang="ja-JP" altLang="en-US" dirty="0" smtClean="0"/>
              <a:t>］</a:t>
            </a:r>
            <a:endParaRPr lang="en-US" altLang="ja-JP" dirty="0" smtClean="0"/>
          </a:p>
          <a:p>
            <a:pPr marL="450850" indent="-95250" defTabSz="1043712">
              <a:defRPr/>
            </a:pPr>
            <a:r>
              <a:rPr lang="ja-JP" altLang="en-US" b="1" dirty="0" smtClean="0"/>
              <a:t>○</a:t>
            </a:r>
            <a:r>
              <a:rPr lang="en-US" altLang="ja-JP" b="1" dirty="0" smtClean="0"/>
              <a:t>At t</a:t>
            </a:r>
            <a:r>
              <a:rPr lang="en-US" altLang="zh-CN" b="1" dirty="0" smtClean="0">
                <a:latin typeface="Arial" pitchFamily="34" charset="0"/>
                <a:ea typeface="SimHei" pitchFamily="2" charset="-122"/>
                <a:cs typeface="Arial" pitchFamily="34" charset="0"/>
              </a:rPr>
              <a:t>est A on left side, we use an existing </a:t>
            </a:r>
            <a:r>
              <a:rPr lang="en-US" altLang="zh-CN" b="1" dirty="0" err="1" smtClean="0">
                <a:latin typeface="Arial" pitchFamily="34" charset="0"/>
                <a:ea typeface="SimHei" pitchFamily="2" charset="-122"/>
                <a:cs typeface="Arial" pitchFamily="34" charset="0"/>
              </a:rPr>
              <a:t>collet</a:t>
            </a:r>
            <a:r>
              <a:rPr lang="en-US" altLang="zh-CN" b="1" dirty="0" smtClean="0">
                <a:latin typeface="Arial" pitchFamily="34" charset="0"/>
                <a:ea typeface="SimHei" pitchFamily="2" charset="-122"/>
                <a:cs typeface="Arial" pitchFamily="34" charset="0"/>
              </a:rPr>
              <a:t> holder. It has an interference with fixture</a:t>
            </a:r>
            <a:r>
              <a:rPr lang="en-US" altLang="ja-JP" b="1" dirty="0" smtClean="0">
                <a:latin typeface="Arial" pitchFamily="34" charset="0"/>
                <a:cs typeface="Arial" pitchFamily="34" charset="0"/>
              </a:rPr>
              <a:t>.</a:t>
            </a:r>
            <a:r>
              <a:rPr lang="en-US" altLang="zh-CN" b="1" dirty="0" smtClean="0">
                <a:latin typeface="Arial" pitchFamily="34" charset="0"/>
                <a:ea typeface="SimHei" pitchFamily="2" charset="-122"/>
                <a:cs typeface="Arial" pitchFamily="34" charset="0"/>
              </a:rPr>
              <a:t> </a:t>
            </a:r>
          </a:p>
          <a:p>
            <a:pPr marL="450850" indent="-95250" defTabSz="1043712">
              <a:defRPr/>
            </a:pPr>
            <a:r>
              <a:rPr lang="ja-JP" altLang="en-US" b="1" dirty="0" smtClean="0">
                <a:latin typeface="Arial" pitchFamily="34" charset="0"/>
                <a:ea typeface="SimHei" pitchFamily="2" charset="-122"/>
                <a:cs typeface="Arial" pitchFamily="34" charset="0"/>
              </a:rPr>
              <a:t>　</a:t>
            </a:r>
            <a:r>
              <a:rPr lang="en-US" altLang="ja-JP" b="1" dirty="0" smtClean="0">
                <a:latin typeface="Arial" pitchFamily="34" charset="0"/>
                <a:ea typeface="SimHei" pitchFamily="2" charset="-122"/>
                <a:cs typeface="Arial" pitchFamily="34" charset="0"/>
              </a:rPr>
              <a:t> 30mm cutter projection is required to avoid the interference with fixture.</a:t>
            </a:r>
          </a:p>
          <a:p>
            <a:pPr marL="450850" indent="-95250" defTabSz="1043712">
              <a:defRPr/>
            </a:pPr>
            <a:endParaRPr lang="en-US" altLang="ja-JP" b="1" dirty="0" smtClean="0"/>
          </a:p>
          <a:p>
            <a:pPr defTabSz="1043712">
              <a:defRPr/>
            </a:pPr>
            <a:r>
              <a:rPr lang="en-US" altLang="ja-JP" dirty="0" smtClean="0"/>
              <a:t>【CLICK】</a:t>
            </a:r>
          </a:p>
          <a:p>
            <a:pPr marL="450850" indent="-95250" defTabSz="1043712">
              <a:defRPr/>
            </a:pPr>
            <a:r>
              <a:rPr lang="ja-JP" altLang="en-US" dirty="0" smtClean="0"/>
              <a:t>［</a:t>
            </a:r>
            <a:r>
              <a:rPr lang="ja-JP" altLang="ja-JP" dirty="0" smtClean="0"/>
              <a:t>一方「テストＢ」の焼</a:t>
            </a:r>
            <a:r>
              <a:rPr lang="ja-JP" altLang="ja-JP" dirty="0" err="1" smtClean="0"/>
              <a:t>ばめ</a:t>
            </a:r>
            <a:r>
              <a:rPr lang="ja-JP" altLang="ja-JP" dirty="0" smtClean="0"/>
              <a:t>ホルダスリムラインは、クランパーとの干渉がありません。刃物の突き出しを１３ミリと</a:t>
            </a:r>
            <a:r>
              <a:rPr lang="ja-JP" altLang="en-US" dirty="0" smtClean="0"/>
              <a:t>短く</a:t>
            </a:r>
            <a:r>
              <a:rPr lang="ja-JP" altLang="ja-JP" dirty="0" smtClean="0"/>
              <a:t>することができます。</a:t>
            </a:r>
            <a:r>
              <a:rPr lang="ja-JP" altLang="en-US" dirty="0" smtClean="0"/>
              <a:t>］</a:t>
            </a:r>
            <a:endParaRPr lang="en-US" altLang="ja-JP" dirty="0" smtClean="0"/>
          </a:p>
          <a:p>
            <a:pPr marL="450850" indent="-95250" defTabSz="1043712">
              <a:defRPr/>
            </a:pPr>
            <a:r>
              <a:rPr lang="ja-JP" altLang="en-US" b="1" dirty="0" smtClean="0">
                <a:latin typeface="Arial" pitchFamily="34" charset="0"/>
                <a:ea typeface="SimHei" pitchFamily="2" charset="-122"/>
                <a:cs typeface="Arial" pitchFamily="34" charset="0"/>
              </a:rPr>
              <a:t>○</a:t>
            </a:r>
            <a:r>
              <a:rPr lang="en-US" altLang="zh-CN" b="1" dirty="0" smtClean="0">
                <a:latin typeface="Arial" pitchFamily="34" charset="0"/>
                <a:ea typeface="SimHei" pitchFamily="2" charset="-122"/>
                <a:cs typeface="Arial" pitchFamily="34" charset="0"/>
              </a:rPr>
              <a:t>On the other hand, at </a:t>
            </a:r>
            <a:r>
              <a:rPr lang="en-US" altLang="zh-CN" b="1" dirty="0" smtClean="0">
                <a:latin typeface="Arial" pitchFamily="34" charset="0"/>
                <a:cs typeface="Arial" pitchFamily="34" charset="0"/>
              </a:rPr>
              <a:t>test B we use shrink-fit holder </a:t>
            </a:r>
            <a:r>
              <a:rPr lang="en-US" altLang="zh-CN" b="1" dirty="0" err="1" smtClean="0">
                <a:latin typeface="Arial" pitchFamily="34" charset="0"/>
                <a:cs typeface="Arial" pitchFamily="34" charset="0"/>
              </a:rPr>
              <a:t>Slimline</a:t>
            </a:r>
            <a:r>
              <a:rPr lang="en-US" altLang="zh-CN" b="1" dirty="0" smtClean="0">
                <a:latin typeface="Arial" pitchFamily="34" charset="0"/>
                <a:cs typeface="Arial" pitchFamily="34" charset="0"/>
              </a:rPr>
              <a:t>, It has </a:t>
            </a:r>
            <a:r>
              <a:rPr lang="en-US" altLang="ja-JP" b="1" dirty="0" smtClean="0">
                <a:latin typeface="Arial" pitchFamily="34" charset="0"/>
                <a:cs typeface="Arial" pitchFamily="34" charset="0"/>
              </a:rPr>
              <a:t>very slim and compact body design. We can minimize cutter projection 13mm without any interference.</a:t>
            </a:r>
          </a:p>
          <a:p>
            <a:pPr marL="450850" indent="-95250" defTabSz="1043712">
              <a:defRPr/>
            </a:pPr>
            <a:endParaRPr lang="en-US" altLang="ja-JP" b="1" dirty="0" smtClean="0"/>
          </a:p>
          <a:p>
            <a:pPr defTabSz="1043712">
              <a:defRPr/>
            </a:pPr>
            <a:r>
              <a:rPr lang="en-US" altLang="ja-JP" dirty="0" smtClean="0"/>
              <a:t>【CLICK】</a:t>
            </a:r>
          </a:p>
          <a:p>
            <a:pPr marL="450850" indent="-95250"/>
            <a:r>
              <a:rPr lang="ja-JP" altLang="en-US" dirty="0" smtClean="0"/>
              <a:t>［</a:t>
            </a:r>
            <a:r>
              <a:rPr lang="ja-JP" altLang="ja-JP" dirty="0" smtClean="0"/>
              <a:t>その他の加工条件は全く同じです。使用するエンドミルはΦ６、ホルダはＢＴ３０</a:t>
            </a:r>
            <a:r>
              <a:rPr lang="ja-JP" altLang="en-US" dirty="0" smtClean="0"/>
              <a:t>です。］</a:t>
            </a:r>
            <a:endParaRPr lang="en-US" altLang="ja-JP" dirty="0" smtClean="0"/>
          </a:p>
          <a:p>
            <a:pPr marL="450850" indent="-95250" defTabSz="1043712">
              <a:defRPr/>
            </a:pPr>
            <a:r>
              <a:rPr lang="ja-JP" altLang="en-US" b="1" dirty="0" smtClean="0"/>
              <a:t>○</a:t>
            </a:r>
            <a:r>
              <a:rPr lang="en-US" altLang="ja-JP" b="1" dirty="0" smtClean="0">
                <a:latin typeface="Arial" pitchFamily="34" charset="0"/>
                <a:cs typeface="Arial" pitchFamily="34" charset="0"/>
              </a:rPr>
              <a:t>We use same cutting condition for both of them.  Using cutter  diameter is 6mm.  BT30 taper holder.</a:t>
            </a:r>
            <a:endParaRPr kumimoji="1" lang="ja-JP" altLang="en-US" dirty="0"/>
          </a:p>
        </p:txBody>
      </p:sp>
      <p:sp>
        <p:nvSpPr>
          <p:cNvPr id="4" name="スライド番号プレースホルダ 3"/>
          <p:cNvSpPr>
            <a:spLocks noGrp="1"/>
          </p:cNvSpPr>
          <p:nvPr>
            <p:ph type="sldNum" sz="quarter" idx="10"/>
          </p:nvPr>
        </p:nvSpPr>
        <p:spPr/>
        <p:txBody>
          <a:bodyPr/>
          <a:lstStyle/>
          <a:p>
            <a:fld id="{75732EA7-380E-40D2-BF31-3ACC7FC4E034}" type="slidenum">
              <a:rPr kumimoji="1" lang="ja-JP" altLang="en-US" smtClean="0"/>
              <a:pPr/>
              <a:t>11</a:t>
            </a:fld>
            <a:endParaRPr kumimoji="1" lang="ja-JP" altLang="en-US" dirty="0"/>
          </a:p>
        </p:txBody>
      </p:sp>
      <p:sp>
        <p:nvSpPr>
          <p:cNvPr id="5" name="正方形/長方形 4"/>
          <p:cNvSpPr/>
          <p:nvPr/>
        </p:nvSpPr>
        <p:spPr>
          <a:xfrm>
            <a:off x="342902" y="4389438"/>
            <a:ext cx="6048375" cy="51133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47738" y="539750"/>
            <a:ext cx="4837112" cy="3629025"/>
          </a:xfrm>
        </p:spPr>
      </p:sp>
      <p:sp>
        <p:nvSpPr>
          <p:cNvPr id="3" name="ノート プレースホルダ 2"/>
          <p:cNvSpPr>
            <a:spLocks noGrp="1"/>
          </p:cNvSpPr>
          <p:nvPr>
            <p:ph type="body" idx="1"/>
          </p:nvPr>
        </p:nvSpPr>
        <p:spPr/>
        <p:txBody>
          <a:bodyPr>
            <a:normAutofit/>
          </a:bodyPr>
          <a:lstStyle/>
          <a:p>
            <a:pPr marL="179355" indent="-179355"/>
            <a:r>
              <a:rPr lang="ja-JP" altLang="en-US" dirty="0" smtClean="0"/>
              <a:t>講師</a:t>
            </a:r>
            <a:endParaRPr lang="en-US" altLang="ja-JP" dirty="0" smtClean="0"/>
          </a:p>
          <a:p>
            <a:pPr marL="533400" indent="-177800"/>
            <a:r>
              <a:rPr lang="ja-JP" altLang="en-US" dirty="0" smtClean="0"/>
              <a:t>［まずはビデオで加工音をお聞き下さい。］</a:t>
            </a:r>
            <a:endParaRPr lang="en-US" altLang="ja-JP" dirty="0" smtClean="0"/>
          </a:p>
          <a:p>
            <a:pPr marL="179355" indent="-179355"/>
            <a:r>
              <a:rPr lang="en-US" altLang="zh-CN" b="1" dirty="0" smtClean="0">
                <a:latin typeface="Arial" pitchFamily="34" charset="0"/>
                <a:ea typeface="SimHei" pitchFamily="2" charset="-122"/>
                <a:cs typeface="Arial" pitchFamily="34" charset="0"/>
              </a:rPr>
              <a:t>        </a:t>
            </a:r>
            <a:r>
              <a:rPr lang="ja-JP" altLang="en-US" b="1" dirty="0" smtClean="0">
                <a:latin typeface="Arial" pitchFamily="34" charset="0"/>
                <a:ea typeface="SimHei" pitchFamily="2" charset="-122"/>
                <a:cs typeface="Arial" pitchFamily="34" charset="0"/>
              </a:rPr>
              <a:t>○</a:t>
            </a:r>
            <a:r>
              <a:rPr lang="en-US" altLang="ja-JP" b="1" dirty="0" smtClean="0">
                <a:latin typeface="Arial" pitchFamily="34" charset="0"/>
                <a:cs typeface="Arial" pitchFamily="34" charset="0"/>
              </a:rPr>
              <a:t>Please listen sound on video.</a:t>
            </a:r>
            <a:endParaRPr lang="en-US" altLang="zh-CN" b="1" dirty="0" smtClean="0">
              <a:latin typeface="Arial" pitchFamily="34" charset="0"/>
              <a:ea typeface="SimHei" pitchFamily="2" charset="-122"/>
              <a:cs typeface="Arial" pitchFamily="34" charset="0"/>
            </a:endParaRPr>
          </a:p>
          <a:p>
            <a:pPr marL="179355" indent="-179355"/>
            <a:endParaRPr lang="en-US" altLang="ja-JP" dirty="0" smtClean="0"/>
          </a:p>
          <a:p>
            <a:r>
              <a:rPr lang="en-US" altLang="ja-JP" dirty="0" smtClean="0"/>
              <a:t>【CLICK</a:t>
            </a:r>
            <a:r>
              <a:rPr lang="ja-JP" altLang="en-US" dirty="0" smtClean="0"/>
              <a:t>でビデオスタート</a:t>
            </a:r>
            <a:r>
              <a:rPr lang="en-US" altLang="ja-JP" dirty="0" smtClean="0"/>
              <a:t>】</a:t>
            </a:r>
            <a:r>
              <a:rPr lang="ja-JP" altLang="en-US" dirty="0" smtClean="0"/>
              <a:t>　</a:t>
            </a:r>
            <a:r>
              <a:rPr lang="ja-JP" altLang="en-US" dirty="0" smtClean="0">
                <a:solidFill>
                  <a:srgbClr val="FF0000"/>
                </a:solidFill>
              </a:rPr>
              <a:t>ビデオはテストＡ→テストＢを３回繰り返します。</a:t>
            </a:r>
            <a:endParaRPr lang="en-US" altLang="ja-JP" dirty="0" smtClean="0">
              <a:solidFill>
                <a:srgbClr val="FF0000"/>
              </a:solidFill>
            </a:endParaRPr>
          </a:p>
          <a:p>
            <a:pPr marL="450850" indent="-95250"/>
            <a:endParaRPr lang="en-US" altLang="ja-JP" dirty="0" smtClean="0"/>
          </a:p>
          <a:p>
            <a:pPr marL="450850" indent="-95250"/>
            <a:r>
              <a:rPr lang="ja-JP" altLang="en-US" dirty="0" smtClean="0"/>
              <a:t>＜テストＡ　</a:t>
            </a:r>
            <a:r>
              <a:rPr lang="en-US" altLang="ja-JP" dirty="0" smtClean="0"/>
              <a:t>1</a:t>
            </a:r>
            <a:r>
              <a:rPr lang="ja-JP" altLang="en-US" dirty="0" smtClean="0"/>
              <a:t>回目＞</a:t>
            </a:r>
            <a:endParaRPr lang="en-US" altLang="ja-JP" dirty="0" smtClean="0"/>
          </a:p>
          <a:p>
            <a:pPr marL="450850" indent="-95250"/>
            <a:r>
              <a:rPr lang="ja-JP" altLang="en-US" dirty="0" smtClean="0"/>
              <a:t>［最初は、突出しの長いコレットホルダでの加工です。］</a:t>
            </a:r>
            <a:endParaRPr lang="en-US" altLang="ja-JP" dirty="0" smtClean="0"/>
          </a:p>
          <a:p>
            <a:pPr marL="450850" indent="-95250">
              <a:defRPr/>
            </a:pPr>
            <a:r>
              <a:rPr lang="ja-JP" altLang="en-US" b="1" dirty="0" smtClean="0">
                <a:latin typeface="Arial" pitchFamily="34" charset="0"/>
                <a:cs typeface="Arial" pitchFamily="34" charset="0"/>
              </a:rPr>
              <a:t>○</a:t>
            </a:r>
            <a:r>
              <a:rPr lang="en-US" altLang="zh-CN" b="1" dirty="0" smtClean="0">
                <a:latin typeface="Arial" pitchFamily="34" charset="0"/>
                <a:ea typeface="SimHei" pitchFamily="2" charset="-122"/>
                <a:cs typeface="Arial" pitchFamily="34" charset="0"/>
              </a:rPr>
              <a:t>Firstly,</a:t>
            </a:r>
            <a:r>
              <a:rPr lang="en-US" altLang="ja-JP" b="1" dirty="0" smtClean="0">
                <a:latin typeface="Arial" pitchFamily="34" charset="0"/>
                <a:ea typeface="SimHei" pitchFamily="2" charset="-122"/>
                <a:cs typeface="Arial" pitchFamily="34" charset="0"/>
              </a:rPr>
              <a:t> we use a </a:t>
            </a:r>
            <a:r>
              <a:rPr lang="en-US" altLang="ja-JP" b="1" dirty="0" err="1" smtClean="0">
                <a:latin typeface="Arial" pitchFamily="34" charset="0"/>
                <a:ea typeface="SimHei" pitchFamily="2" charset="-122"/>
                <a:cs typeface="Arial" pitchFamily="34" charset="0"/>
              </a:rPr>
              <a:t>collet</a:t>
            </a:r>
            <a:r>
              <a:rPr lang="en-US" altLang="ja-JP" b="1" dirty="0" smtClean="0">
                <a:latin typeface="Arial" pitchFamily="34" charset="0"/>
                <a:ea typeface="SimHei" pitchFamily="2" charset="-122"/>
                <a:cs typeface="Arial" pitchFamily="34" charset="0"/>
              </a:rPr>
              <a:t> holder with long cutter projection.</a:t>
            </a:r>
            <a:endParaRPr lang="en-US" altLang="ja-JP" dirty="0" smtClean="0">
              <a:latin typeface="Arial" pitchFamily="34" charset="0"/>
              <a:cs typeface="Arial" pitchFamily="34" charset="0"/>
            </a:endParaRPr>
          </a:p>
          <a:p>
            <a:pPr marL="450850" indent="-95250"/>
            <a:endParaRPr lang="en-US" altLang="ja-JP" dirty="0" smtClean="0"/>
          </a:p>
          <a:p>
            <a:pPr marL="450850" indent="-95250"/>
            <a:r>
              <a:rPr lang="ja-JP" altLang="en-US" dirty="0" smtClean="0"/>
              <a:t>＜テストＢ　</a:t>
            </a:r>
            <a:r>
              <a:rPr lang="en-US" altLang="ja-JP" dirty="0" smtClean="0"/>
              <a:t>1</a:t>
            </a:r>
            <a:r>
              <a:rPr lang="ja-JP" altLang="en-US" dirty="0" smtClean="0"/>
              <a:t>回目＞</a:t>
            </a:r>
            <a:endParaRPr lang="en-US" altLang="ja-JP" dirty="0" smtClean="0"/>
          </a:p>
          <a:p>
            <a:pPr marL="450850" indent="-95250"/>
            <a:r>
              <a:rPr lang="ja-JP" altLang="en-US" dirty="0" smtClean="0"/>
              <a:t>［次に突出し最短のスリムラインです。</a:t>
            </a:r>
            <a:r>
              <a:rPr lang="ja-JP" altLang="ja-JP" dirty="0" smtClean="0"/>
              <a:t>切削音をお聞きください。</a:t>
            </a:r>
            <a:r>
              <a:rPr lang="ja-JP" altLang="en-US" dirty="0" smtClean="0"/>
              <a:t>］</a:t>
            </a:r>
            <a:endParaRPr lang="en-US" altLang="ja-JP" dirty="0" smtClean="0"/>
          </a:p>
          <a:p>
            <a:pPr marL="450850" indent="-95250">
              <a:defRPr/>
            </a:pPr>
            <a:r>
              <a:rPr lang="ja-JP" altLang="en-US" b="1" dirty="0" smtClean="0"/>
              <a:t>○</a:t>
            </a:r>
            <a:r>
              <a:rPr lang="en-US" altLang="zh-CN" b="1" dirty="0" smtClean="0">
                <a:latin typeface="Arial" pitchFamily="34" charset="0"/>
                <a:ea typeface="SimHei" pitchFamily="2" charset="-122"/>
                <a:cs typeface="Arial" pitchFamily="34" charset="0"/>
              </a:rPr>
              <a:t>Secondly, we use </a:t>
            </a:r>
            <a:r>
              <a:rPr lang="en-US" altLang="zh-CN" b="1" dirty="0" err="1" smtClean="0">
                <a:latin typeface="Arial" pitchFamily="34" charset="0"/>
                <a:ea typeface="SimHei" pitchFamily="2" charset="-122"/>
                <a:cs typeface="Arial" pitchFamily="34" charset="0"/>
              </a:rPr>
              <a:t>Slimline</a:t>
            </a:r>
            <a:r>
              <a:rPr lang="en-US" altLang="zh-CN" b="1" dirty="0" smtClean="0">
                <a:latin typeface="Arial" pitchFamily="34" charset="0"/>
                <a:ea typeface="SimHei" pitchFamily="2" charset="-122"/>
                <a:cs typeface="Arial" pitchFamily="34" charset="0"/>
              </a:rPr>
              <a:t> with minimum cutter projection. Please listen cutting sound.</a:t>
            </a:r>
            <a:endParaRPr lang="en-US" altLang="ja-JP" b="1" dirty="0" smtClean="0">
              <a:latin typeface="Arial" pitchFamily="34" charset="0"/>
              <a:ea typeface="SimHei" pitchFamily="2" charset="-122"/>
              <a:cs typeface="Arial" pitchFamily="34" charset="0"/>
            </a:endParaRPr>
          </a:p>
          <a:p>
            <a:pPr marL="450850" indent="-95250"/>
            <a:endParaRPr lang="en-US" altLang="ja-JP" b="1" dirty="0" smtClean="0"/>
          </a:p>
          <a:p>
            <a:pPr marL="450850" indent="-95250"/>
            <a:r>
              <a:rPr lang="ja-JP" altLang="en-US" dirty="0" smtClean="0"/>
              <a:t>＜テストＡ、テストＢ　</a:t>
            </a:r>
            <a:r>
              <a:rPr lang="en-US" altLang="ja-JP" dirty="0" smtClean="0"/>
              <a:t>2</a:t>
            </a:r>
            <a:r>
              <a:rPr lang="ja-JP" altLang="en-US" dirty="0" smtClean="0"/>
              <a:t>回目＞</a:t>
            </a:r>
            <a:endParaRPr lang="en-US" altLang="ja-JP" dirty="0" smtClean="0"/>
          </a:p>
          <a:p>
            <a:pPr marL="450850" indent="-95250"/>
            <a:r>
              <a:rPr lang="ja-JP" altLang="en-US" dirty="0" smtClean="0"/>
              <a:t>［</a:t>
            </a:r>
            <a:r>
              <a:rPr lang="ja-JP" altLang="ja-JP" dirty="0" smtClean="0"/>
              <a:t>違いがおわかりでしょうか。</a:t>
            </a:r>
            <a:r>
              <a:rPr lang="ja-JP" altLang="en-US" dirty="0" smtClean="0"/>
              <a:t>］</a:t>
            </a:r>
            <a:endParaRPr lang="en-US" altLang="ja-JP" dirty="0" smtClean="0"/>
          </a:p>
          <a:p>
            <a:pPr marL="450850" indent="-95250" defTabSz="1053106">
              <a:defRPr/>
            </a:pPr>
            <a:r>
              <a:rPr lang="ja-JP" altLang="en-US" b="1" dirty="0" smtClean="0"/>
              <a:t>○</a:t>
            </a:r>
            <a:r>
              <a:rPr lang="en-US" altLang="zh-CN" b="1" dirty="0" smtClean="0">
                <a:latin typeface="Arial" pitchFamily="34" charset="0"/>
                <a:ea typeface="SimHei" pitchFamily="2" charset="-122"/>
                <a:cs typeface="Arial" pitchFamily="34" charset="0"/>
              </a:rPr>
              <a:t>Can you find the difference between Test A and Test B?</a:t>
            </a:r>
            <a:endParaRPr lang="ja-JP" altLang="ja-JP" dirty="0" smtClean="0">
              <a:latin typeface="Arial" pitchFamily="34" charset="0"/>
              <a:ea typeface="SimHei" pitchFamily="2" charset="-122"/>
              <a:cs typeface="Arial" pitchFamily="34" charset="0"/>
            </a:endParaRPr>
          </a:p>
          <a:p>
            <a:pPr marL="450850" indent="-95250" defTabSz="1053106">
              <a:defRPr/>
            </a:pPr>
            <a:endParaRPr lang="en-US" altLang="ja-JP" b="1" dirty="0" smtClean="0"/>
          </a:p>
          <a:p>
            <a:pPr marL="450850" indent="-95250" defTabSz="1053106">
              <a:defRPr/>
            </a:pPr>
            <a:r>
              <a:rPr lang="ja-JP" altLang="en-US" dirty="0" smtClean="0"/>
              <a:t>＜テストＡ　</a:t>
            </a:r>
            <a:r>
              <a:rPr lang="en-US" altLang="ja-JP" dirty="0" smtClean="0"/>
              <a:t>3</a:t>
            </a:r>
            <a:r>
              <a:rPr lang="ja-JP" altLang="en-US" dirty="0" smtClean="0"/>
              <a:t>回目＞</a:t>
            </a:r>
            <a:endParaRPr lang="en-US" altLang="ja-JP" dirty="0" smtClean="0"/>
          </a:p>
          <a:p>
            <a:pPr marL="450850" indent="-95250" defTabSz="1053106">
              <a:defRPr/>
            </a:pPr>
            <a:r>
              <a:rPr lang="ja-JP" altLang="en-US" dirty="0" smtClean="0"/>
              <a:t>［コレットホルダはビビリ音がしています。］</a:t>
            </a:r>
            <a:endParaRPr lang="en-US" altLang="ja-JP" dirty="0" smtClean="0"/>
          </a:p>
          <a:p>
            <a:pPr marL="357123" defTabSz="1053106">
              <a:defRPr/>
            </a:pPr>
            <a:r>
              <a:rPr lang="ja-JP" altLang="en-US" b="1" dirty="0" smtClean="0"/>
              <a:t>○</a:t>
            </a:r>
            <a:r>
              <a:rPr lang="en-US" altLang="zh-CN" b="1" dirty="0" smtClean="0">
                <a:latin typeface="Arial" pitchFamily="34" charset="0"/>
                <a:ea typeface="SimHei" pitchFamily="2" charset="-122"/>
                <a:cs typeface="Arial" pitchFamily="34" charset="0"/>
              </a:rPr>
              <a:t>Test A </a:t>
            </a:r>
            <a:r>
              <a:rPr lang="en-US" altLang="zh-CN" b="1" dirty="0" err="1" smtClean="0">
                <a:latin typeface="Arial" pitchFamily="34" charset="0"/>
                <a:ea typeface="SimHei" pitchFamily="2" charset="-122"/>
                <a:cs typeface="Arial" pitchFamily="34" charset="0"/>
              </a:rPr>
              <a:t>collet</a:t>
            </a:r>
            <a:r>
              <a:rPr lang="en-US" altLang="zh-CN" b="1" dirty="0" smtClean="0">
                <a:latin typeface="Arial" pitchFamily="34" charset="0"/>
                <a:ea typeface="SimHei" pitchFamily="2" charset="-122"/>
                <a:cs typeface="Arial" pitchFamily="34" charset="0"/>
              </a:rPr>
              <a:t> holder makes a sound of chattering.</a:t>
            </a:r>
            <a:endParaRPr lang="ja-JP" altLang="ja-JP" b="1" dirty="0" smtClean="0">
              <a:latin typeface="Arial" pitchFamily="34" charset="0"/>
              <a:ea typeface="SimHei" pitchFamily="2" charset="-122"/>
              <a:cs typeface="Arial" pitchFamily="34" charset="0"/>
            </a:endParaRPr>
          </a:p>
          <a:p>
            <a:pPr marL="357123" defTabSz="1053106">
              <a:defRPr/>
            </a:pPr>
            <a:endParaRPr lang="en-US" altLang="ja-JP" b="1" dirty="0" smtClean="0"/>
          </a:p>
          <a:p>
            <a:pPr marL="357123"/>
            <a:r>
              <a:rPr lang="ja-JP" altLang="en-US" dirty="0" smtClean="0"/>
              <a:t>＜テストＢ　</a:t>
            </a:r>
            <a:r>
              <a:rPr lang="en-US" altLang="ja-JP" dirty="0" smtClean="0"/>
              <a:t>3</a:t>
            </a:r>
            <a:r>
              <a:rPr lang="ja-JP" altLang="en-US" dirty="0" smtClean="0"/>
              <a:t>回目＞</a:t>
            </a:r>
            <a:endParaRPr lang="en-US" altLang="ja-JP" dirty="0" smtClean="0"/>
          </a:p>
          <a:p>
            <a:pPr marL="357123">
              <a:defRPr/>
            </a:pPr>
            <a:r>
              <a:rPr lang="ja-JP" altLang="en-US" dirty="0" smtClean="0"/>
              <a:t>［スリムラインではありません。］</a:t>
            </a:r>
            <a:endParaRPr lang="en-US" altLang="ja-JP" dirty="0" smtClean="0"/>
          </a:p>
          <a:p>
            <a:pPr marL="357123" defTabSz="1053106">
              <a:defRPr/>
            </a:pPr>
            <a:r>
              <a:rPr lang="ja-JP" altLang="en-US" b="1" dirty="0" smtClean="0"/>
              <a:t>○</a:t>
            </a:r>
            <a:r>
              <a:rPr lang="en-US" altLang="zh-CN" b="1" dirty="0" smtClean="0">
                <a:latin typeface="Arial" pitchFamily="34" charset="0"/>
                <a:ea typeface="SimHei" pitchFamily="2" charset="-122"/>
                <a:cs typeface="Arial" pitchFamily="34" charset="0"/>
              </a:rPr>
              <a:t>Test B </a:t>
            </a:r>
            <a:r>
              <a:rPr lang="en-US" altLang="zh-CN" b="1" dirty="0" err="1" smtClean="0">
                <a:latin typeface="Arial" pitchFamily="34" charset="0"/>
                <a:ea typeface="SimHei" pitchFamily="2" charset="-122"/>
                <a:cs typeface="Arial" pitchFamily="34" charset="0"/>
              </a:rPr>
              <a:t>Slimline</a:t>
            </a:r>
            <a:r>
              <a:rPr lang="en-US" altLang="zh-CN" b="1" dirty="0" smtClean="0">
                <a:latin typeface="Arial" pitchFamily="34" charset="0"/>
                <a:ea typeface="SimHei" pitchFamily="2" charset="-122"/>
                <a:cs typeface="Arial" pitchFamily="34" charset="0"/>
              </a:rPr>
              <a:t> doesn’t make it.</a:t>
            </a:r>
          </a:p>
          <a:p>
            <a:pPr marL="357123" defTabSz="1053106">
              <a:defRPr/>
            </a:pPr>
            <a:endParaRPr lang="en-US" altLang="ja-JP" b="1" dirty="0" smtClean="0"/>
          </a:p>
          <a:p>
            <a:pPr marL="357123" defTabSz="1053106">
              <a:defRPr/>
            </a:pPr>
            <a:endParaRPr lang="en-US" altLang="ja-JP" b="1" dirty="0" smtClean="0"/>
          </a:p>
          <a:p>
            <a:pPr marL="357123" defTabSz="1053106">
              <a:defRPr/>
            </a:pPr>
            <a:endParaRPr lang="en-US" altLang="ja-JP" b="1" dirty="0" smtClean="0"/>
          </a:p>
          <a:p>
            <a:pPr marL="357123" defTabSz="1053106">
              <a:defRPr/>
            </a:pPr>
            <a:endParaRPr lang="en-US" altLang="ja-JP" b="1" dirty="0" smtClean="0"/>
          </a:p>
          <a:p>
            <a:pPr marL="357123" defTabSz="1053106">
              <a:defRPr/>
            </a:pPr>
            <a:endParaRPr lang="en-US" altLang="ja-JP" b="1" dirty="0" smtClean="0"/>
          </a:p>
          <a:p>
            <a:pPr marL="357123" defTabSz="1053106">
              <a:defRPr/>
            </a:pPr>
            <a:endParaRPr lang="en-US" altLang="ja-JP" b="1" dirty="0" smtClean="0"/>
          </a:p>
          <a:p>
            <a:pPr marL="357123" defTabSz="1053106">
              <a:defRPr/>
            </a:pPr>
            <a:endParaRPr lang="en-US" altLang="ja-JP" b="1" dirty="0" smtClean="0"/>
          </a:p>
          <a:p>
            <a:pPr marL="357123" defTabSz="1053106">
              <a:defRPr/>
            </a:pPr>
            <a:endParaRPr lang="en-US" altLang="ja-JP" b="1" dirty="0" smtClean="0"/>
          </a:p>
          <a:p>
            <a:pPr marL="357123" defTabSz="1053106">
              <a:defRPr/>
            </a:pPr>
            <a:endParaRPr lang="en-US" altLang="ja-JP" b="1" dirty="0" smtClean="0"/>
          </a:p>
        </p:txBody>
      </p:sp>
      <p:sp>
        <p:nvSpPr>
          <p:cNvPr id="4" name="スライド番号プレースホルダ 3"/>
          <p:cNvSpPr>
            <a:spLocks noGrp="1"/>
          </p:cNvSpPr>
          <p:nvPr>
            <p:ph type="sldNum" sz="quarter" idx="10"/>
          </p:nvPr>
        </p:nvSpPr>
        <p:spPr/>
        <p:txBody>
          <a:bodyPr/>
          <a:lstStyle/>
          <a:p>
            <a:fld id="{75732EA7-380E-40D2-BF31-3ACC7FC4E034}" type="slidenum">
              <a:rPr kumimoji="1" lang="ja-JP" altLang="en-US" smtClean="0"/>
              <a:pPr/>
              <a:t>12</a:t>
            </a:fld>
            <a:endParaRPr kumimoji="1" lang="ja-JP" altLang="en-US" dirty="0"/>
          </a:p>
        </p:txBody>
      </p:sp>
      <p:sp>
        <p:nvSpPr>
          <p:cNvPr id="5" name="正方形/長方形 4"/>
          <p:cNvSpPr/>
          <p:nvPr/>
        </p:nvSpPr>
        <p:spPr>
          <a:xfrm>
            <a:off x="342902" y="4389438"/>
            <a:ext cx="6048375" cy="51133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58850" y="553365"/>
            <a:ext cx="4819650" cy="3615410"/>
          </a:xfrm>
        </p:spPr>
      </p:sp>
      <p:sp>
        <p:nvSpPr>
          <p:cNvPr id="3" name="ノート プレースホルダ 2"/>
          <p:cNvSpPr>
            <a:spLocks noGrp="1"/>
          </p:cNvSpPr>
          <p:nvPr>
            <p:ph type="body" idx="1"/>
          </p:nvPr>
        </p:nvSpPr>
        <p:spPr/>
        <p:txBody>
          <a:bodyPr>
            <a:normAutofit/>
          </a:bodyPr>
          <a:lstStyle/>
          <a:p>
            <a:pPr marL="179355" indent="-179355"/>
            <a:r>
              <a:rPr lang="ja-JP" altLang="en-US" dirty="0" smtClean="0"/>
              <a:t>講師</a:t>
            </a:r>
            <a:endParaRPr lang="en-US" altLang="ja-JP" dirty="0" smtClean="0"/>
          </a:p>
          <a:p>
            <a:pPr marL="450850" indent="-100013" defTabSz="1043712">
              <a:defRPr/>
            </a:pPr>
            <a:r>
              <a:rPr lang="ja-JP" altLang="en-US" dirty="0" smtClean="0"/>
              <a:t>［両者の</a:t>
            </a:r>
            <a:r>
              <a:rPr lang="ja-JP" altLang="ja-JP" dirty="0" smtClean="0"/>
              <a:t>加工面を</a:t>
            </a:r>
            <a:r>
              <a:rPr lang="ja-JP" altLang="en-US" dirty="0" smtClean="0"/>
              <a:t>測定しました</a:t>
            </a:r>
            <a:r>
              <a:rPr lang="ja-JP" altLang="ja-JP" dirty="0" smtClean="0"/>
              <a:t>。</a:t>
            </a:r>
            <a:r>
              <a:rPr lang="ja-JP" altLang="en-US" dirty="0" smtClean="0"/>
              <a:t>］</a:t>
            </a:r>
            <a:endParaRPr lang="en-US" altLang="ja-JP" dirty="0" smtClean="0"/>
          </a:p>
          <a:p>
            <a:pPr marL="450850" indent="-100013" defTabSz="1043712">
              <a:defRPr/>
            </a:pPr>
            <a:r>
              <a:rPr lang="ja-JP" altLang="en-US" b="1" dirty="0" smtClean="0">
                <a:latin typeface="Arial" pitchFamily="34" charset="0"/>
                <a:cs typeface="Arial" pitchFamily="34" charset="0"/>
              </a:rPr>
              <a:t>○</a:t>
            </a:r>
            <a:r>
              <a:rPr lang="en-US" altLang="ja-JP" b="1" dirty="0" smtClean="0">
                <a:latin typeface="Arial" pitchFamily="34" charset="0"/>
                <a:cs typeface="Arial" pitchFamily="34" charset="0"/>
              </a:rPr>
              <a:t>We measured machining surface for both.</a:t>
            </a:r>
          </a:p>
          <a:p>
            <a:pPr marL="450850" indent="-100013" defTabSz="1043712">
              <a:defRPr/>
            </a:pPr>
            <a:endParaRPr lang="en-US" altLang="ja-JP" b="1" dirty="0" smtClean="0"/>
          </a:p>
          <a:p>
            <a:pPr marL="450850" indent="-100013">
              <a:defRPr/>
            </a:pPr>
            <a:r>
              <a:rPr lang="ja-JP" altLang="en-US" dirty="0" smtClean="0"/>
              <a:t>［</a:t>
            </a:r>
            <a:r>
              <a:rPr lang="ja-JP" altLang="ja-JP" dirty="0" smtClean="0"/>
              <a:t>ビビリ音が発生していたテストＡは、見た目にも仕上がりが悪く、面粗さの測定値も大きくなっています。</a:t>
            </a:r>
            <a:r>
              <a:rPr lang="ja-JP" altLang="en-US" dirty="0" smtClean="0"/>
              <a:t>］</a:t>
            </a:r>
            <a:endParaRPr lang="en-US" altLang="ja-JP" dirty="0" smtClean="0"/>
          </a:p>
          <a:p>
            <a:pPr marL="450850" indent="-100013">
              <a:defRPr/>
            </a:pPr>
            <a:r>
              <a:rPr lang="ja-JP" altLang="en-US" b="1" dirty="0" smtClean="0">
                <a:latin typeface="Arial" pitchFamily="34" charset="0"/>
                <a:cs typeface="Arial" pitchFamily="34" charset="0"/>
              </a:rPr>
              <a:t>○</a:t>
            </a:r>
            <a:r>
              <a:rPr lang="en-US" altLang="ja-JP" b="1" dirty="0" smtClean="0">
                <a:latin typeface="Arial" pitchFamily="34" charset="0"/>
                <a:cs typeface="Arial" pitchFamily="34" charset="0"/>
              </a:rPr>
              <a:t>Test A with chattering makes rough surface quality, and measurement value for surface roughness is very bad.</a:t>
            </a:r>
          </a:p>
          <a:p>
            <a:pPr marL="450850" indent="-100013">
              <a:defRPr/>
            </a:pPr>
            <a:endParaRPr lang="en-US" altLang="ja-JP" b="1" dirty="0" smtClean="0"/>
          </a:p>
          <a:p>
            <a:pPr marL="179355" indent="-179355"/>
            <a:endParaRPr lang="en-US" altLang="ja-JP" dirty="0" smtClean="0"/>
          </a:p>
        </p:txBody>
      </p:sp>
      <p:sp>
        <p:nvSpPr>
          <p:cNvPr id="4" name="スライド番号プレースホルダ 3"/>
          <p:cNvSpPr>
            <a:spLocks noGrp="1"/>
          </p:cNvSpPr>
          <p:nvPr>
            <p:ph type="sldNum" sz="quarter" idx="10"/>
          </p:nvPr>
        </p:nvSpPr>
        <p:spPr/>
        <p:txBody>
          <a:bodyPr/>
          <a:lstStyle/>
          <a:p>
            <a:fld id="{75732EA7-380E-40D2-BF31-3ACC7FC4E034}" type="slidenum">
              <a:rPr kumimoji="1" lang="ja-JP" altLang="en-US" smtClean="0"/>
              <a:pPr/>
              <a:t>13</a:t>
            </a:fld>
            <a:endParaRPr kumimoji="1" lang="ja-JP" altLang="en-US" dirty="0"/>
          </a:p>
        </p:txBody>
      </p:sp>
      <p:sp>
        <p:nvSpPr>
          <p:cNvPr id="5" name="正方形/長方形 4"/>
          <p:cNvSpPr/>
          <p:nvPr/>
        </p:nvSpPr>
        <p:spPr>
          <a:xfrm>
            <a:off x="342902" y="4389438"/>
            <a:ext cx="6048375" cy="51133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49325" y="539750"/>
            <a:ext cx="4838700" cy="3629025"/>
          </a:xfrm>
        </p:spPr>
      </p:sp>
      <p:sp>
        <p:nvSpPr>
          <p:cNvPr id="3" name="ノート プレースホルダ 2"/>
          <p:cNvSpPr>
            <a:spLocks noGrp="1"/>
          </p:cNvSpPr>
          <p:nvPr>
            <p:ph type="body" idx="1"/>
          </p:nvPr>
        </p:nvSpPr>
        <p:spPr/>
        <p:txBody>
          <a:bodyPr>
            <a:normAutofit/>
          </a:bodyPr>
          <a:lstStyle/>
          <a:p>
            <a:pPr lvl="0"/>
            <a:r>
              <a:rPr lang="ja-JP" altLang="en-US" dirty="0" smtClean="0"/>
              <a:t>講師</a:t>
            </a:r>
            <a:endParaRPr lang="en-US" altLang="ja-JP" dirty="0" smtClean="0"/>
          </a:p>
          <a:p>
            <a:pPr marL="533400" lvl="0" indent="-177800"/>
            <a:r>
              <a:rPr lang="ja-JP" altLang="en-US" dirty="0" smtClean="0"/>
              <a:t>●工具の</a:t>
            </a:r>
            <a:r>
              <a:rPr lang="ja-JP" altLang="ja-JP" dirty="0" smtClean="0"/>
              <a:t>振れ精度</a:t>
            </a:r>
            <a:r>
              <a:rPr lang="ja-JP" altLang="en-US" dirty="0" smtClean="0"/>
              <a:t>が</a:t>
            </a:r>
            <a:r>
              <a:rPr lang="ja-JP" altLang="ja-JP" dirty="0" smtClean="0"/>
              <a:t>仕上面精度に及ぼ</a:t>
            </a:r>
            <a:r>
              <a:rPr lang="ja-JP" altLang="en-US" dirty="0" smtClean="0"/>
              <a:t>す</a:t>
            </a:r>
            <a:r>
              <a:rPr lang="ja-JP" altLang="ja-JP" dirty="0" smtClean="0"/>
              <a:t>影響</a:t>
            </a:r>
            <a:r>
              <a:rPr lang="ja-JP" altLang="en-US" dirty="0" smtClean="0"/>
              <a:t>をテストしました</a:t>
            </a:r>
            <a:r>
              <a:rPr lang="ja-JP" altLang="ja-JP" dirty="0" smtClean="0"/>
              <a:t>。</a:t>
            </a:r>
            <a:endParaRPr lang="en-US" altLang="ja-JP" dirty="0" smtClean="0"/>
          </a:p>
          <a:p>
            <a:pPr marL="533400" lvl="0" indent="-177800"/>
            <a:r>
              <a:rPr lang="en-US" altLang="ja-JP" dirty="0" smtClean="0"/>
              <a:t>φ4の2枚刃エンドミルで側面仕上加工</a:t>
            </a:r>
            <a:r>
              <a:rPr lang="ja-JP" altLang="en-US" dirty="0" smtClean="0"/>
              <a:t>を行いました。</a:t>
            </a:r>
            <a:endParaRPr lang="en-US" altLang="ja-JP" dirty="0" smtClean="0"/>
          </a:p>
          <a:p>
            <a:pPr lvl="0" defTabSz="914400">
              <a:defRPr/>
            </a:pPr>
            <a:endParaRPr lang="en-US" altLang="ja-JP" dirty="0" smtClean="0"/>
          </a:p>
          <a:p>
            <a:pPr lvl="0" defTabSz="914400">
              <a:defRPr/>
            </a:pPr>
            <a:r>
              <a:rPr lang="ja-JP" altLang="en-US" dirty="0" smtClean="0"/>
              <a:t>通訳</a:t>
            </a:r>
            <a:endParaRPr lang="en-US" altLang="ja-JP" dirty="0" smtClean="0"/>
          </a:p>
          <a:p>
            <a:pPr marL="533400" lvl="0" indent="-177800" defTabSz="914400">
              <a:defRPr/>
            </a:pPr>
            <a:r>
              <a:rPr lang="ja-JP" altLang="en-US" dirty="0" smtClean="0"/>
              <a:t>○</a:t>
            </a:r>
            <a:r>
              <a:rPr lang="en-US" altLang="zh-CN" dirty="0" smtClean="0">
                <a:latin typeface="Arial" pitchFamily="34" charset="0"/>
                <a:cs typeface="Arial" pitchFamily="34" charset="0"/>
              </a:rPr>
              <a:t>We investigated influence for finishing surface quality due to difference of cutter run-out accuracy.  We have done this test with using dia.4mm, 2 flute end-mill at side face finishing.</a:t>
            </a:r>
            <a:endParaRPr lang="en-US" altLang="ja-JP" b="1" dirty="0" smtClean="0">
              <a:latin typeface="Arial" pitchFamily="34" charset="0"/>
              <a:cs typeface="Arial" pitchFamily="34" charset="0"/>
            </a:endParaRPr>
          </a:p>
          <a:p>
            <a:pPr lvl="0"/>
            <a:endParaRPr lang="en-US" altLang="ja-JP" dirty="0" smtClean="0"/>
          </a:p>
          <a:p>
            <a:pPr lvl="0"/>
            <a:r>
              <a:rPr lang="ja-JP" altLang="en-US" dirty="0" smtClean="0"/>
              <a:t>講師</a:t>
            </a:r>
            <a:endParaRPr lang="en-US" altLang="ja-JP" dirty="0" smtClean="0"/>
          </a:p>
          <a:p>
            <a:pPr marL="533400" lvl="0" indent="-177800"/>
            <a:r>
              <a:rPr lang="ja-JP" altLang="en-US" dirty="0" smtClean="0"/>
              <a:t>●工具の振れ精度</a:t>
            </a:r>
            <a:r>
              <a:rPr lang="en-US" altLang="ja-JP" dirty="0" smtClean="0"/>
              <a:t>3μｍ</a:t>
            </a:r>
            <a:r>
              <a:rPr lang="ja-JP" altLang="en-US" dirty="0" smtClean="0"/>
              <a:t>と</a:t>
            </a:r>
            <a:r>
              <a:rPr lang="en-US" altLang="ja-JP" dirty="0" smtClean="0"/>
              <a:t>15μｍの</a:t>
            </a:r>
            <a:r>
              <a:rPr lang="ja-JP" altLang="en-US" dirty="0" smtClean="0"/>
              <a:t>場合の表面粗さを測定します。</a:t>
            </a:r>
            <a:endParaRPr lang="en-US" altLang="ja-JP" dirty="0" smtClean="0"/>
          </a:p>
          <a:p>
            <a:endParaRPr lang="en-US" altLang="ja-JP" dirty="0" smtClean="0"/>
          </a:p>
          <a:p>
            <a:r>
              <a:rPr lang="ja-JP" altLang="en-US" dirty="0" smtClean="0"/>
              <a:t>通訳</a:t>
            </a:r>
            <a:endParaRPr lang="en-US" altLang="ja-JP" dirty="0" smtClean="0"/>
          </a:p>
          <a:p>
            <a:pPr marL="533400" indent="-177800"/>
            <a:r>
              <a:rPr lang="ja-JP" altLang="en-US" dirty="0" smtClean="0"/>
              <a:t>○</a:t>
            </a:r>
            <a:r>
              <a:rPr lang="en-US" altLang="zh-TW" dirty="0" smtClean="0">
                <a:latin typeface="Arial" pitchFamily="34" charset="0"/>
                <a:cs typeface="Arial" pitchFamily="34" charset="0"/>
              </a:rPr>
              <a:t>We measured surface roughness with using 3μm and 15μm run-out accuracy cutting tool.</a:t>
            </a:r>
            <a:endParaRPr lang="en-US" altLang="ja-JP" dirty="0" smtClean="0">
              <a:latin typeface="Arial" pitchFamily="34" charset="0"/>
              <a:cs typeface="Arial" pitchFamily="34" charset="0"/>
            </a:endParaRPr>
          </a:p>
          <a:p>
            <a:pPr lvl="0"/>
            <a:endParaRPr lang="en-US" altLang="ja-JP" dirty="0" smtClean="0"/>
          </a:p>
          <a:p>
            <a:pPr lvl="0"/>
            <a:r>
              <a:rPr lang="ja-JP" altLang="en-US" dirty="0" smtClean="0"/>
              <a:t>講師</a:t>
            </a:r>
            <a:endParaRPr lang="en-US" altLang="ja-JP" dirty="0" smtClean="0"/>
          </a:p>
          <a:p>
            <a:pPr marL="533400" lvl="0" indent="-177800"/>
            <a:r>
              <a:rPr lang="ja-JP" altLang="en-US" dirty="0" smtClean="0"/>
              <a:t>●精度が</a:t>
            </a:r>
            <a:r>
              <a:rPr lang="en-US" altLang="ja-JP" dirty="0" smtClean="0"/>
              <a:t>15μｍ</a:t>
            </a:r>
            <a:r>
              <a:rPr lang="ja-JP" altLang="en-US" dirty="0" smtClean="0"/>
              <a:t>では表面粗さが３倍になりました。</a:t>
            </a:r>
            <a:endParaRPr lang="en-US" altLang="ja-JP" dirty="0" smtClean="0"/>
          </a:p>
          <a:p>
            <a:pPr marL="533400" lvl="0" indent="-177800"/>
            <a:r>
              <a:rPr lang="ja-JP" altLang="en-US" dirty="0" smtClean="0"/>
              <a:t>　　切り込み深さ以上に工具の</a:t>
            </a:r>
            <a:r>
              <a:rPr lang="en-US" altLang="ja-JP" dirty="0" err="1" smtClean="0"/>
              <a:t>振れ</a:t>
            </a:r>
            <a:r>
              <a:rPr lang="ja-JP" altLang="en-US" dirty="0" smtClean="0"/>
              <a:t>が大きくなると</a:t>
            </a:r>
            <a:r>
              <a:rPr lang="en-US" altLang="ja-JP" dirty="0" smtClean="0"/>
              <a:t>、</a:t>
            </a:r>
            <a:r>
              <a:rPr lang="en-US" altLang="ja-JP" dirty="0" err="1" smtClean="0"/>
              <a:t>片刃のみで切削して</a:t>
            </a:r>
            <a:r>
              <a:rPr lang="ja-JP" altLang="en-US" dirty="0" smtClean="0"/>
              <a:t>しまうからです</a:t>
            </a:r>
            <a:r>
              <a:rPr lang="en-US" altLang="ja-JP" dirty="0" smtClean="0"/>
              <a:t>。</a:t>
            </a:r>
          </a:p>
          <a:p>
            <a:endParaRPr lang="en-US" altLang="ja-JP" dirty="0" smtClean="0"/>
          </a:p>
          <a:p>
            <a:r>
              <a:rPr lang="ja-JP" altLang="en-US" dirty="0" smtClean="0"/>
              <a:t>通訳</a:t>
            </a:r>
            <a:endParaRPr lang="en-US" altLang="ja-JP" dirty="0" smtClean="0"/>
          </a:p>
          <a:p>
            <a:pPr marL="533400" indent="-177800"/>
            <a:r>
              <a:rPr lang="ja-JP" altLang="en-US" dirty="0" smtClean="0"/>
              <a:t>○</a:t>
            </a:r>
            <a:r>
              <a:rPr lang="en-US" altLang="zh-TW" dirty="0" smtClean="0">
                <a:latin typeface="Arial" pitchFamily="34" charset="0"/>
                <a:cs typeface="Arial" pitchFamily="34" charset="0"/>
              </a:rPr>
              <a:t>15μm run-out accuracy cutting tool has 3 times worse surface roughness.</a:t>
            </a:r>
          </a:p>
          <a:p>
            <a:pPr marL="533400" indent="-177800"/>
            <a:r>
              <a:rPr kumimoji="1" lang="ja-JP" altLang="en-US" dirty="0" smtClean="0">
                <a:latin typeface="Arial" pitchFamily="34" charset="0"/>
                <a:cs typeface="Arial" pitchFamily="34" charset="0"/>
              </a:rPr>
              <a:t>　</a:t>
            </a:r>
            <a:r>
              <a:rPr lang="en-US" altLang="ja-JP" dirty="0" smtClean="0">
                <a:latin typeface="Arial" pitchFamily="34" charset="0"/>
                <a:cs typeface="Arial" pitchFamily="34" charset="0"/>
              </a:rPr>
              <a:t>When run-out accuracy becomes bigger than cutting depth, only one side cutting edge removes work-piece material.</a:t>
            </a:r>
            <a:endParaRPr kumimoji="1" lang="en-US" altLang="zh-CN" dirty="0" smtClean="0">
              <a:latin typeface="Arial" pitchFamily="34" charset="0"/>
              <a:cs typeface="Arial" pitchFamily="34" charset="0"/>
            </a:endParaRPr>
          </a:p>
          <a:p>
            <a:pPr marL="533400" indent="-177800"/>
            <a:endParaRPr kumimoji="1" lang="ja-JP" altLang="en-US" dirty="0"/>
          </a:p>
        </p:txBody>
      </p:sp>
      <p:sp>
        <p:nvSpPr>
          <p:cNvPr id="4" name="スライド番号プレースホルダ 3"/>
          <p:cNvSpPr>
            <a:spLocks noGrp="1"/>
          </p:cNvSpPr>
          <p:nvPr>
            <p:ph type="sldNum" sz="quarter" idx="10"/>
          </p:nvPr>
        </p:nvSpPr>
        <p:spPr/>
        <p:txBody>
          <a:bodyPr/>
          <a:lstStyle/>
          <a:p>
            <a:fld id="{75732EA7-380E-40D2-BF31-3ACC7FC4E034}" type="slidenum">
              <a:rPr kumimoji="1" lang="ja-JP" altLang="en-US" smtClean="0"/>
              <a:pPr/>
              <a:t>14</a:t>
            </a:fld>
            <a:endParaRPr kumimoji="1" lang="ja-JP" altLang="en-US" dirty="0"/>
          </a:p>
        </p:txBody>
      </p:sp>
      <p:sp>
        <p:nvSpPr>
          <p:cNvPr id="5" name="正方形/長方形 4"/>
          <p:cNvSpPr/>
          <p:nvPr/>
        </p:nvSpPr>
        <p:spPr>
          <a:xfrm>
            <a:off x="342900" y="4389437"/>
            <a:ext cx="6048375" cy="511333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pPr>
              <a:defRPr/>
            </a:pPr>
            <a:r>
              <a:rPr lang="ja-JP" altLang="en-US" dirty="0" smtClean="0"/>
              <a:t>講師</a:t>
            </a:r>
            <a:endParaRPr lang="en-US" altLang="ja-JP" dirty="0" smtClean="0"/>
          </a:p>
          <a:p>
            <a:pPr marL="450850" indent="-95250">
              <a:defRPr/>
            </a:pPr>
            <a:r>
              <a:rPr lang="ja-JP" altLang="en-US" b="1" dirty="0" smtClean="0"/>
              <a:t>●</a:t>
            </a:r>
            <a:r>
              <a:rPr lang="en-US" altLang="ja-JP" b="1" dirty="0" smtClean="0"/>
              <a:t>MST</a:t>
            </a:r>
            <a:r>
              <a:rPr lang="ja-JP" altLang="en-US" b="1" dirty="0" smtClean="0"/>
              <a:t>の焼</a:t>
            </a:r>
            <a:r>
              <a:rPr lang="ja-JP" altLang="en-US" b="1" dirty="0" err="1" smtClean="0"/>
              <a:t>ばめ</a:t>
            </a:r>
            <a:r>
              <a:rPr lang="ja-JP" altLang="en-US" b="1" dirty="0" smtClean="0"/>
              <a:t>ホルダ「スリムライン」は、材料に特殊ステンレス鋼を使用しております。一般的な焼</a:t>
            </a:r>
            <a:r>
              <a:rPr lang="ja-JP" altLang="en-US" b="1" dirty="0" err="1" smtClean="0"/>
              <a:t>ばめ</a:t>
            </a:r>
            <a:r>
              <a:rPr lang="ja-JP" altLang="en-US" b="1" dirty="0" smtClean="0"/>
              <a:t>ホルダはダイス鋼です。</a:t>
            </a:r>
          </a:p>
          <a:p>
            <a:pPr>
              <a:defRPr/>
            </a:pPr>
            <a:endParaRPr lang="en-US" altLang="ja-JP" dirty="0" smtClean="0"/>
          </a:p>
          <a:p>
            <a:pPr>
              <a:defRPr/>
            </a:pPr>
            <a:r>
              <a:rPr lang="en-US" altLang="ja-JP" dirty="0" smtClean="0"/>
              <a:t>【CLICK】</a:t>
            </a:r>
          </a:p>
          <a:p>
            <a:pPr marL="450850" indent="-95250">
              <a:defRPr/>
            </a:pPr>
            <a:r>
              <a:rPr lang="ja-JP" altLang="en-US" b="1" dirty="0" smtClean="0"/>
              <a:t>●この特殊ステンレス鋼は、ダイス鋼に比べて熱膨張率が</a:t>
            </a:r>
            <a:r>
              <a:rPr lang="en-US" altLang="ja-JP" b="1" dirty="0" smtClean="0"/>
              <a:t>1.6</a:t>
            </a:r>
            <a:r>
              <a:rPr lang="ja-JP" altLang="en-US" b="1" dirty="0" smtClean="0"/>
              <a:t>倍あります。</a:t>
            </a:r>
            <a:endParaRPr lang="en-US" altLang="ja-JP" b="1" dirty="0" smtClean="0"/>
          </a:p>
          <a:p>
            <a:pPr marL="450850" indent="-95250">
              <a:defRPr/>
            </a:pPr>
            <a:r>
              <a:rPr lang="ja-JP" altLang="en-US" b="1" dirty="0" smtClean="0"/>
              <a:t>●両者を同じ温度で加熱すると、スリムラインの方がたくさん膨張し、工具取付孔が</a:t>
            </a:r>
            <a:r>
              <a:rPr lang="en-US" altLang="ja-JP" b="1" dirty="0" smtClean="0"/>
              <a:t>1.6</a:t>
            </a:r>
            <a:r>
              <a:rPr lang="ja-JP" altLang="en-US" b="1" dirty="0" smtClean="0"/>
              <a:t>倍大きく広がります。つまり、より低い温度で焼</a:t>
            </a:r>
            <a:r>
              <a:rPr lang="ja-JP" altLang="en-US" b="1" dirty="0" err="1" smtClean="0"/>
              <a:t>ばめ</a:t>
            </a:r>
            <a:r>
              <a:rPr lang="ja-JP" altLang="en-US" b="1" dirty="0" smtClean="0"/>
              <a:t>操作が可能です。</a:t>
            </a:r>
          </a:p>
          <a:p>
            <a:pPr>
              <a:defRPr/>
            </a:pPr>
            <a:endParaRPr lang="en-US" altLang="ja-JP" dirty="0" smtClean="0"/>
          </a:p>
          <a:p>
            <a:pPr>
              <a:defRPr/>
            </a:pPr>
            <a:r>
              <a:rPr lang="en-US" altLang="ja-JP" dirty="0" smtClean="0"/>
              <a:t>【CLICK】</a:t>
            </a:r>
          </a:p>
          <a:p>
            <a:pPr marL="450850" indent="-95250">
              <a:defRPr/>
            </a:pPr>
            <a:r>
              <a:rPr lang="ja-JP" altLang="en-US" b="1" dirty="0" smtClean="0"/>
              <a:t>●スリムラインの焼</a:t>
            </a:r>
            <a:r>
              <a:rPr lang="ja-JP" altLang="en-US" b="1" dirty="0" err="1" smtClean="0"/>
              <a:t>ばめ</a:t>
            </a:r>
            <a:r>
              <a:rPr lang="ja-JP" altLang="en-US" b="1" dirty="0" smtClean="0"/>
              <a:t>温度は最大で430</a:t>
            </a:r>
            <a:r>
              <a:rPr lang="en-US" altLang="ja-JP" b="1" dirty="0" smtClean="0"/>
              <a:t>°</a:t>
            </a:r>
            <a:r>
              <a:rPr lang="ja-JP" altLang="en-US" b="1" dirty="0" smtClean="0"/>
              <a:t>です。温風式ヒーターで簡単に焼</a:t>
            </a:r>
            <a:r>
              <a:rPr lang="ja-JP" altLang="en-US" b="1" dirty="0" err="1" smtClean="0"/>
              <a:t>ばめ</a:t>
            </a:r>
            <a:r>
              <a:rPr lang="ja-JP" altLang="en-US" b="1" dirty="0" smtClean="0"/>
              <a:t>焼きはずしを行うことが出来ます。</a:t>
            </a:r>
            <a:endParaRPr lang="en-US" altLang="ja-JP" b="1" dirty="0" smtClean="0"/>
          </a:p>
          <a:p>
            <a:pPr marL="450850" indent="-95250">
              <a:defRPr/>
            </a:pPr>
            <a:r>
              <a:rPr lang="en-US" altLang="ja-JP" b="1" dirty="0" smtClean="0"/>
              <a:t>   </a:t>
            </a:r>
          </a:p>
          <a:p>
            <a:pPr>
              <a:defRPr/>
            </a:pPr>
            <a:r>
              <a:rPr lang="en-US" altLang="ja-JP" dirty="0" smtClean="0"/>
              <a:t>【CLICK】</a:t>
            </a:r>
          </a:p>
          <a:p>
            <a:pPr marL="450850" indent="-95250">
              <a:defRPr/>
            </a:pPr>
            <a:r>
              <a:rPr lang="ja-JP" altLang="en-US" b="1" dirty="0" smtClean="0"/>
              <a:t>●ダイス鋼では、インダクション式ヒーターを用い、より高温に加熱しなければなりません。最大690</a:t>
            </a:r>
            <a:r>
              <a:rPr lang="en-US" altLang="ja-JP" b="1" dirty="0" smtClean="0"/>
              <a:t>°</a:t>
            </a:r>
            <a:r>
              <a:rPr lang="ja-JP" altLang="en-US" b="1" dirty="0" smtClean="0"/>
              <a:t>です。</a:t>
            </a:r>
            <a:endParaRPr lang="en-US" altLang="ja-JP" b="1" dirty="0" smtClean="0"/>
          </a:p>
          <a:p>
            <a:pPr marL="450850" indent="-95250">
              <a:defRPr/>
            </a:pPr>
            <a:endParaRPr lang="en-US" altLang="ja-JP" b="1" dirty="0" smtClean="0"/>
          </a:p>
          <a:p>
            <a:pPr marL="450850" indent="-450850">
              <a:defRPr/>
            </a:pPr>
            <a:r>
              <a:rPr lang="ja-JP" altLang="en-US" dirty="0" smtClean="0"/>
              <a:t>通訳</a:t>
            </a:r>
            <a:endParaRPr lang="en-US" altLang="ja-JP" dirty="0" smtClean="0"/>
          </a:p>
          <a:p>
            <a:pPr marL="450850" indent="-95250">
              <a:defRPr/>
            </a:pPr>
            <a:r>
              <a:rPr lang="ja-JP" altLang="en-US" b="1" dirty="0" smtClean="0"/>
              <a:t>○</a:t>
            </a:r>
            <a:r>
              <a:rPr lang="en-US" altLang="ja-JP" b="1" dirty="0" smtClean="0"/>
              <a:t> MST shrink-fit tool holder “</a:t>
            </a:r>
            <a:r>
              <a:rPr lang="en-US" altLang="ja-JP" b="1" dirty="0" err="1" smtClean="0"/>
              <a:t>Slimline</a:t>
            </a:r>
            <a:r>
              <a:rPr lang="en-US" altLang="ja-JP" b="1" dirty="0" smtClean="0"/>
              <a:t>” adopts special stainless steel material.  Common shrink fit tool holder’s material is die steel.  </a:t>
            </a:r>
          </a:p>
          <a:p>
            <a:pPr marL="450850" indent="-95250">
              <a:defRPr/>
            </a:pPr>
            <a:r>
              <a:rPr lang="ja-JP" altLang="en-US" b="1" dirty="0" smtClean="0"/>
              <a:t>○</a:t>
            </a:r>
            <a:r>
              <a:rPr lang="en-US" altLang="ja-JP" b="1" dirty="0" smtClean="0"/>
              <a:t> This unique and exclusive special stainless steel has 1.6 times more flexible coefficient thermal expansion than die steel. </a:t>
            </a:r>
          </a:p>
          <a:p>
            <a:pPr marL="450850" indent="-95250">
              <a:defRPr/>
            </a:pPr>
            <a:r>
              <a:rPr lang="ja-JP" altLang="en-US" b="1" dirty="0" smtClean="0"/>
              <a:t>○</a:t>
            </a:r>
            <a:r>
              <a:rPr lang="en-US" altLang="ja-JP" b="1" dirty="0" smtClean="0"/>
              <a:t> When we heat up both material at the same temperature, </a:t>
            </a:r>
            <a:r>
              <a:rPr lang="en-US" altLang="ja-JP" b="1" dirty="0" err="1" smtClean="0"/>
              <a:t>slimline</a:t>
            </a:r>
            <a:r>
              <a:rPr lang="en-US" altLang="ja-JP" b="1" dirty="0" smtClean="0"/>
              <a:t> has more expansion, cutter </a:t>
            </a:r>
            <a:r>
              <a:rPr lang="en-US" altLang="ja-JP" b="1" dirty="0" err="1" smtClean="0"/>
              <a:t>insention</a:t>
            </a:r>
            <a:r>
              <a:rPr lang="en-US" altLang="ja-JP" b="1" dirty="0" smtClean="0"/>
              <a:t> hole becomes 1.6times larger than die steel. </a:t>
            </a:r>
          </a:p>
          <a:p>
            <a:pPr marL="450850" indent="-95250">
              <a:defRPr/>
            </a:pPr>
            <a:r>
              <a:rPr lang="en-US" altLang="ja-JP" b="1" dirty="0" smtClean="0"/>
              <a:t>   In fact, more low temperature shrink fit operation is possible by MST’s special stainless steel.   </a:t>
            </a:r>
          </a:p>
          <a:p>
            <a:pPr marL="450850" indent="-95250">
              <a:defRPr/>
            </a:pPr>
            <a:r>
              <a:rPr lang="ja-JP" altLang="en-US" b="1" dirty="0" smtClean="0"/>
              <a:t>○</a:t>
            </a:r>
            <a:r>
              <a:rPr lang="en-US" altLang="ja-JP" b="1" dirty="0" smtClean="0"/>
              <a:t> </a:t>
            </a:r>
            <a:r>
              <a:rPr lang="en-US" altLang="ja-JP" b="1" dirty="0" err="1" smtClean="0"/>
              <a:t>Slimline’s</a:t>
            </a:r>
            <a:r>
              <a:rPr lang="en-US" altLang="ja-JP" b="1" dirty="0" smtClean="0"/>
              <a:t> heating temperature is maximum 430</a:t>
            </a:r>
            <a:r>
              <a:rPr lang="ja-JP" altLang="en-US" b="1" dirty="0" smtClean="0"/>
              <a:t>℃</a:t>
            </a:r>
            <a:r>
              <a:rPr lang="en-US" altLang="ja-JP" b="1" dirty="0" smtClean="0"/>
              <a:t>.   Easy shrinking-in and shrinking-out operation is possible by hot air heater. </a:t>
            </a:r>
          </a:p>
          <a:p>
            <a:pPr marL="450850" indent="-95250">
              <a:defRPr/>
            </a:pPr>
            <a:r>
              <a:rPr lang="ja-JP" altLang="en-US" b="1" dirty="0" smtClean="0"/>
              <a:t>○</a:t>
            </a:r>
            <a:r>
              <a:rPr lang="en-US" altLang="ja-JP" b="1" dirty="0" smtClean="0"/>
              <a:t> However, in case of Die steel, it must be heated at more high temperature by induction heater.  Maximum temperature is 690</a:t>
            </a:r>
            <a:r>
              <a:rPr lang="ja-JP" altLang="en-US" b="1" dirty="0" smtClean="0"/>
              <a:t>℃</a:t>
            </a:r>
            <a:r>
              <a:rPr lang="en-US" altLang="ja-JP" b="1" dirty="0" smtClean="0"/>
              <a:t>.</a:t>
            </a:r>
            <a:endParaRPr lang="ja-JP" altLang="en-US" b="1" dirty="0" smtClean="0"/>
          </a:p>
          <a:p>
            <a:pPr>
              <a:defRPr/>
            </a:pPr>
            <a:endParaRPr lang="en-US" altLang="ja-JP" dirty="0" smtClean="0"/>
          </a:p>
          <a:p>
            <a:pPr>
              <a:defRPr/>
            </a:pPr>
            <a:endParaRPr lang="ja-JP" altLang="en-US" dirty="0"/>
          </a:p>
        </p:txBody>
      </p:sp>
      <p:sp>
        <p:nvSpPr>
          <p:cNvPr id="4" name="スライド番号プレースホルダ 3"/>
          <p:cNvSpPr>
            <a:spLocks noGrp="1"/>
          </p:cNvSpPr>
          <p:nvPr>
            <p:ph type="sldNum" sz="quarter" idx="10"/>
          </p:nvPr>
        </p:nvSpPr>
        <p:spPr/>
        <p:txBody>
          <a:bodyPr/>
          <a:lstStyle/>
          <a:p>
            <a:fld id="{C3AB5333-4DE0-4A74-B8CA-569CF30A4A9F}" type="slidenum">
              <a:rPr lang="ja-JP" altLang="en-US" smtClean="0"/>
              <a:pPr/>
              <a:t>15</a:t>
            </a:fld>
            <a:endParaRPr lang="ja-JP" altLang="en-US"/>
          </a:p>
        </p:txBody>
      </p:sp>
      <p:sp>
        <p:nvSpPr>
          <p:cNvPr id="7" name="スライド イメージ プレースホルダ 6"/>
          <p:cNvSpPr>
            <a:spLocks noGrp="1" noRot="1" noChangeAspect="1"/>
          </p:cNvSpPr>
          <p:nvPr>
            <p:ph type="sldImg"/>
          </p:nvPr>
        </p:nvSpPr>
        <p:spPr>
          <a:xfrm>
            <a:off x="947738" y="539750"/>
            <a:ext cx="4837112" cy="3629025"/>
          </a:xfrm>
        </p:spPr>
      </p:sp>
      <p:sp>
        <p:nvSpPr>
          <p:cNvPr id="5" name="正方形/長方形 4"/>
          <p:cNvSpPr/>
          <p:nvPr/>
        </p:nvSpPr>
        <p:spPr>
          <a:xfrm>
            <a:off x="342902" y="4389438"/>
            <a:ext cx="6048375" cy="51133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pPr>
              <a:defRPr/>
            </a:pPr>
            <a:r>
              <a:rPr lang="ja-JP" altLang="en-US" dirty="0" smtClean="0"/>
              <a:t>講師</a:t>
            </a:r>
            <a:endParaRPr lang="en-US" altLang="ja-JP" dirty="0" smtClean="0"/>
          </a:p>
          <a:p>
            <a:pPr marL="450850" indent="-95250">
              <a:defRPr/>
            </a:pPr>
            <a:r>
              <a:rPr lang="ja-JP" altLang="en-US" b="1" dirty="0" smtClean="0"/>
              <a:t>●又、この２つの材料は焼き戻し温度にも大きな差があります。</a:t>
            </a:r>
            <a:endParaRPr lang="en-US" altLang="ja-JP" b="1" dirty="0" smtClean="0"/>
          </a:p>
          <a:p>
            <a:pPr marL="450850" indent="-95250">
              <a:defRPr/>
            </a:pPr>
            <a:r>
              <a:rPr lang="en-US" altLang="ja-JP" b="1" dirty="0" smtClean="0"/>
              <a:t>    </a:t>
            </a:r>
          </a:p>
          <a:p>
            <a:pPr marL="450850" indent="-95250">
              <a:defRPr/>
            </a:pPr>
            <a:r>
              <a:rPr lang="ja-JP" altLang="en-US" b="1" dirty="0" smtClean="0"/>
              <a:t>●一般的に熱処理により硬度を高くした鋼を、焼き戻し温度を超えて加熱を続けると、ホルダの硬さや寸法が変化し始めます。</a:t>
            </a:r>
            <a:endParaRPr lang="en-US" altLang="ja-JP" b="1" dirty="0" smtClean="0"/>
          </a:p>
          <a:p>
            <a:pPr marL="450850" indent="-95250">
              <a:defRPr/>
            </a:pPr>
            <a:r>
              <a:rPr lang="ja-JP" altLang="en-US" b="1" dirty="0" smtClean="0"/>
              <a:t>●これをレッドゾーンと呼びます。</a:t>
            </a:r>
          </a:p>
          <a:p>
            <a:pPr marL="450850" indent="-95250">
              <a:defRPr/>
            </a:pPr>
            <a:r>
              <a:rPr lang="en-US" altLang="ja-JP" b="1" dirty="0" smtClean="0"/>
              <a:t>    </a:t>
            </a:r>
          </a:p>
          <a:p>
            <a:pPr marL="450850" indent="-95250">
              <a:defRPr/>
            </a:pPr>
            <a:r>
              <a:rPr lang="ja-JP" altLang="en-US" b="1" dirty="0" smtClean="0"/>
              <a:t>●ダイス鋼は、レッドゾーンが</a:t>
            </a:r>
            <a:r>
              <a:rPr lang="en-US" altLang="ja-JP" b="1" dirty="0" smtClean="0"/>
              <a:t>580</a:t>
            </a:r>
            <a:r>
              <a:rPr lang="ja-JP" altLang="en-US" b="1" dirty="0" smtClean="0"/>
              <a:t>℃から始まります。しかし、</a:t>
            </a:r>
            <a:r>
              <a:rPr lang="en-US" altLang="ja-JP" b="1" dirty="0" smtClean="0"/>
              <a:t>MST</a:t>
            </a:r>
            <a:r>
              <a:rPr lang="ja-JP" altLang="en-US" b="1" dirty="0" smtClean="0"/>
              <a:t>の特殊ステンレス鋼は</a:t>
            </a:r>
            <a:r>
              <a:rPr lang="en-US" altLang="ja-JP" b="1" dirty="0" smtClean="0"/>
              <a:t>720</a:t>
            </a:r>
            <a:r>
              <a:rPr lang="ja-JP" altLang="en-US" b="1" dirty="0" smtClean="0"/>
              <a:t>℃です。</a:t>
            </a:r>
            <a:endParaRPr lang="en-US" altLang="ja-JP" b="1" dirty="0" smtClean="0"/>
          </a:p>
          <a:p>
            <a:pPr marL="450850" indent="-95250">
              <a:defRPr/>
            </a:pPr>
            <a:r>
              <a:rPr lang="en-US" altLang="ja-JP" b="1" dirty="0" smtClean="0"/>
              <a:t>    </a:t>
            </a:r>
          </a:p>
          <a:p>
            <a:pPr marL="450850" indent="-95250">
              <a:defRPr/>
            </a:pPr>
            <a:r>
              <a:rPr lang="ja-JP" altLang="en-US" b="1" dirty="0" smtClean="0"/>
              <a:t>●つまり、スリムラインの材料が、より耐熱性に優れているということです。</a:t>
            </a:r>
            <a:endParaRPr lang="en-US" altLang="ja-JP" b="1" dirty="0" smtClean="0"/>
          </a:p>
          <a:p>
            <a:pPr marL="450850" indent="-95250">
              <a:defRPr/>
            </a:pPr>
            <a:r>
              <a:rPr lang="en-US" altLang="ja-JP" b="1" dirty="0" smtClean="0"/>
              <a:t>    </a:t>
            </a:r>
          </a:p>
          <a:p>
            <a:pPr marL="450850" indent="-95250">
              <a:defRPr/>
            </a:pPr>
            <a:endParaRPr lang="en-US" altLang="ja-JP" b="1" dirty="0" smtClean="0"/>
          </a:p>
          <a:p>
            <a:pPr marL="450850" indent="-450850">
              <a:defRPr/>
            </a:pPr>
            <a:r>
              <a:rPr lang="ja-JP" altLang="en-US" dirty="0" smtClean="0"/>
              <a:t>通訳</a:t>
            </a:r>
            <a:endParaRPr lang="en-US" altLang="ja-JP" dirty="0" smtClean="0"/>
          </a:p>
          <a:p>
            <a:pPr marL="450850" indent="-95250">
              <a:defRPr/>
            </a:pPr>
            <a:r>
              <a:rPr lang="ja-JP" altLang="en-US" b="1" dirty="0" smtClean="0"/>
              <a:t>○</a:t>
            </a:r>
            <a:r>
              <a:rPr lang="en-US" altLang="ja-JP" b="1" dirty="0" smtClean="0"/>
              <a:t> And there are big difference about tempering temperature between these two materials. </a:t>
            </a:r>
          </a:p>
          <a:p>
            <a:pPr marL="450850" indent="-95250">
              <a:defRPr/>
            </a:pPr>
            <a:r>
              <a:rPr lang="ja-JP" altLang="en-US" b="1" dirty="0" smtClean="0"/>
              <a:t>○</a:t>
            </a:r>
            <a:r>
              <a:rPr lang="en-US" altLang="ja-JP" b="1" dirty="0" smtClean="0"/>
              <a:t>Generally, when hardening material is keep heated even beyond the tempering temperature, its starts to change a hardness and deform of  shrink-fit tool holder.  </a:t>
            </a:r>
          </a:p>
          <a:p>
            <a:pPr marL="450850" indent="-95250">
              <a:defRPr/>
            </a:pPr>
            <a:r>
              <a:rPr lang="ja-JP" altLang="en-US" b="1" dirty="0" smtClean="0"/>
              <a:t>○</a:t>
            </a:r>
            <a:r>
              <a:rPr lang="en-US" altLang="ja-JP" b="1" dirty="0" smtClean="0"/>
              <a:t> We call it as “Red zone”. </a:t>
            </a:r>
          </a:p>
          <a:p>
            <a:pPr marL="450850" indent="-95250">
              <a:defRPr/>
            </a:pPr>
            <a:r>
              <a:rPr lang="ja-JP" altLang="en-US" b="1" dirty="0" smtClean="0"/>
              <a:t>○</a:t>
            </a:r>
            <a:r>
              <a:rPr lang="en-US" altLang="ja-JP" b="1" dirty="0" smtClean="0"/>
              <a:t> Red zone starts from 580</a:t>
            </a:r>
            <a:r>
              <a:rPr lang="ja-JP" altLang="en-US" b="1" dirty="0" smtClean="0"/>
              <a:t>℃　</a:t>
            </a:r>
            <a:r>
              <a:rPr lang="en-US" altLang="ja-JP" b="1" dirty="0" smtClean="0"/>
              <a:t>for Die steel.  However,  It is 720</a:t>
            </a:r>
            <a:r>
              <a:rPr lang="ja-JP" altLang="en-US" b="1" dirty="0" smtClean="0"/>
              <a:t>℃</a:t>
            </a:r>
            <a:r>
              <a:rPr lang="en-US" altLang="ja-JP" b="1" dirty="0" smtClean="0"/>
              <a:t> for MST’s special stainless steel. </a:t>
            </a:r>
          </a:p>
          <a:p>
            <a:pPr marL="450850" indent="-95250">
              <a:defRPr/>
            </a:pPr>
            <a:r>
              <a:rPr lang="ja-JP" altLang="en-US" b="1" dirty="0" smtClean="0"/>
              <a:t>○</a:t>
            </a:r>
            <a:r>
              <a:rPr lang="en-US" altLang="ja-JP" b="1" dirty="0" smtClean="0"/>
              <a:t> In fact, </a:t>
            </a:r>
            <a:r>
              <a:rPr lang="en-US" altLang="ja-JP" b="1" dirty="0" err="1" smtClean="0"/>
              <a:t>slimline’s</a:t>
            </a:r>
            <a:r>
              <a:rPr lang="en-US" altLang="ja-JP" b="1" dirty="0" smtClean="0"/>
              <a:t>  material has more better thermo stability. </a:t>
            </a:r>
          </a:p>
          <a:p>
            <a:pPr marL="450850" indent="-95250">
              <a:defRPr/>
            </a:pPr>
            <a:endParaRPr lang="en-US" altLang="ja-JP" b="1" dirty="0" smtClean="0"/>
          </a:p>
        </p:txBody>
      </p:sp>
      <p:sp>
        <p:nvSpPr>
          <p:cNvPr id="4" name="スライド番号プレースホルダ 3"/>
          <p:cNvSpPr>
            <a:spLocks noGrp="1"/>
          </p:cNvSpPr>
          <p:nvPr>
            <p:ph type="sldNum" sz="quarter" idx="10"/>
          </p:nvPr>
        </p:nvSpPr>
        <p:spPr/>
        <p:txBody>
          <a:bodyPr/>
          <a:lstStyle/>
          <a:p>
            <a:fld id="{C3AB5333-4DE0-4A74-B8CA-569CF30A4A9F}" type="slidenum">
              <a:rPr lang="ja-JP" altLang="en-US" smtClean="0"/>
              <a:pPr/>
              <a:t>16</a:t>
            </a:fld>
            <a:endParaRPr lang="ja-JP" altLang="en-US"/>
          </a:p>
        </p:txBody>
      </p:sp>
      <p:sp>
        <p:nvSpPr>
          <p:cNvPr id="7" name="スライド イメージ プレースホルダ 6"/>
          <p:cNvSpPr>
            <a:spLocks noGrp="1" noRot="1" noChangeAspect="1"/>
          </p:cNvSpPr>
          <p:nvPr>
            <p:ph type="sldImg"/>
          </p:nvPr>
        </p:nvSpPr>
        <p:spPr>
          <a:xfrm>
            <a:off x="947738" y="539750"/>
            <a:ext cx="4837112" cy="3629025"/>
          </a:xfrm>
        </p:spPr>
      </p:sp>
      <p:sp>
        <p:nvSpPr>
          <p:cNvPr id="5" name="正方形/長方形 4"/>
          <p:cNvSpPr/>
          <p:nvPr/>
        </p:nvSpPr>
        <p:spPr>
          <a:xfrm>
            <a:off x="342902" y="4389438"/>
            <a:ext cx="6048375" cy="51133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pPr>
              <a:defRPr/>
            </a:pPr>
            <a:r>
              <a:rPr lang="ja-JP" altLang="en-US" dirty="0" smtClean="0"/>
              <a:t>講師</a:t>
            </a:r>
            <a:endParaRPr lang="en-US" altLang="ja-JP" dirty="0" smtClean="0"/>
          </a:p>
          <a:p>
            <a:pPr marL="450850" indent="-95250">
              <a:defRPr/>
            </a:pPr>
            <a:r>
              <a:rPr lang="ja-JP" altLang="en-US" b="1" dirty="0" smtClean="0"/>
              <a:t>●特殊ステンレス鋼とダイス鋼（両者）の温度特性をまとめると、このようになりました。</a:t>
            </a:r>
            <a:endParaRPr lang="en-US" altLang="ja-JP" b="1" dirty="0" smtClean="0"/>
          </a:p>
          <a:p>
            <a:pPr marL="450850" indent="-95250">
              <a:defRPr/>
            </a:pPr>
            <a:endParaRPr lang="en-US" altLang="ja-JP" b="1" dirty="0" smtClean="0"/>
          </a:p>
          <a:p>
            <a:pPr marL="450850" indent="-95250">
              <a:defRPr/>
            </a:pPr>
            <a:r>
              <a:rPr lang="ja-JP" altLang="en-US" b="1" dirty="0" smtClean="0"/>
              <a:t>●スリムラインは、焼</a:t>
            </a:r>
            <a:r>
              <a:rPr lang="ja-JP" altLang="en-US" b="1" dirty="0" err="1" smtClean="0"/>
              <a:t>ばめ</a:t>
            </a:r>
            <a:r>
              <a:rPr lang="ja-JP" altLang="en-US" b="1" dirty="0" smtClean="0"/>
              <a:t>温度が最大４３０</a:t>
            </a:r>
            <a:r>
              <a:rPr lang="en-US" altLang="ja-JP" b="1" dirty="0" smtClean="0"/>
              <a:t>°</a:t>
            </a:r>
            <a:r>
              <a:rPr lang="ja-JP" altLang="en-US" b="1" dirty="0" smtClean="0"/>
              <a:t>です。レッドゾーンより低いので越えることはありません。</a:t>
            </a:r>
            <a:endParaRPr lang="en-US" altLang="ja-JP" b="1" dirty="0" smtClean="0"/>
          </a:p>
          <a:p>
            <a:pPr marL="450850" indent="-95250">
              <a:defRPr/>
            </a:pPr>
            <a:r>
              <a:rPr lang="ja-JP" altLang="en-US" b="1" dirty="0" smtClean="0"/>
              <a:t>　</a:t>
            </a:r>
            <a:endParaRPr lang="en-US" altLang="ja-JP" b="1" dirty="0" smtClean="0"/>
          </a:p>
          <a:p>
            <a:pPr marL="450850" indent="-95250">
              <a:defRPr/>
            </a:pPr>
            <a:r>
              <a:rPr lang="ja-JP" altLang="en-US" b="1" dirty="0" smtClean="0"/>
              <a:t>●これに対し一般的な焼</a:t>
            </a:r>
            <a:r>
              <a:rPr lang="ja-JP" altLang="en-US" b="1" dirty="0" err="1" smtClean="0"/>
              <a:t>ばめ</a:t>
            </a:r>
            <a:r>
              <a:rPr lang="ja-JP" altLang="en-US" b="1" dirty="0" smtClean="0"/>
              <a:t>ホルダは、焼</a:t>
            </a:r>
            <a:r>
              <a:rPr lang="ja-JP" altLang="en-US" b="1" dirty="0" err="1" smtClean="0"/>
              <a:t>ばめ</a:t>
            </a:r>
            <a:r>
              <a:rPr lang="ja-JP" altLang="en-US" b="1" dirty="0" smtClean="0"/>
              <a:t>温度が最大６９０</a:t>
            </a:r>
            <a:r>
              <a:rPr lang="en-US" altLang="ja-JP" b="1" dirty="0" smtClean="0"/>
              <a:t>°</a:t>
            </a:r>
            <a:r>
              <a:rPr lang="ja-JP" altLang="en-US" b="1" dirty="0" smtClean="0"/>
              <a:t>です。</a:t>
            </a:r>
            <a:endParaRPr lang="en-US" altLang="ja-JP" b="1" dirty="0" smtClean="0"/>
          </a:p>
          <a:p>
            <a:pPr marL="450850" indent="-95250">
              <a:defRPr/>
            </a:pPr>
            <a:r>
              <a:rPr lang="en-US" altLang="ja-JP" b="1" dirty="0" smtClean="0"/>
              <a:t>   </a:t>
            </a:r>
          </a:p>
          <a:p>
            <a:pPr marL="450850" indent="-95250">
              <a:defRPr/>
            </a:pPr>
            <a:r>
              <a:rPr lang="ja-JP" altLang="en-US" b="1" dirty="0" smtClean="0"/>
              <a:t>●焼き戻し温度より高く、レッドゾーンを越えて、オーバーヒーティングを繰り返してしまう危険性があります。</a:t>
            </a:r>
            <a:endParaRPr lang="en-US" altLang="ja-JP" b="1" dirty="0" smtClean="0"/>
          </a:p>
          <a:p>
            <a:pPr marL="450850" indent="-95250">
              <a:defRPr/>
            </a:pPr>
            <a:endParaRPr lang="en-US" altLang="ja-JP" b="1" dirty="0" smtClean="0"/>
          </a:p>
          <a:p>
            <a:pPr marL="450850" indent="-450850">
              <a:defRPr/>
            </a:pPr>
            <a:r>
              <a:rPr lang="ja-JP" altLang="en-US" dirty="0" smtClean="0"/>
              <a:t>通訳</a:t>
            </a:r>
            <a:endParaRPr lang="en-US" altLang="ja-JP" dirty="0" smtClean="0"/>
          </a:p>
          <a:p>
            <a:pPr marL="450850" indent="-95250">
              <a:defRPr/>
            </a:pPr>
            <a:r>
              <a:rPr lang="ja-JP" altLang="en-US" b="1" dirty="0" smtClean="0"/>
              <a:t>○</a:t>
            </a:r>
            <a:r>
              <a:rPr lang="en-US" altLang="ja-JP" b="1" dirty="0" smtClean="0"/>
              <a:t> For the summarize about temperature property between both material, it shows like this. </a:t>
            </a:r>
          </a:p>
          <a:p>
            <a:pPr marL="450850" indent="-95250">
              <a:defRPr/>
            </a:pPr>
            <a:endParaRPr lang="en-US" altLang="ja-JP" b="1" dirty="0" smtClean="0"/>
          </a:p>
          <a:p>
            <a:pPr marL="450850" indent="-95250">
              <a:defRPr/>
            </a:pPr>
            <a:r>
              <a:rPr lang="ja-JP" altLang="en-US" b="1" dirty="0" smtClean="0"/>
              <a:t>○</a:t>
            </a:r>
            <a:r>
              <a:rPr lang="en-US" altLang="ja-JP" b="1" dirty="0" smtClean="0"/>
              <a:t> </a:t>
            </a:r>
            <a:r>
              <a:rPr lang="en-US" altLang="ja-JP" b="1" dirty="0" err="1" smtClean="0"/>
              <a:t>Slimline’s</a:t>
            </a:r>
            <a:r>
              <a:rPr lang="en-US" altLang="ja-JP" b="1" dirty="0" smtClean="0"/>
              <a:t> heating temperature is maximum 430</a:t>
            </a:r>
            <a:r>
              <a:rPr lang="ja-JP" altLang="en-US" b="1" dirty="0" smtClean="0"/>
              <a:t>℃</a:t>
            </a:r>
            <a:r>
              <a:rPr lang="en-US" altLang="ja-JP" b="1" dirty="0" smtClean="0"/>
              <a:t>.  It is always lower than red zone.</a:t>
            </a:r>
          </a:p>
          <a:p>
            <a:pPr marL="450850" indent="-95250">
              <a:defRPr/>
            </a:pPr>
            <a:endParaRPr lang="en-US" altLang="ja-JP" b="1" dirty="0" smtClean="0"/>
          </a:p>
          <a:p>
            <a:pPr marL="450850" indent="-95250">
              <a:defRPr/>
            </a:pPr>
            <a:r>
              <a:rPr lang="ja-JP" altLang="en-US" b="1" dirty="0" smtClean="0"/>
              <a:t>○</a:t>
            </a:r>
            <a:r>
              <a:rPr lang="en-US" altLang="ja-JP" b="1" dirty="0" smtClean="0"/>
              <a:t> Common shrink-fit holder’s heating temperature is maximum 690</a:t>
            </a:r>
            <a:r>
              <a:rPr lang="ja-JP" altLang="en-US" b="1" dirty="0" smtClean="0"/>
              <a:t>℃</a:t>
            </a:r>
            <a:r>
              <a:rPr lang="en-US" altLang="ja-JP" b="1" dirty="0" smtClean="0"/>
              <a:t>.</a:t>
            </a:r>
          </a:p>
          <a:p>
            <a:pPr marL="450850" indent="-95250">
              <a:defRPr/>
            </a:pPr>
            <a:endParaRPr lang="en-US" altLang="ja-JP" b="1" dirty="0" smtClean="0"/>
          </a:p>
          <a:p>
            <a:pPr marL="450850" indent="-95250">
              <a:defRPr/>
            </a:pPr>
            <a:r>
              <a:rPr lang="ja-JP" altLang="en-US" b="1" dirty="0" smtClean="0"/>
              <a:t>○</a:t>
            </a:r>
            <a:r>
              <a:rPr lang="en-US" altLang="ja-JP" b="1" dirty="0" smtClean="0"/>
              <a:t> It is higher than tempering temperature, and beyond the red zoon.  </a:t>
            </a:r>
          </a:p>
          <a:p>
            <a:pPr marL="450850" indent="-95250">
              <a:defRPr/>
            </a:pPr>
            <a:r>
              <a:rPr lang="en-US" altLang="ja-JP" b="1" dirty="0" smtClean="0"/>
              <a:t>   So, there is risk about over-heating continuously. </a:t>
            </a:r>
          </a:p>
        </p:txBody>
      </p:sp>
      <p:sp>
        <p:nvSpPr>
          <p:cNvPr id="4" name="スライド番号プレースホルダ 3"/>
          <p:cNvSpPr>
            <a:spLocks noGrp="1"/>
          </p:cNvSpPr>
          <p:nvPr>
            <p:ph type="sldNum" sz="quarter" idx="10"/>
          </p:nvPr>
        </p:nvSpPr>
        <p:spPr/>
        <p:txBody>
          <a:bodyPr/>
          <a:lstStyle/>
          <a:p>
            <a:fld id="{C3AB5333-4DE0-4A74-B8CA-569CF30A4A9F}" type="slidenum">
              <a:rPr lang="ja-JP" altLang="en-US" smtClean="0"/>
              <a:pPr/>
              <a:t>17</a:t>
            </a:fld>
            <a:endParaRPr lang="ja-JP" altLang="en-US"/>
          </a:p>
        </p:txBody>
      </p:sp>
      <p:sp>
        <p:nvSpPr>
          <p:cNvPr id="7" name="スライド イメージ プレースホルダ 6"/>
          <p:cNvSpPr>
            <a:spLocks noGrp="1" noRot="1" noChangeAspect="1"/>
          </p:cNvSpPr>
          <p:nvPr>
            <p:ph type="sldImg"/>
          </p:nvPr>
        </p:nvSpPr>
        <p:spPr>
          <a:xfrm>
            <a:off x="947738" y="539750"/>
            <a:ext cx="4837112" cy="3629025"/>
          </a:xfrm>
        </p:spPr>
      </p:sp>
      <p:sp>
        <p:nvSpPr>
          <p:cNvPr id="5" name="正方形/長方形 4"/>
          <p:cNvSpPr/>
          <p:nvPr/>
        </p:nvSpPr>
        <p:spPr>
          <a:xfrm>
            <a:off x="342902" y="4389438"/>
            <a:ext cx="6048375" cy="51133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fld id="{C3AB5333-4DE0-4A74-B8CA-569CF30A4A9F}" type="slidenum">
              <a:rPr lang="ja-JP" altLang="en-US" smtClean="0"/>
              <a:pPr/>
              <a:t>18</a:t>
            </a:fld>
            <a:endParaRPr lang="ja-JP" altLang="en-US"/>
          </a:p>
        </p:txBody>
      </p:sp>
      <p:sp>
        <p:nvSpPr>
          <p:cNvPr id="8" name="スライド イメージ プレースホルダ 7"/>
          <p:cNvSpPr>
            <a:spLocks noGrp="1" noRot="1" noChangeAspect="1"/>
          </p:cNvSpPr>
          <p:nvPr>
            <p:ph type="sldImg"/>
          </p:nvPr>
        </p:nvSpPr>
        <p:spPr>
          <a:xfrm>
            <a:off x="949325" y="539750"/>
            <a:ext cx="4838700" cy="3629025"/>
          </a:xfrm>
        </p:spPr>
      </p:sp>
      <p:sp>
        <p:nvSpPr>
          <p:cNvPr id="9" name="ノート プレースホルダ 8"/>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fontScale="92500"/>
          </a:bodyPr>
          <a:lstStyle/>
          <a:p>
            <a:pPr>
              <a:defRPr/>
            </a:pPr>
            <a:r>
              <a:rPr lang="ja-JP" altLang="en-US" dirty="0" smtClean="0"/>
              <a:t>講師</a:t>
            </a:r>
            <a:endParaRPr lang="en-US" altLang="ja-JP" dirty="0" smtClean="0"/>
          </a:p>
          <a:p>
            <a:pPr marL="450850" indent="-95250">
              <a:defRPr/>
            </a:pPr>
            <a:r>
              <a:rPr lang="ja-JP" altLang="en-US" b="1" dirty="0" smtClean="0"/>
              <a:t>●加熱装置を比較します。</a:t>
            </a:r>
            <a:endParaRPr lang="en-US" altLang="ja-JP" b="1" dirty="0" smtClean="0"/>
          </a:p>
          <a:p>
            <a:pPr marL="450850" indent="-95250">
              <a:defRPr/>
            </a:pPr>
            <a:r>
              <a:rPr lang="ja-JP" altLang="en-US" b="1" dirty="0" smtClean="0"/>
              <a:t>●スリムラインは、低温焼</a:t>
            </a:r>
            <a:r>
              <a:rPr lang="ja-JP" altLang="en-US" b="1" dirty="0" err="1" smtClean="0"/>
              <a:t>ばめなの</a:t>
            </a:r>
            <a:r>
              <a:rPr lang="ja-JP" altLang="en-US" b="1" dirty="0" smtClean="0"/>
              <a:t>で、温風式ヒーターが使用できます。</a:t>
            </a:r>
          </a:p>
          <a:p>
            <a:pPr marL="450850" indent="-95250">
              <a:defRPr/>
            </a:pPr>
            <a:r>
              <a:rPr lang="ja-JP" altLang="en-US" b="1" dirty="0" smtClean="0"/>
              <a:t>　加熱時間は</a:t>
            </a:r>
            <a:r>
              <a:rPr lang="en-US" altLang="ja-JP" b="1" dirty="0" smtClean="0"/>
              <a:t>３</a:t>
            </a:r>
            <a:r>
              <a:rPr lang="ja-JP" altLang="en-US" b="1" dirty="0" smtClean="0"/>
              <a:t>分間と少し長めですが、加熱を続けても温度上昇は最高で</a:t>
            </a:r>
            <a:r>
              <a:rPr lang="en-US" altLang="ja-JP" b="1" dirty="0" smtClean="0"/>
              <a:t>500℃</a:t>
            </a:r>
            <a:r>
              <a:rPr lang="ja-JP" altLang="en-US" b="1" dirty="0" err="1" smtClean="0"/>
              <a:t>ぐら</a:t>
            </a:r>
            <a:r>
              <a:rPr lang="ja-JP" altLang="en-US" b="1" dirty="0" smtClean="0"/>
              <a:t>いです。オーバーヒーティングでホルダを壊してしまう心配はありません。</a:t>
            </a:r>
          </a:p>
          <a:p>
            <a:pPr marL="450850" indent="-95250">
              <a:defRPr/>
            </a:pPr>
            <a:r>
              <a:rPr lang="ja-JP" altLang="en-US" b="1" dirty="0" smtClean="0"/>
              <a:t>●（一方）他社製ホルダ用のインダクション式ヒーターは、加熱時間は約</a:t>
            </a:r>
            <a:r>
              <a:rPr lang="en-US" altLang="ja-JP" b="1" dirty="0" smtClean="0"/>
              <a:t>10</a:t>
            </a:r>
            <a:r>
              <a:rPr lang="ja-JP" altLang="en-US" b="1" dirty="0" smtClean="0"/>
              <a:t>秒程です。瞬時に温度を上げることができますが、加熱時間のコントロールが難しく、時として高温になり、レッドゾーンを越えてオーバーヒーティングを繰り返すと、ホルダが壊れてしまいます。</a:t>
            </a:r>
            <a:endParaRPr lang="en-US" altLang="ja-JP" b="1" dirty="0" smtClean="0"/>
          </a:p>
          <a:p>
            <a:pPr marL="450850" indent="-95250">
              <a:defRPr/>
            </a:pPr>
            <a:r>
              <a:rPr lang="ja-JP" altLang="en-US" b="1" dirty="0" smtClean="0"/>
              <a:t>●温風式ヒーターでは、ホルダに簡単なカバーをかぶせて熱風を吹きつけ加熱します。一方インダクション式ヒーターでは、ホルダの</a:t>
            </a:r>
            <a:r>
              <a:rPr lang="ja-JP" altLang="en-US" b="1" dirty="0" err="1" smtClean="0"/>
              <a:t>形状ににピッタリ</a:t>
            </a:r>
            <a:r>
              <a:rPr lang="ja-JP" altLang="en-US" b="1" dirty="0" smtClean="0"/>
              <a:t>合わせたコイルを使用しなければなりません。コイルの数が多くなり、取り扱いが面倒で、高価になります。</a:t>
            </a:r>
            <a:endParaRPr lang="en-US" altLang="ja-JP" b="1" dirty="0" smtClean="0"/>
          </a:p>
          <a:p>
            <a:pPr marL="450850" indent="-95250">
              <a:defRPr/>
            </a:pPr>
            <a:endParaRPr lang="en-US" altLang="ja-JP" b="1" dirty="0" smtClean="0"/>
          </a:p>
          <a:p>
            <a:pPr marL="450850" indent="-450850">
              <a:defRPr/>
            </a:pPr>
            <a:r>
              <a:rPr lang="ja-JP" altLang="en-US" dirty="0" smtClean="0"/>
              <a:t>通訳</a:t>
            </a:r>
            <a:endParaRPr lang="en-US" altLang="ja-JP" dirty="0" smtClean="0"/>
          </a:p>
          <a:p>
            <a:pPr marL="450850" indent="-95250">
              <a:defRPr/>
            </a:pPr>
            <a:r>
              <a:rPr lang="ja-JP" altLang="en-US" b="1" dirty="0" smtClean="0"/>
              <a:t>○</a:t>
            </a:r>
            <a:r>
              <a:rPr lang="en-US" altLang="ja-JP" b="1" dirty="0" smtClean="0"/>
              <a:t> We compare the heating device.</a:t>
            </a:r>
          </a:p>
          <a:p>
            <a:pPr marL="450850" indent="-95250">
              <a:defRPr/>
            </a:pPr>
            <a:r>
              <a:rPr lang="ja-JP" altLang="en-US" b="1" dirty="0" smtClean="0"/>
              <a:t>○</a:t>
            </a:r>
            <a:r>
              <a:rPr lang="en-US" altLang="ja-JP" b="1" dirty="0" smtClean="0"/>
              <a:t> It can be used hot air heater for </a:t>
            </a:r>
            <a:r>
              <a:rPr lang="en-US" altLang="ja-JP" b="1" dirty="0" err="1" smtClean="0"/>
              <a:t>slimline</a:t>
            </a:r>
            <a:r>
              <a:rPr lang="en-US" altLang="ja-JP" b="1" dirty="0" smtClean="0"/>
              <a:t>, because of low temperature heating operation thanks to special stainless steel. </a:t>
            </a:r>
          </a:p>
          <a:p>
            <a:pPr marL="450850" indent="-95250">
              <a:defRPr/>
            </a:pPr>
            <a:r>
              <a:rPr lang="en-US" altLang="ja-JP" b="1" dirty="0" smtClean="0"/>
              <a:t> Heating time is 3 minutes, its little long.  Maximum temperature elevation is 500</a:t>
            </a:r>
            <a:r>
              <a:rPr lang="ja-JP" altLang="en-US" b="1" dirty="0" smtClean="0"/>
              <a:t>℃　</a:t>
            </a:r>
            <a:r>
              <a:rPr lang="en-US" altLang="ja-JP" b="1" dirty="0" smtClean="0"/>
              <a:t>even keep heating up.  However there is no risk about any overheating  damage for tool holder. </a:t>
            </a:r>
          </a:p>
          <a:p>
            <a:pPr marL="450850" indent="-95250">
              <a:defRPr/>
            </a:pPr>
            <a:r>
              <a:rPr lang="ja-JP" altLang="en-US" b="1" dirty="0" smtClean="0"/>
              <a:t>○</a:t>
            </a:r>
            <a:r>
              <a:rPr lang="en-US" altLang="ja-JP" b="1" dirty="0" smtClean="0"/>
              <a:t>On other hands, heating time of induction heater for other shrink fit tool holder is about 10 seconds.  It can be increased temperature in a moment.  </a:t>
            </a:r>
          </a:p>
          <a:p>
            <a:pPr marL="450850" indent="-95250">
              <a:defRPr/>
            </a:pPr>
            <a:r>
              <a:rPr lang="en-US" altLang="ja-JP" b="1" dirty="0" smtClean="0"/>
              <a:t> But, it has difficulty for heating time control.  And it becomes high temperature beyond red zone in some case, then when it keeps over heating continuously,  tool holder will be broken</a:t>
            </a:r>
            <a:endParaRPr lang="ja-JP" altLang="en-US" b="1" dirty="0" smtClean="0"/>
          </a:p>
          <a:p>
            <a:pPr marL="450850" indent="-95250">
              <a:defRPr/>
            </a:pPr>
            <a:r>
              <a:rPr lang="ja-JP" altLang="en-US" b="1" dirty="0" smtClean="0"/>
              <a:t>○</a:t>
            </a:r>
            <a:r>
              <a:rPr lang="en-US" altLang="ja-JP" b="1" dirty="0" smtClean="0"/>
              <a:t> For our hot air heater, we put a simple cover at the hot air heating gun nozzle.  This cover is for all size of tool holder. </a:t>
            </a:r>
          </a:p>
          <a:p>
            <a:pPr marL="450850" indent="-95250">
              <a:defRPr/>
            </a:pPr>
            <a:r>
              <a:rPr lang="en-US" altLang="ja-JP" b="1" dirty="0" smtClean="0"/>
              <a:t>  However, exactly proper  size of inductive coil is necessary depend on the tool holder shape.  Then,  many inductive coil will be required, it is troublesome for handling and becomes expensive.   </a:t>
            </a:r>
          </a:p>
          <a:p>
            <a:pPr marL="450850" indent="-95250">
              <a:defRPr/>
            </a:pPr>
            <a:r>
              <a:rPr lang="en-US" altLang="ja-JP" b="1" dirty="0" smtClean="0"/>
              <a:t>  </a:t>
            </a:r>
            <a:endParaRPr lang="ja-JP" altLang="en-US" b="1" dirty="0" smtClean="0"/>
          </a:p>
        </p:txBody>
      </p:sp>
      <p:sp>
        <p:nvSpPr>
          <p:cNvPr id="4" name="スライド番号プレースホルダ 3"/>
          <p:cNvSpPr>
            <a:spLocks noGrp="1"/>
          </p:cNvSpPr>
          <p:nvPr>
            <p:ph type="sldNum" sz="quarter" idx="10"/>
          </p:nvPr>
        </p:nvSpPr>
        <p:spPr/>
        <p:txBody>
          <a:bodyPr/>
          <a:lstStyle/>
          <a:p>
            <a:fld id="{C3AB5333-4DE0-4A74-B8CA-569CF30A4A9F}" type="slidenum">
              <a:rPr lang="ja-JP" altLang="en-US" smtClean="0"/>
              <a:pPr/>
              <a:t>19</a:t>
            </a:fld>
            <a:endParaRPr lang="ja-JP" altLang="en-US"/>
          </a:p>
        </p:txBody>
      </p:sp>
      <p:sp>
        <p:nvSpPr>
          <p:cNvPr id="7" name="スライド イメージ プレースホルダ 6"/>
          <p:cNvSpPr>
            <a:spLocks noGrp="1" noRot="1" noChangeAspect="1"/>
          </p:cNvSpPr>
          <p:nvPr>
            <p:ph type="sldImg"/>
          </p:nvPr>
        </p:nvSpPr>
        <p:spPr>
          <a:xfrm>
            <a:off x="958850" y="539750"/>
            <a:ext cx="4819650" cy="3614738"/>
          </a:xfrm>
        </p:spPr>
      </p:sp>
      <p:sp>
        <p:nvSpPr>
          <p:cNvPr id="5" name="正方形/長方形 4"/>
          <p:cNvSpPr/>
          <p:nvPr/>
        </p:nvSpPr>
        <p:spPr>
          <a:xfrm>
            <a:off x="342902" y="4389438"/>
            <a:ext cx="6048375" cy="51133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fld id="{75732EA7-380E-40D2-BF31-3ACC7FC4E034}" type="slidenum">
              <a:rPr lang="ja-JP" altLang="en-US" smtClean="0"/>
              <a:pPr/>
              <a:t>2</a:t>
            </a:fld>
            <a:endParaRPr lang="ja-JP" altLang="en-US" dirty="0"/>
          </a:p>
        </p:txBody>
      </p:sp>
      <p:sp>
        <p:nvSpPr>
          <p:cNvPr id="6" name="スライド イメージ プレースホルダ 5"/>
          <p:cNvSpPr>
            <a:spLocks noGrp="1" noRot="1" noChangeAspect="1"/>
          </p:cNvSpPr>
          <p:nvPr>
            <p:ph type="sldImg"/>
          </p:nvPr>
        </p:nvSpPr>
        <p:spPr>
          <a:xfrm>
            <a:off x="1957388" y="523875"/>
            <a:ext cx="2836862" cy="2128838"/>
          </a:xfrm>
        </p:spPr>
      </p:sp>
      <p:sp>
        <p:nvSpPr>
          <p:cNvPr id="7" name="ノート プレースホルダ 6"/>
          <p:cNvSpPr>
            <a:spLocks noGrp="1"/>
          </p:cNvSpPr>
          <p:nvPr>
            <p:ph type="body" idx="1"/>
          </p:nvPr>
        </p:nvSpPr>
        <p:spPr>
          <a:xfrm>
            <a:off x="342904" y="2936877"/>
            <a:ext cx="6048375" cy="6567490"/>
          </a:xfrm>
        </p:spPr>
        <p:txBody>
          <a:bodyPr>
            <a:normAutofit/>
          </a:bodyPr>
          <a:lstStyle/>
          <a:p>
            <a:r>
              <a:rPr lang="en-US" altLang="ja-JP" b="1" i="1" dirty="0" smtClean="0"/>
              <a:t>2011-01</a:t>
            </a:r>
            <a:r>
              <a:rPr lang="ja-JP" altLang="en-US" b="1" i="1" dirty="0" smtClean="0"/>
              <a:t>　ﾏｷﾉｼﾝｶﾞﾎﾟｰﾙ・山善</a:t>
            </a:r>
            <a:r>
              <a:rPr lang="en-US" altLang="ja-JP" b="1" i="1" dirty="0" smtClean="0"/>
              <a:t>OPENHOUSE</a:t>
            </a:r>
            <a:r>
              <a:rPr lang="ja-JP" altLang="en-US" b="1" i="1" dirty="0" smtClean="0"/>
              <a:t>セミナー（英語）</a:t>
            </a:r>
            <a:endParaRPr lang="en-US" altLang="ja-JP" b="1" i="1" dirty="0" smtClean="0"/>
          </a:p>
          <a:p>
            <a:r>
              <a:rPr lang="ja-JP" altLang="en-US" b="1" i="1" dirty="0" smtClean="0"/>
              <a:t>作成日：平成２</a:t>
            </a:r>
            <a:r>
              <a:rPr lang="en-US" altLang="ja-JP" b="1" i="1" dirty="0" smtClean="0"/>
              <a:t>3</a:t>
            </a:r>
            <a:r>
              <a:rPr lang="ja-JP" altLang="en-US" b="1" i="1" dirty="0" smtClean="0"/>
              <a:t>年</a:t>
            </a:r>
            <a:r>
              <a:rPr lang="en-US" altLang="ja-JP" b="1" i="1" dirty="0" smtClean="0"/>
              <a:t>1</a:t>
            </a:r>
            <a:r>
              <a:rPr lang="ja-JP" altLang="en-US" b="1" i="1" dirty="0" smtClean="0"/>
              <a:t>月</a:t>
            </a:r>
            <a:r>
              <a:rPr lang="en-US" altLang="ja-JP" b="1" i="1" dirty="0" smtClean="0"/>
              <a:t>7</a:t>
            </a:r>
            <a:r>
              <a:rPr lang="ja-JP" altLang="en-US" b="1" i="1" dirty="0" smtClean="0"/>
              <a:t>日</a:t>
            </a:r>
          </a:p>
          <a:p>
            <a:endParaRPr kumimoji="1" lang="en-US" altLang="ja-JP" dirty="0" smtClean="0"/>
          </a:p>
          <a:p>
            <a:endParaRPr kumimoji="1" lang="en-US" altLang="ja-JP" dirty="0" smtClean="0"/>
          </a:p>
          <a:p>
            <a:endParaRPr lang="en-US" altLang="ja-JP" dirty="0" smtClean="0"/>
          </a:p>
          <a:p>
            <a:endParaRPr lang="en-US" altLang="ja-JP" dirty="0" smtClean="0"/>
          </a:p>
          <a:p>
            <a:r>
              <a:rPr lang="ja-JP" altLang="en-US" dirty="0" smtClean="0"/>
              <a:t>講師　　講師（●日本語）</a:t>
            </a:r>
            <a:endParaRPr lang="en-US" altLang="ja-JP" dirty="0" smtClean="0"/>
          </a:p>
          <a:p>
            <a:endParaRPr lang="en-US" altLang="ja-JP" dirty="0" smtClean="0"/>
          </a:p>
          <a:p>
            <a:r>
              <a:rPr lang="ja-JP" altLang="en-US" dirty="0" smtClean="0"/>
              <a:t>通訳　　通訳（○英語）</a:t>
            </a:r>
            <a:endParaRPr lang="en-US" altLang="ja-JP" dirty="0" smtClean="0"/>
          </a:p>
          <a:p>
            <a:endParaRPr lang="en-US" altLang="ja-JP" dirty="0" smtClean="0"/>
          </a:p>
          <a:p>
            <a:endParaRPr lang="ja-JP" altLang="en-US" dirty="0" smtClean="0"/>
          </a:p>
          <a:p>
            <a:endParaRPr lang="ja-JP" altLang="en-US" dirty="0" smtClean="0"/>
          </a:p>
        </p:txBody>
      </p:sp>
      <p:sp>
        <p:nvSpPr>
          <p:cNvPr id="8" name="日付プレースホルダ 4"/>
          <p:cNvSpPr txBox="1">
            <a:spLocks/>
          </p:cNvSpPr>
          <p:nvPr/>
        </p:nvSpPr>
        <p:spPr>
          <a:xfrm>
            <a:off x="5197748" y="279701"/>
            <a:ext cx="1402702" cy="200714"/>
          </a:xfrm>
          <a:prstGeom prst="rect">
            <a:avLst/>
          </a:prstGeom>
        </p:spPr>
        <p:txBody>
          <a:bodyPr lIns="88071" tIns="44034" rIns="88071" bIns="44034"/>
          <a:lstStyle/>
          <a:p>
            <a:pPr defTabSz="1014482">
              <a:defRPr/>
            </a:pPr>
            <a:fld id="{1F5DB959-C25E-4338-979C-A6A6EB0996F6}" type="datetime8">
              <a:rPr lang="ja-JP" altLang="en-US" sz="1100" smtClean="0"/>
              <a:pPr defTabSz="1014482">
                <a:defRPr/>
              </a:pPr>
              <a:t>11/3/15 14時56分</a:t>
            </a:fld>
            <a:endParaRPr lang="ja-JP" altLang="en-US" sz="1100" dirty="0"/>
          </a:p>
        </p:txBody>
      </p:sp>
      <p:sp>
        <p:nvSpPr>
          <p:cNvPr id="9" name="ヘッダー プレースホルダ 5"/>
          <p:cNvSpPr txBox="1">
            <a:spLocks/>
          </p:cNvSpPr>
          <p:nvPr/>
        </p:nvSpPr>
        <p:spPr>
          <a:xfrm>
            <a:off x="4685211" y="283543"/>
            <a:ext cx="736629" cy="193039"/>
          </a:xfrm>
          <a:prstGeom prst="rect">
            <a:avLst/>
          </a:prstGeom>
        </p:spPr>
        <p:txBody>
          <a:bodyPr lIns="88071" tIns="44034" rIns="88071" bIns="44034"/>
          <a:lstStyle/>
          <a:p>
            <a:pPr defTabSz="1052745">
              <a:defRPr/>
            </a:pPr>
            <a:r>
              <a:rPr lang="ja-JP" altLang="en-US" sz="1100" dirty="0" smtClean="0"/>
              <a:t>出力日：</a:t>
            </a:r>
            <a:endParaRPr lang="ja-JP" altLang="en-US" sz="1100" dirty="0"/>
          </a:p>
        </p:txBody>
      </p:sp>
      <p:sp>
        <p:nvSpPr>
          <p:cNvPr id="10" name="ヘッダー プレースホルダ 5"/>
          <p:cNvSpPr txBox="1">
            <a:spLocks/>
          </p:cNvSpPr>
          <p:nvPr/>
        </p:nvSpPr>
        <p:spPr>
          <a:xfrm>
            <a:off x="4685206" y="77650"/>
            <a:ext cx="725902" cy="193039"/>
          </a:xfrm>
          <a:prstGeom prst="rect">
            <a:avLst/>
          </a:prstGeom>
        </p:spPr>
        <p:txBody>
          <a:bodyPr lIns="88071" tIns="44034" rIns="88071" bIns="44034"/>
          <a:lstStyle/>
          <a:p>
            <a:pPr defTabSz="1052745">
              <a:defRPr/>
            </a:pPr>
            <a:r>
              <a:rPr lang="ja-JP" altLang="en-US" sz="1100" dirty="0" smtClean="0"/>
              <a:t>作成日：</a:t>
            </a:r>
            <a:endParaRPr lang="ja-JP" altLang="en-US" sz="1100" dirty="0"/>
          </a:p>
        </p:txBody>
      </p:sp>
      <p:sp>
        <p:nvSpPr>
          <p:cNvPr id="11" name="ヘッダー プレースホルダ 5"/>
          <p:cNvSpPr txBox="1">
            <a:spLocks/>
          </p:cNvSpPr>
          <p:nvPr/>
        </p:nvSpPr>
        <p:spPr>
          <a:xfrm>
            <a:off x="5197751" y="77650"/>
            <a:ext cx="1060174" cy="208100"/>
          </a:xfrm>
          <a:prstGeom prst="rect">
            <a:avLst/>
          </a:prstGeom>
        </p:spPr>
        <p:txBody>
          <a:bodyPr lIns="88071" tIns="44034" rIns="88071" bIns="44034"/>
          <a:lstStyle/>
          <a:p>
            <a:pPr defTabSz="1052745">
              <a:defRPr/>
            </a:pPr>
            <a:r>
              <a:rPr lang="en-US" altLang="ja-JP" sz="1100" dirty="0" smtClean="0"/>
              <a:t>11(H23)/1/7</a:t>
            </a:r>
            <a:endParaRPr lang="ja-JP" altLang="en-US" sz="1100" dirty="0"/>
          </a:p>
        </p:txBody>
      </p:sp>
      <p:sp>
        <p:nvSpPr>
          <p:cNvPr id="25" name="テキスト ボックス 24"/>
          <p:cNvSpPr txBox="1"/>
          <p:nvPr/>
        </p:nvSpPr>
        <p:spPr>
          <a:xfrm>
            <a:off x="5493873" y="1334866"/>
            <a:ext cx="525521" cy="276981"/>
          </a:xfrm>
          <a:prstGeom prst="rect">
            <a:avLst/>
          </a:prstGeom>
          <a:noFill/>
        </p:spPr>
        <p:txBody>
          <a:bodyPr wrap="square" lIns="91423" tIns="45711" rIns="91423" bIns="45711" rtlCol="0">
            <a:spAutoFit/>
          </a:bodyPr>
          <a:lstStyle/>
          <a:p>
            <a:pPr algn="ctr"/>
            <a:r>
              <a:rPr lang="en-US" altLang="ja-JP" sz="1200" dirty="0" smtClean="0"/>
              <a:t>Slide</a:t>
            </a:r>
            <a:endParaRPr lang="ja-JP" altLang="en-US" sz="1200" dirty="0"/>
          </a:p>
        </p:txBody>
      </p:sp>
      <p:sp>
        <p:nvSpPr>
          <p:cNvPr id="26" name="テキスト ボックス 25"/>
          <p:cNvSpPr txBox="1"/>
          <p:nvPr/>
        </p:nvSpPr>
        <p:spPr>
          <a:xfrm>
            <a:off x="5362495" y="1954979"/>
            <a:ext cx="788277" cy="276981"/>
          </a:xfrm>
          <a:prstGeom prst="rect">
            <a:avLst/>
          </a:prstGeom>
          <a:noFill/>
        </p:spPr>
        <p:txBody>
          <a:bodyPr wrap="square" lIns="91423" tIns="45711" rIns="91423" bIns="45711" rtlCol="0">
            <a:spAutoFit/>
          </a:bodyPr>
          <a:lstStyle/>
          <a:p>
            <a:pPr algn="ctr"/>
            <a:r>
              <a:rPr lang="en-US" altLang="ja-JP" sz="1200" dirty="0" smtClean="0"/>
              <a:t>Scenario</a:t>
            </a:r>
            <a:endParaRPr lang="ja-JP" altLang="en-US" sz="1200" dirty="0"/>
          </a:p>
        </p:txBody>
      </p:sp>
      <p:sp>
        <p:nvSpPr>
          <p:cNvPr id="27" name="正方形/長方形 26"/>
          <p:cNvSpPr/>
          <p:nvPr/>
        </p:nvSpPr>
        <p:spPr>
          <a:xfrm>
            <a:off x="383355" y="4082707"/>
            <a:ext cx="397828" cy="20573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kumimoji="1" lang="ja-JP" altLang="en-US" dirty="0"/>
          </a:p>
        </p:txBody>
      </p:sp>
      <p:pic>
        <p:nvPicPr>
          <p:cNvPr id="14" name="図 13" descr="JAPAN.gif"/>
          <p:cNvPicPr>
            <a:picLocks noChangeAspect="1"/>
          </p:cNvPicPr>
          <p:nvPr/>
        </p:nvPicPr>
        <p:blipFill>
          <a:blip r:embed="rId3"/>
          <a:stretch>
            <a:fillRect/>
          </a:stretch>
        </p:blipFill>
        <p:spPr>
          <a:xfrm>
            <a:off x="5319783" y="2244208"/>
            <a:ext cx="392049" cy="262890"/>
          </a:xfrm>
          <a:prstGeom prst="rect">
            <a:avLst/>
          </a:prstGeom>
        </p:spPr>
      </p:pic>
      <p:pic>
        <p:nvPicPr>
          <p:cNvPr id="17" name="図 16" descr="JAPAN.gif"/>
          <p:cNvPicPr>
            <a:picLocks noChangeAspect="1"/>
          </p:cNvPicPr>
          <p:nvPr/>
        </p:nvPicPr>
        <p:blipFill>
          <a:blip r:embed="rId4"/>
          <a:stretch>
            <a:fillRect/>
          </a:stretch>
        </p:blipFill>
        <p:spPr>
          <a:xfrm>
            <a:off x="5548687" y="1579574"/>
            <a:ext cx="391440" cy="262125"/>
          </a:xfrm>
          <a:prstGeom prst="rect">
            <a:avLst/>
          </a:prstGeom>
        </p:spPr>
      </p:pic>
      <p:sp>
        <p:nvSpPr>
          <p:cNvPr id="16" name="ヘッダー プレースホルダ 5"/>
          <p:cNvSpPr txBox="1">
            <a:spLocks/>
          </p:cNvSpPr>
          <p:nvPr/>
        </p:nvSpPr>
        <p:spPr>
          <a:xfrm>
            <a:off x="219075" y="9567864"/>
            <a:ext cx="4175125" cy="298449"/>
          </a:xfrm>
          <a:prstGeom prst="rect">
            <a:avLst/>
          </a:prstGeom>
        </p:spPr>
        <p:txBody>
          <a:bodyPr lIns="0" tIns="0" rIns="0" bIns="0"/>
          <a:lstStyle/>
          <a:p>
            <a:pPr defTabSz="1052745">
              <a:defRPr/>
            </a:pPr>
            <a:r>
              <a:rPr lang="ja-JP" altLang="en-US" sz="1100" dirty="0" smtClean="0"/>
              <a:t>ファイル名  </a:t>
            </a:r>
            <a:r>
              <a:rPr lang="en-US" altLang="ja-JP" sz="1100" dirty="0" smtClean="0"/>
              <a:t>2011-01</a:t>
            </a:r>
            <a:r>
              <a:rPr lang="ja-JP" altLang="en-US" sz="1100" dirty="0" smtClean="0"/>
              <a:t>シンガポール合同セミナー</a:t>
            </a:r>
            <a:r>
              <a:rPr lang="en-US" altLang="ja-JP" sz="1100" dirty="0" smtClean="0"/>
              <a:t>_E.pptx</a:t>
            </a:r>
            <a:endParaRPr lang="ja-JP" altLang="en-US" sz="1100" dirty="0"/>
          </a:p>
        </p:txBody>
      </p:sp>
      <p:sp>
        <p:nvSpPr>
          <p:cNvPr id="15" name="正方形/長方形 14"/>
          <p:cNvSpPr/>
          <p:nvPr/>
        </p:nvSpPr>
        <p:spPr>
          <a:xfrm>
            <a:off x="383355" y="4452938"/>
            <a:ext cx="397828" cy="20573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kumimoji="1" lang="ja-JP" altLang="en-US" dirty="0"/>
          </a:p>
        </p:txBody>
      </p:sp>
      <p:pic>
        <p:nvPicPr>
          <p:cNvPr id="18" name="図 17" descr="JAPAN.gif"/>
          <p:cNvPicPr>
            <a:picLocks noChangeAspect="1"/>
          </p:cNvPicPr>
          <p:nvPr/>
        </p:nvPicPr>
        <p:blipFill>
          <a:blip r:embed="rId4"/>
          <a:stretch>
            <a:fillRect/>
          </a:stretch>
        </p:blipFill>
        <p:spPr>
          <a:xfrm>
            <a:off x="5770930" y="2244590"/>
            <a:ext cx="391440" cy="262125"/>
          </a:xfrm>
          <a:prstGeom prst="rect">
            <a:avLst/>
          </a:prstGeom>
        </p:spPr>
      </p:pic>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47738" y="539750"/>
            <a:ext cx="4837112" cy="3629025"/>
          </a:xfrm>
        </p:spPr>
      </p:sp>
      <p:sp>
        <p:nvSpPr>
          <p:cNvPr id="3" name="ノート プレースホルダ 2"/>
          <p:cNvSpPr>
            <a:spLocks noGrp="1"/>
          </p:cNvSpPr>
          <p:nvPr>
            <p:ph type="body" idx="1"/>
          </p:nvPr>
        </p:nvSpPr>
        <p:spPr/>
        <p:txBody>
          <a:bodyPr>
            <a:normAutofit/>
          </a:bodyPr>
          <a:lstStyle/>
          <a:p>
            <a:pPr>
              <a:spcBef>
                <a:spcPct val="0"/>
              </a:spcBef>
            </a:pPr>
            <a:r>
              <a:rPr lang="ja-JP" altLang="en-US" dirty="0" smtClean="0"/>
              <a:t>講師</a:t>
            </a:r>
            <a:endParaRPr lang="en-US" altLang="ja-JP" dirty="0" smtClean="0"/>
          </a:p>
          <a:p>
            <a:pPr marL="536575" indent="-179388">
              <a:spcBef>
                <a:spcPct val="0"/>
              </a:spcBef>
            </a:pPr>
            <a:r>
              <a:rPr lang="ja-JP" altLang="en-US" b="1" dirty="0" smtClean="0"/>
              <a:t>●それではスリムラインのシステムをご紹介します。</a:t>
            </a:r>
          </a:p>
          <a:p>
            <a:pPr marL="536575" indent="-179388">
              <a:spcBef>
                <a:spcPct val="0"/>
              </a:spcBef>
            </a:pPr>
            <a:endParaRPr lang="en-US" altLang="ja-JP" b="1" dirty="0" smtClean="0"/>
          </a:p>
          <a:p>
            <a:pPr marL="536575" indent="-179388">
              <a:spcBef>
                <a:spcPct val="0"/>
              </a:spcBef>
            </a:pPr>
            <a:r>
              <a:rPr lang="ja-JP" altLang="en-US" b="1" dirty="0" smtClean="0"/>
              <a:t>●大きく分けて３つのタイプがあります</a:t>
            </a:r>
            <a:endParaRPr lang="en-US" altLang="ja-JP" b="1" dirty="0" smtClean="0"/>
          </a:p>
          <a:p>
            <a:pPr>
              <a:spcBef>
                <a:spcPct val="0"/>
              </a:spcBef>
            </a:pPr>
            <a:endParaRPr lang="en-US" altLang="ja-JP" b="1" dirty="0" smtClean="0"/>
          </a:p>
          <a:p>
            <a:pPr>
              <a:spcBef>
                <a:spcPct val="0"/>
              </a:spcBef>
            </a:pPr>
            <a:r>
              <a:rPr lang="ja-JP" altLang="en-US" dirty="0" smtClean="0"/>
              <a:t>通訳</a:t>
            </a:r>
            <a:endParaRPr lang="en-US" altLang="ja-JP" dirty="0" smtClean="0"/>
          </a:p>
          <a:p>
            <a:pPr marL="536575" indent="-179388">
              <a:spcBef>
                <a:spcPct val="0"/>
              </a:spcBef>
            </a:pPr>
            <a:r>
              <a:rPr lang="ja-JP" altLang="en-US" b="1" dirty="0" smtClean="0">
                <a:cs typeface="Arial Unicode MS" pitchFamily="50" charset="-128"/>
              </a:rPr>
              <a:t>○</a:t>
            </a:r>
            <a:r>
              <a:rPr lang="en-US" altLang="ja-JP" b="1" dirty="0" smtClean="0">
                <a:latin typeface="Arial" charset="0"/>
                <a:cs typeface="Arial" charset="0"/>
              </a:rPr>
              <a:t>We introduce our </a:t>
            </a:r>
            <a:r>
              <a:rPr lang="en-US" altLang="ja-JP" b="1" dirty="0" err="1" smtClean="0">
                <a:latin typeface="Arial" charset="0"/>
                <a:cs typeface="Arial" charset="0"/>
              </a:rPr>
              <a:t>slimline</a:t>
            </a:r>
            <a:r>
              <a:rPr lang="en-US" altLang="ja-JP" b="1" dirty="0" smtClean="0">
                <a:latin typeface="Arial" charset="0"/>
                <a:cs typeface="Arial" charset="0"/>
              </a:rPr>
              <a:t> systems</a:t>
            </a:r>
          </a:p>
          <a:p>
            <a:pPr marL="536575" indent="-179388">
              <a:spcBef>
                <a:spcPct val="0"/>
              </a:spcBef>
            </a:pPr>
            <a:endParaRPr lang="en-US" altLang="ja-JP" b="1" dirty="0" smtClean="0"/>
          </a:p>
          <a:p>
            <a:pPr marL="536575" indent="-179388">
              <a:spcBef>
                <a:spcPct val="0"/>
              </a:spcBef>
            </a:pPr>
            <a:r>
              <a:rPr lang="ja-JP" altLang="en-US" b="1" dirty="0" smtClean="0">
                <a:cs typeface="Arial Unicode MS" pitchFamily="50" charset="-128"/>
              </a:rPr>
              <a:t>○</a:t>
            </a:r>
            <a:r>
              <a:rPr lang="en-US" altLang="ja-JP" b="1" dirty="0" smtClean="0">
                <a:latin typeface="Arial" charset="0"/>
                <a:cs typeface="Arial" charset="0"/>
              </a:rPr>
              <a:t>There are three types.</a:t>
            </a:r>
          </a:p>
          <a:p>
            <a:pPr>
              <a:spcBef>
                <a:spcPct val="0"/>
              </a:spcBef>
            </a:pPr>
            <a:endParaRPr lang="ja-JP" altLang="en-US" b="1" dirty="0" smtClean="0"/>
          </a:p>
        </p:txBody>
      </p:sp>
      <p:sp>
        <p:nvSpPr>
          <p:cNvPr id="4" name="スライド番号プレースホルダ 3"/>
          <p:cNvSpPr>
            <a:spLocks noGrp="1"/>
          </p:cNvSpPr>
          <p:nvPr>
            <p:ph type="sldNum" sz="quarter" idx="10"/>
          </p:nvPr>
        </p:nvSpPr>
        <p:spPr/>
        <p:txBody>
          <a:bodyPr/>
          <a:lstStyle/>
          <a:p>
            <a:fld id="{75732EA7-380E-40D2-BF31-3ACC7FC4E034}" type="slidenum">
              <a:rPr kumimoji="1" lang="ja-JP" altLang="en-US" smtClean="0"/>
              <a:pPr/>
              <a:t>20</a:t>
            </a:fld>
            <a:endParaRPr kumimoji="1" lang="ja-JP" altLang="en-US" dirty="0"/>
          </a:p>
        </p:txBody>
      </p:sp>
      <p:sp>
        <p:nvSpPr>
          <p:cNvPr id="5" name="正方形/長方形 4"/>
          <p:cNvSpPr/>
          <p:nvPr/>
        </p:nvSpPr>
        <p:spPr>
          <a:xfrm>
            <a:off x="342902" y="4389438"/>
            <a:ext cx="6048375" cy="51133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pPr>
              <a:defRPr/>
            </a:pPr>
            <a:r>
              <a:rPr lang="ja-JP" altLang="en-US" dirty="0" smtClean="0"/>
              <a:t>講師</a:t>
            </a:r>
            <a:endParaRPr lang="en-US" altLang="ja-JP" dirty="0" smtClean="0"/>
          </a:p>
          <a:p>
            <a:pPr marL="450850" indent="-95250">
              <a:defRPr/>
            </a:pPr>
            <a:r>
              <a:rPr lang="ja-JP" altLang="en-US" b="1" dirty="0" smtClean="0"/>
              <a:t>●２ピースタイプは、マスターホルダとコレットを組み合わせて使用します。</a:t>
            </a:r>
            <a:endParaRPr lang="en-US" altLang="ja-JP" b="1" dirty="0" smtClean="0"/>
          </a:p>
          <a:p>
            <a:pPr marL="450850" indent="-95250">
              <a:defRPr/>
            </a:pPr>
            <a:endParaRPr lang="en-US" altLang="ja-JP" b="1" dirty="0" smtClean="0"/>
          </a:p>
          <a:p>
            <a:pPr marL="450850" indent="-95250">
              <a:defRPr/>
            </a:pPr>
            <a:r>
              <a:rPr lang="ja-JP" altLang="en-US" b="1" dirty="0" smtClean="0"/>
              <a:t>●８０種類のコレット、そして多くのインターフェースに対応できるマスターホルダ。</a:t>
            </a:r>
            <a:endParaRPr lang="en-US" altLang="ja-JP" b="1" dirty="0" smtClean="0"/>
          </a:p>
          <a:p>
            <a:pPr marL="450850" indent="-95250">
              <a:defRPr/>
            </a:pPr>
            <a:endParaRPr lang="en-US" altLang="ja-JP" b="1" dirty="0" smtClean="0"/>
          </a:p>
          <a:p>
            <a:pPr marL="450850" indent="-95250">
              <a:defRPr/>
            </a:pPr>
            <a:r>
              <a:rPr lang="ja-JP" altLang="en-US" b="1" dirty="0" smtClean="0"/>
              <a:t>●汎用性が高く経済的です。</a:t>
            </a:r>
            <a:endParaRPr lang="en-US" altLang="ja-JP" b="1" dirty="0" smtClean="0"/>
          </a:p>
          <a:p>
            <a:pPr marL="450850" indent="-95250">
              <a:defRPr/>
            </a:pPr>
            <a:endParaRPr lang="en-US" altLang="ja-JP" b="1" dirty="0" smtClean="0"/>
          </a:p>
          <a:p>
            <a:pPr marL="450850" indent="-450850">
              <a:defRPr/>
            </a:pPr>
            <a:r>
              <a:rPr lang="ja-JP" altLang="en-US" dirty="0" smtClean="0"/>
              <a:t>通訳</a:t>
            </a:r>
            <a:endParaRPr lang="en-US" altLang="ja-JP" dirty="0" smtClean="0"/>
          </a:p>
          <a:p>
            <a:pPr marL="450850" indent="-95250">
              <a:defRPr/>
            </a:pPr>
            <a:r>
              <a:rPr lang="ja-JP" altLang="en-US" b="1" dirty="0" smtClean="0"/>
              <a:t>○</a:t>
            </a:r>
            <a:r>
              <a:rPr lang="en-US" altLang="ja-JP" b="1" dirty="0" smtClean="0">
                <a:latin typeface="Arial" pitchFamily="34" charset="0"/>
                <a:cs typeface="Arial" pitchFamily="34" charset="0"/>
              </a:rPr>
              <a:t>You can combine the master holder and the </a:t>
            </a:r>
            <a:r>
              <a:rPr lang="en-US" altLang="ja-JP" b="1" dirty="0" err="1" smtClean="0">
                <a:latin typeface="Arial" pitchFamily="34" charset="0"/>
                <a:cs typeface="Arial" pitchFamily="34" charset="0"/>
              </a:rPr>
              <a:t>collet</a:t>
            </a:r>
            <a:r>
              <a:rPr lang="en-US" altLang="ja-JP" b="1" dirty="0" smtClean="0">
                <a:latin typeface="Arial" pitchFamily="34" charset="0"/>
                <a:cs typeface="Arial" pitchFamily="34" charset="0"/>
              </a:rPr>
              <a:t>.</a:t>
            </a:r>
          </a:p>
          <a:p>
            <a:pPr marL="450850" indent="-95250">
              <a:defRPr/>
            </a:pPr>
            <a:endParaRPr lang="en-US" altLang="ja-JP" b="1" dirty="0" smtClean="0"/>
          </a:p>
          <a:p>
            <a:pPr marL="450850" indent="-95250">
              <a:defRPr/>
            </a:pPr>
            <a:r>
              <a:rPr lang="ja-JP" altLang="en-US" b="1" dirty="0" smtClean="0"/>
              <a:t>○</a:t>
            </a:r>
            <a:r>
              <a:rPr lang="en-US" altLang="ja-JP" b="1" dirty="0" smtClean="0">
                <a:latin typeface="Arial" pitchFamily="34" charset="0"/>
                <a:cs typeface="Arial" pitchFamily="34" charset="0"/>
              </a:rPr>
              <a:t>80 kinds </a:t>
            </a:r>
            <a:r>
              <a:rPr lang="en-US" altLang="ja-JP" b="1" dirty="0" err="1" smtClean="0">
                <a:latin typeface="Arial" pitchFamily="34" charset="0"/>
                <a:cs typeface="Arial" pitchFamily="34" charset="0"/>
              </a:rPr>
              <a:t>collet</a:t>
            </a:r>
            <a:r>
              <a:rPr lang="en-US" altLang="ja-JP" b="1" dirty="0" smtClean="0">
                <a:latin typeface="Arial" pitchFamily="34" charset="0"/>
                <a:cs typeface="Arial" pitchFamily="34" charset="0"/>
              </a:rPr>
              <a:t> variations, and master holders are available for many kinds of interfaces.</a:t>
            </a:r>
          </a:p>
          <a:p>
            <a:pPr marL="450850" indent="-95250">
              <a:defRPr/>
            </a:pPr>
            <a:endParaRPr lang="en-US" altLang="ja-JP" b="1" dirty="0" smtClean="0"/>
          </a:p>
          <a:p>
            <a:pPr marL="450850" indent="-95250">
              <a:defRPr/>
            </a:pPr>
            <a:r>
              <a:rPr lang="ja-JP" altLang="en-US" b="1" dirty="0" smtClean="0"/>
              <a:t>○</a:t>
            </a:r>
            <a:r>
              <a:rPr lang="en-US" altLang="ja-JP" b="1" dirty="0" smtClean="0">
                <a:latin typeface="Arial" pitchFamily="34" charset="0"/>
                <a:cs typeface="Arial" pitchFamily="34" charset="0"/>
              </a:rPr>
              <a:t>It’s economical and universal system.</a:t>
            </a:r>
          </a:p>
          <a:p>
            <a:pPr marL="450850" indent="-95250">
              <a:defRPr/>
            </a:pPr>
            <a:endParaRPr lang="en-US" altLang="ja-JP" b="1" dirty="0" smtClean="0"/>
          </a:p>
        </p:txBody>
      </p:sp>
      <p:sp>
        <p:nvSpPr>
          <p:cNvPr id="4" name="スライド番号プレースホルダ 3"/>
          <p:cNvSpPr>
            <a:spLocks noGrp="1"/>
          </p:cNvSpPr>
          <p:nvPr>
            <p:ph type="sldNum" sz="quarter" idx="10"/>
          </p:nvPr>
        </p:nvSpPr>
        <p:spPr/>
        <p:txBody>
          <a:bodyPr/>
          <a:lstStyle/>
          <a:p>
            <a:fld id="{C3AB5333-4DE0-4A74-B8CA-569CF30A4A9F}" type="slidenum">
              <a:rPr lang="ja-JP" altLang="en-US" smtClean="0"/>
              <a:pPr/>
              <a:t>21</a:t>
            </a:fld>
            <a:endParaRPr lang="ja-JP" altLang="en-US"/>
          </a:p>
        </p:txBody>
      </p:sp>
      <p:sp>
        <p:nvSpPr>
          <p:cNvPr id="7" name="スライド イメージ プレースホルダ 6"/>
          <p:cNvSpPr>
            <a:spLocks noGrp="1" noRot="1" noChangeAspect="1"/>
          </p:cNvSpPr>
          <p:nvPr>
            <p:ph type="sldImg"/>
          </p:nvPr>
        </p:nvSpPr>
        <p:spPr>
          <a:xfrm>
            <a:off x="947738" y="539750"/>
            <a:ext cx="4837112" cy="3629025"/>
          </a:xfrm>
        </p:spPr>
      </p:sp>
      <p:sp>
        <p:nvSpPr>
          <p:cNvPr id="5" name="正方形/長方形 4"/>
          <p:cNvSpPr/>
          <p:nvPr/>
        </p:nvSpPr>
        <p:spPr>
          <a:xfrm>
            <a:off x="342902" y="4389438"/>
            <a:ext cx="6048375" cy="51133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49325" y="539750"/>
            <a:ext cx="4838700" cy="3629025"/>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5732EA7-380E-40D2-BF31-3ACC7FC4E034}" type="slidenum">
              <a:rPr kumimoji="1" lang="ja-JP" altLang="en-US" smtClean="0"/>
              <a:pPr/>
              <a:t>22</a:t>
            </a:fld>
            <a:endParaRPr kumimoji="1" lang="ja-JP"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p:txBody>
          <a:bodyPr/>
          <a:lstStyle/>
          <a:p>
            <a:fld id="{C3AB5333-4DE0-4A74-B8CA-569CF30A4A9F}" type="slidenum">
              <a:rPr lang="ja-JP" altLang="en-US" smtClean="0"/>
              <a:pPr/>
              <a:t>23</a:t>
            </a:fld>
            <a:endParaRPr lang="ja-JP" altLang="en-US"/>
          </a:p>
        </p:txBody>
      </p:sp>
      <p:sp>
        <p:nvSpPr>
          <p:cNvPr id="7" name="スライド イメージ プレースホルダ 6"/>
          <p:cNvSpPr>
            <a:spLocks noGrp="1" noRot="1" noChangeAspect="1"/>
          </p:cNvSpPr>
          <p:nvPr>
            <p:ph type="sldImg"/>
          </p:nvPr>
        </p:nvSpPr>
        <p:spPr>
          <a:xfrm>
            <a:off x="947051" y="539750"/>
            <a:ext cx="4837799" cy="3629025"/>
          </a:xfrm>
        </p:spPr>
      </p:sp>
      <p:sp>
        <p:nvSpPr>
          <p:cNvPr id="5" name="正方形/長方形 4"/>
          <p:cNvSpPr/>
          <p:nvPr/>
        </p:nvSpPr>
        <p:spPr>
          <a:xfrm>
            <a:off x="342902" y="4389438"/>
            <a:ext cx="6048375" cy="51133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pPr>
              <a:defRPr/>
            </a:pPr>
            <a:r>
              <a:rPr lang="ja-JP" altLang="en-US" dirty="0" smtClean="0"/>
              <a:t>講師</a:t>
            </a:r>
            <a:endParaRPr lang="en-US" altLang="ja-JP" dirty="0" smtClean="0"/>
          </a:p>
          <a:p>
            <a:pPr marL="450850" indent="-95250">
              <a:defRPr/>
            </a:pPr>
            <a:r>
              <a:rPr lang="ja-JP" altLang="en-US" b="1" dirty="0" smtClean="0"/>
              <a:t>●ホルダ先端部が片角３</a:t>
            </a:r>
            <a:r>
              <a:rPr lang="en-US" altLang="ja-JP" b="1" dirty="0" smtClean="0"/>
              <a:t>°</a:t>
            </a:r>
            <a:r>
              <a:rPr lang="ja-JP" altLang="en-US" b="1" dirty="0" smtClean="0"/>
              <a:t>のタイプです。</a:t>
            </a:r>
            <a:endParaRPr lang="en-US" altLang="ja-JP" b="1" dirty="0" smtClean="0"/>
          </a:p>
          <a:p>
            <a:pPr marL="450850" indent="-95250">
              <a:defRPr/>
            </a:pPr>
            <a:endParaRPr lang="en-US" altLang="ja-JP" b="1" dirty="0" smtClean="0"/>
          </a:p>
          <a:p>
            <a:pPr marL="450850" indent="-95250">
              <a:defRPr/>
            </a:pPr>
            <a:r>
              <a:rPr lang="ja-JP" altLang="en-US" b="1" dirty="0" smtClean="0"/>
              <a:t>●一体型のホルダで精度、剛性、バランス特性に優れています。</a:t>
            </a:r>
          </a:p>
          <a:p>
            <a:pPr marL="450850" indent="-95250">
              <a:defRPr/>
            </a:pPr>
            <a:endParaRPr lang="en-US" altLang="ja-JP" b="1" dirty="0" smtClean="0"/>
          </a:p>
          <a:p>
            <a:pPr marL="450850" indent="-95250">
              <a:defRPr/>
            </a:pPr>
            <a:r>
              <a:rPr lang="ja-JP" altLang="en-US" b="1" dirty="0" smtClean="0"/>
              <a:t>●片角３</a:t>
            </a:r>
            <a:r>
              <a:rPr lang="en-US" altLang="ja-JP" b="1" dirty="0" smtClean="0"/>
              <a:t>°</a:t>
            </a:r>
            <a:r>
              <a:rPr lang="ja-JP" altLang="en-US" b="1" dirty="0" smtClean="0"/>
              <a:t>のスリムなボディで接近性に優れており立ち壁の深い金型加工に最適です。</a:t>
            </a:r>
            <a:endParaRPr lang="en-US" altLang="ja-JP" b="1" dirty="0" smtClean="0"/>
          </a:p>
          <a:p>
            <a:pPr>
              <a:defRPr/>
            </a:pPr>
            <a:endParaRPr lang="en-US" altLang="ja-JP" dirty="0" smtClean="0"/>
          </a:p>
          <a:p>
            <a:pPr>
              <a:defRPr/>
            </a:pPr>
            <a:r>
              <a:rPr lang="en-US" altLang="ja-JP" dirty="0" smtClean="0"/>
              <a:t>【CLICK】</a:t>
            </a:r>
          </a:p>
          <a:p>
            <a:pPr marL="450850" indent="-95250">
              <a:defRPr/>
            </a:pPr>
            <a:r>
              <a:rPr lang="ja-JP" altLang="en-US" b="1" dirty="0" smtClean="0"/>
              <a:t>●３０００種類のバリエーションから、加工に最適なホルダが選択できます。</a:t>
            </a:r>
          </a:p>
          <a:p>
            <a:pPr>
              <a:defRPr/>
            </a:pPr>
            <a:endParaRPr lang="en-US" altLang="ja-JP" b="1" dirty="0" smtClean="0"/>
          </a:p>
          <a:p>
            <a:pPr>
              <a:defRPr/>
            </a:pPr>
            <a:endParaRPr lang="en-US" altLang="ja-JP" b="1" dirty="0" smtClean="0"/>
          </a:p>
          <a:p>
            <a:pPr>
              <a:defRPr/>
            </a:pPr>
            <a:r>
              <a:rPr lang="ja-JP" altLang="en-US" dirty="0" smtClean="0"/>
              <a:t>通訳</a:t>
            </a:r>
            <a:endParaRPr lang="en-US" altLang="ja-JP" dirty="0" smtClean="0"/>
          </a:p>
          <a:p>
            <a:pPr marL="539750" indent="-176213">
              <a:defRPr/>
            </a:pPr>
            <a:r>
              <a:rPr lang="ja-JP" altLang="en-US" b="1" dirty="0" smtClean="0"/>
              <a:t>○</a:t>
            </a:r>
            <a:r>
              <a:rPr lang="en-US" altLang="ja-JP" b="1" dirty="0" smtClean="0">
                <a:latin typeface="Arial" pitchFamily="34" charset="0"/>
                <a:cs typeface="Arial" pitchFamily="34" charset="0"/>
              </a:rPr>
              <a:t>The next is mono series with 3-degree angle.  </a:t>
            </a:r>
          </a:p>
          <a:p>
            <a:pPr marL="539750" indent="-176213">
              <a:defRPr/>
            </a:pPr>
            <a:endParaRPr lang="en-US" altLang="ja-JP" b="1" dirty="0" smtClean="0">
              <a:latin typeface="Arial" pitchFamily="34" charset="0"/>
              <a:cs typeface="Arial" pitchFamily="34" charset="0"/>
            </a:endParaRPr>
          </a:p>
          <a:p>
            <a:pPr marL="539750" indent="-176213">
              <a:defRPr/>
            </a:pPr>
            <a:r>
              <a:rPr lang="ja-JP" altLang="en-US" b="1" dirty="0" smtClean="0">
                <a:latin typeface="Arial" pitchFamily="34" charset="0"/>
                <a:cs typeface="Arial" pitchFamily="34" charset="0"/>
              </a:rPr>
              <a:t>○</a:t>
            </a:r>
            <a:r>
              <a:rPr lang="en-US" altLang="ja-JP" b="1" dirty="0" smtClean="0">
                <a:latin typeface="Arial" pitchFamily="34" charset="0"/>
                <a:cs typeface="Arial" pitchFamily="34" charset="0"/>
              </a:rPr>
              <a:t>They have superior accuracy, rigidity and balance capability.</a:t>
            </a:r>
          </a:p>
          <a:p>
            <a:pPr marL="539750" indent="-176213">
              <a:defRPr/>
            </a:pPr>
            <a:endParaRPr lang="en-US" altLang="ja-JP" b="1" dirty="0" smtClean="0"/>
          </a:p>
          <a:p>
            <a:pPr marL="539750" indent="-176213">
              <a:defRPr/>
            </a:pPr>
            <a:r>
              <a:rPr lang="ja-JP" altLang="en-US" b="1" dirty="0" smtClean="0"/>
              <a:t>○</a:t>
            </a:r>
            <a:r>
              <a:rPr lang="en-US" altLang="ja-JP" b="1" dirty="0" smtClean="0">
                <a:latin typeface="Arial" pitchFamily="34" charset="0"/>
                <a:cs typeface="Arial" pitchFamily="34" charset="0"/>
              </a:rPr>
              <a:t>It has very good accessibility with using 3-degree single angle, and it performs well for steep angle deep cavity die and mold application.</a:t>
            </a:r>
          </a:p>
          <a:p>
            <a:pPr marL="539750" indent="-176213">
              <a:defRPr/>
            </a:pPr>
            <a:endParaRPr lang="en-US" altLang="ja-JP" b="1" dirty="0" smtClean="0"/>
          </a:p>
          <a:p>
            <a:pPr marL="539750" indent="-176213">
              <a:defRPr/>
            </a:pPr>
            <a:r>
              <a:rPr lang="ja-JP" altLang="en-US" b="1" dirty="0" smtClean="0"/>
              <a:t>○</a:t>
            </a:r>
            <a:r>
              <a:rPr lang="en-US" altLang="ja-JP" b="1" dirty="0" smtClean="0">
                <a:latin typeface="Arial" pitchFamily="34" charset="0"/>
                <a:cs typeface="Arial" pitchFamily="34" charset="0"/>
              </a:rPr>
              <a:t>You can select the optimum tool holder from 3,000 kinds varieties.</a:t>
            </a:r>
          </a:p>
          <a:p>
            <a:pPr>
              <a:defRPr/>
            </a:pPr>
            <a:endParaRPr lang="en-US" altLang="ja-JP" b="1" dirty="0" smtClean="0"/>
          </a:p>
        </p:txBody>
      </p:sp>
      <p:sp>
        <p:nvSpPr>
          <p:cNvPr id="4" name="スライド番号プレースホルダ 3"/>
          <p:cNvSpPr>
            <a:spLocks noGrp="1"/>
          </p:cNvSpPr>
          <p:nvPr>
            <p:ph type="sldNum" sz="quarter" idx="10"/>
          </p:nvPr>
        </p:nvSpPr>
        <p:spPr/>
        <p:txBody>
          <a:bodyPr/>
          <a:lstStyle/>
          <a:p>
            <a:fld id="{C3AB5333-4DE0-4A74-B8CA-569CF30A4A9F}" type="slidenum">
              <a:rPr lang="ja-JP" altLang="en-US" smtClean="0"/>
              <a:pPr/>
              <a:t>24</a:t>
            </a:fld>
            <a:endParaRPr lang="ja-JP" altLang="en-US"/>
          </a:p>
        </p:txBody>
      </p:sp>
      <p:sp>
        <p:nvSpPr>
          <p:cNvPr id="7" name="スライド イメージ プレースホルダ 6"/>
          <p:cNvSpPr>
            <a:spLocks noGrp="1" noRot="1" noChangeAspect="1"/>
          </p:cNvSpPr>
          <p:nvPr>
            <p:ph type="sldImg"/>
          </p:nvPr>
        </p:nvSpPr>
        <p:spPr>
          <a:xfrm>
            <a:off x="947051" y="539750"/>
            <a:ext cx="4837799" cy="3629025"/>
          </a:xfrm>
        </p:spPr>
      </p:sp>
      <p:sp>
        <p:nvSpPr>
          <p:cNvPr id="5" name="正方形/長方形 4"/>
          <p:cNvSpPr/>
          <p:nvPr/>
        </p:nvSpPr>
        <p:spPr>
          <a:xfrm>
            <a:off x="342902" y="4389438"/>
            <a:ext cx="6048375" cy="51133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49325" y="539750"/>
            <a:ext cx="4838700" cy="3629025"/>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5732EA7-380E-40D2-BF31-3ACC7FC4E034}" type="slidenum">
              <a:rPr kumimoji="1" lang="ja-JP" altLang="en-US" smtClean="0"/>
              <a:pPr/>
              <a:t>25</a:t>
            </a:fld>
            <a:endParaRPr kumimoji="1" lang="ja-JP"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49325" y="539750"/>
            <a:ext cx="4838700" cy="3629025"/>
          </a:xfrm>
        </p:spPr>
      </p:sp>
      <p:sp>
        <p:nvSpPr>
          <p:cNvPr id="3" name="ノート プレースホルダ 2"/>
          <p:cNvSpPr>
            <a:spLocks noGrp="1"/>
          </p:cNvSpPr>
          <p:nvPr>
            <p:ph type="body" idx="1"/>
          </p:nvPr>
        </p:nvSpPr>
        <p:spPr/>
        <p:txBody>
          <a:bodyPr>
            <a:normAutofit/>
          </a:bodyPr>
          <a:lstStyle/>
          <a:p>
            <a:r>
              <a:rPr lang="ja-JP" altLang="en-US" dirty="0" smtClean="0"/>
              <a:t>講師</a:t>
            </a:r>
            <a:endParaRPr lang="en-US" altLang="ja-JP" dirty="0" smtClean="0"/>
          </a:p>
          <a:p>
            <a:pPr marL="533400" indent="-177800"/>
            <a:r>
              <a:rPr lang="ja-JP" altLang="en-US" dirty="0" smtClean="0"/>
              <a:t>●工具の</a:t>
            </a:r>
            <a:r>
              <a:rPr lang="ja-JP" altLang="ja-JP" dirty="0" smtClean="0"/>
              <a:t> 振れ精度</a:t>
            </a:r>
            <a:r>
              <a:rPr lang="ja-JP" altLang="en-US" dirty="0" smtClean="0"/>
              <a:t>が</a:t>
            </a:r>
            <a:r>
              <a:rPr lang="ja-JP" altLang="ja-JP" dirty="0" smtClean="0"/>
              <a:t>加工位置精度</a:t>
            </a:r>
            <a:r>
              <a:rPr lang="ja-JP" altLang="en-US" dirty="0" smtClean="0"/>
              <a:t>へ及ぼす影響を</a:t>
            </a:r>
            <a:r>
              <a:rPr lang="ja-JP" altLang="ja-JP" dirty="0" smtClean="0"/>
              <a:t>テストし</a:t>
            </a:r>
            <a:r>
              <a:rPr lang="ja-JP" altLang="en-US" dirty="0" smtClean="0"/>
              <a:t>まし</a:t>
            </a:r>
            <a:r>
              <a:rPr lang="ja-JP" altLang="ja-JP" dirty="0" smtClean="0"/>
              <a:t>た。</a:t>
            </a:r>
            <a:endParaRPr lang="en-US" altLang="ja-JP" dirty="0" smtClean="0"/>
          </a:p>
          <a:p>
            <a:endParaRPr lang="en-US" altLang="ja-JP" dirty="0" smtClean="0"/>
          </a:p>
          <a:p>
            <a:r>
              <a:rPr lang="ja-JP" altLang="en-US" dirty="0" smtClean="0"/>
              <a:t>通訳</a:t>
            </a:r>
            <a:endParaRPr lang="en-US" altLang="ja-JP" dirty="0" smtClean="0"/>
          </a:p>
          <a:p>
            <a:pPr marL="533400" indent="-177800"/>
            <a:r>
              <a:rPr lang="ja-JP" altLang="en-US" dirty="0" smtClean="0"/>
              <a:t>○</a:t>
            </a:r>
            <a:r>
              <a:rPr lang="en-US" altLang="zh-TW" dirty="0" smtClean="0">
                <a:latin typeface="Arial" pitchFamily="34" charset="0"/>
                <a:cs typeface="Arial" pitchFamily="34" charset="0"/>
              </a:rPr>
              <a:t>We investigated influence for positioning accuracy due to difference of cutter run-out accuracy.</a:t>
            </a:r>
            <a:endParaRPr lang="en-US" altLang="ja-JP" dirty="0" smtClean="0">
              <a:latin typeface="Arial" pitchFamily="34" charset="0"/>
              <a:cs typeface="Arial" pitchFamily="34" charset="0"/>
            </a:endParaRPr>
          </a:p>
          <a:p>
            <a:endParaRPr lang="en-US" altLang="ja-JP" dirty="0" smtClean="0"/>
          </a:p>
          <a:p>
            <a:r>
              <a:rPr lang="ja-JP" altLang="en-US" dirty="0" smtClean="0"/>
              <a:t>講師</a:t>
            </a:r>
            <a:endParaRPr lang="ja-JP" altLang="ja-JP" dirty="0" smtClean="0"/>
          </a:p>
          <a:p>
            <a:pPr marL="533400" indent="-177800"/>
            <a:r>
              <a:rPr lang="ja-JP" altLang="en-US" dirty="0" smtClean="0"/>
              <a:t>●工具の振れ精度１</a:t>
            </a:r>
            <a:r>
              <a:rPr lang="en-US" altLang="ja-JP" dirty="0" smtClean="0"/>
              <a:t>μ</a:t>
            </a:r>
            <a:r>
              <a:rPr lang="ja-JP" altLang="en-US" dirty="0" smtClean="0"/>
              <a:t>の「スリムライン</a:t>
            </a:r>
            <a:r>
              <a:rPr lang="ja-JP" altLang="ja-JP" dirty="0" smtClean="0"/>
              <a:t>ＵＮＯ</a:t>
            </a:r>
            <a:r>
              <a:rPr lang="ja-JP" altLang="en-US" dirty="0" smtClean="0"/>
              <a:t>」</a:t>
            </a:r>
            <a:r>
              <a:rPr lang="ja-JP" altLang="ja-JP" dirty="0" smtClean="0"/>
              <a:t>と</a:t>
            </a:r>
            <a:r>
              <a:rPr lang="ja-JP" altLang="en-US" dirty="0" smtClean="0"/>
              <a:t>「 </a:t>
            </a:r>
            <a:r>
              <a:rPr lang="en-US" altLang="ja-JP" dirty="0" smtClean="0"/>
              <a:t>5μ</a:t>
            </a:r>
            <a:r>
              <a:rPr lang="ja-JP" altLang="en-US" dirty="0" smtClean="0"/>
              <a:t>の</a:t>
            </a:r>
            <a:r>
              <a:rPr lang="ja-JP" altLang="ja-JP" dirty="0" smtClean="0"/>
              <a:t>コレットホルダ</a:t>
            </a:r>
            <a:r>
              <a:rPr lang="ja-JP" altLang="en-US" dirty="0" smtClean="0"/>
              <a:t>」で</a:t>
            </a:r>
            <a:r>
              <a:rPr lang="en-US" altLang="ja-JP" dirty="0" smtClean="0"/>
              <a:t>、S50Cを加工</a:t>
            </a:r>
            <a:r>
              <a:rPr lang="ja-JP" altLang="en-US" dirty="0" smtClean="0"/>
              <a:t>しました</a:t>
            </a:r>
            <a:r>
              <a:rPr lang="en-US" altLang="ja-JP" dirty="0" smtClean="0"/>
              <a:t>。</a:t>
            </a:r>
          </a:p>
          <a:p>
            <a:pPr marL="533400" indent="-177800"/>
            <a:r>
              <a:rPr lang="ja-JP" altLang="en-US" dirty="0" smtClean="0"/>
              <a:t>　　</a:t>
            </a:r>
            <a:r>
              <a:rPr lang="en-US" altLang="ja-JP" dirty="0" err="1" smtClean="0"/>
              <a:t>センター穴</a:t>
            </a:r>
            <a:r>
              <a:rPr lang="ja-JP" altLang="en-US" dirty="0" smtClean="0"/>
              <a:t>なしで</a:t>
            </a:r>
            <a:r>
              <a:rPr lang="en-US" altLang="ja-JP" dirty="0" smtClean="0"/>
              <a:t>0.5ｍｍの</a:t>
            </a:r>
            <a:r>
              <a:rPr lang="ja-JP" altLang="en-US" dirty="0" smtClean="0"/>
              <a:t>ドリル加工を行い、</a:t>
            </a:r>
            <a:r>
              <a:rPr lang="en-US" altLang="ja-JP" dirty="0" err="1" smtClean="0"/>
              <a:t>プログラム指令の位置座標</a:t>
            </a:r>
            <a:r>
              <a:rPr lang="ja-JP" altLang="en-US" dirty="0" smtClean="0"/>
              <a:t>に対する</a:t>
            </a:r>
            <a:r>
              <a:rPr lang="en-US" altLang="ja-JP" dirty="0" err="1" smtClean="0"/>
              <a:t>加工後のズレを</a:t>
            </a:r>
            <a:r>
              <a:rPr lang="ja-JP" altLang="en-US" dirty="0" smtClean="0"/>
              <a:t>計測しました。</a:t>
            </a:r>
            <a:endParaRPr lang="en-US" altLang="ja-JP" dirty="0" smtClean="0"/>
          </a:p>
          <a:p>
            <a:pPr marL="533400" indent="-177800"/>
            <a:r>
              <a:rPr lang="ja-JP" altLang="en-US" dirty="0" smtClean="0"/>
              <a:t>　　</a:t>
            </a:r>
            <a:r>
              <a:rPr lang="en-US" altLang="ja-JP" dirty="0" err="1" smtClean="0"/>
              <a:t>振れが</a:t>
            </a:r>
            <a:r>
              <a:rPr lang="ja-JP" altLang="en-US" dirty="0" smtClean="0"/>
              <a:t> １</a:t>
            </a:r>
            <a:r>
              <a:rPr lang="en-US" altLang="ja-JP" dirty="0" smtClean="0"/>
              <a:t>μ </a:t>
            </a:r>
            <a:r>
              <a:rPr lang="ja-JP" altLang="en-US" dirty="0" smtClean="0"/>
              <a:t>の「スリムラインＵＮＯ」の穴位置</a:t>
            </a:r>
            <a:r>
              <a:rPr lang="en-US" altLang="ja-JP" dirty="0" err="1" smtClean="0"/>
              <a:t>精度</a:t>
            </a:r>
            <a:r>
              <a:rPr lang="ja-JP" altLang="en-US" dirty="0" smtClean="0"/>
              <a:t>が</a:t>
            </a:r>
            <a:r>
              <a:rPr lang="en-US" altLang="ja-JP" dirty="0" smtClean="0"/>
              <a:t>高</a:t>
            </a:r>
            <a:r>
              <a:rPr lang="ja-JP" altLang="en-US" dirty="0" smtClean="0"/>
              <a:t>い事がわかります</a:t>
            </a:r>
            <a:r>
              <a:rPr lang="en-US" altLang="ja-JP" dirty="0" smtClean="0"/>
              <a:t>。</a:t>
            </a:r>
          </a:p>
          <a:p>
            <a:endParaRPr lang="en-US" altLang="ja-JP" dirty="0" smtClean="0"/>
          </a:p>
          <a:p>
            <a:r>
              <a:rPr lang="ja-JP" altLang="en-US" dirty="0" smtClean="0"/>
              <a:t>通訳</a:t>
            </a:r>
            <a:endParaRPr lang="en-US" altLang="ja-JP" dirty="0" smtClean="0"/>
          </a:p>
          <a:p>
            <a:pPr marL="533400" indent="-177800"/>
            <a:r>
              <a:rPr lang="ja-JP" altLang="en-US" dirty="0" smtClean="0"/>
              <a:t>○</a:t>
            </a:r>
            <a:r>
              <a:rPr lang="en-US" altLang="zh-TW" dirty="0" smtClean="0">
                <a:latin typeface="Arial" pitchFamily="34" charset="0"/>
                <a:cs typeface="Arial" pitchFamily="34" charset="0"/>
              </a:rPr>
              <a:t>We have done this test with using 1μm run-out accuracy </a:t>
            </a:r>
            <a:r>
              <a:rPr lang="en-US" altLang="zh-TW" dirty="0" err="1" smtClean="0">
                <a:latin typeface="Arial" pitchFamily="34" charset="0"/>
                <a:cs typeface="Arial" pitchFamily="34" charset="0"/>
              </a:rPr>
              <a:t>Slimline</a:t>
            </a:r>
            <a:r>
              <a:rPr lang="en-US" altLang="zh-TW" dirty="0" smtClean="0">
                <a:latin typeface="Arial" pitchFamily="34" charset="0"/>
                <a:cs typeface="Arial" pitchFamily="34" charset="0"/>
              </a:rPr>
              <a:t> UNO and 5μm run-out accuracy </a:t>
            </a:r>
            <a:r>
              <a:rPr lang="en-US" altLang="zh-TW" dirty="0" err="1" smtClean="0">
                <a:latin typeface="Arial" pitchFamily="34" charset="0"/>
                <a:cs typeface="Arial" pitchFamily="34" charset="0"/>
              </a:rPr>
              <a:t>collet</a:t>
            </a:r>
            <a:r>
              <a:rPr lang="en-US" altLang="zh-TW" dirty="0" smtClean="0">
                <a:latin typeface="Arial" pitchFamily="34" charset="0"/>
                <a:cs typeface="Arial" pitchFamily="34" charset="0"/>
              </a:rPr>
              <a:t> holder on S50C mild steel.</a:t>
            </a:r>
          </a:p>
          <a:p>
            <a:pPr marL="533400" indent="-177800"/>
            <a:r>
              <a:rPr lang="ja-JP" altLang="en-US" dirty="0" smtClean="0">
                <a:latin typeface="Arial" pitchFamily="34" charset="0"/>
                <a:cs typeface="Arial" pitchFamily="34" charset="0"/>
              </a:rPr>
              <a:t>　</a:t>
            </a:r>
            <a:r>
              <a:rPr lang="en-US" altLang="ja-JP" dirty="0" smtClean="0">
                <a:latin typeface="Arial" pitchFamily="34" charset="0"/>
                <a:cs typeface="Arial" pitchFamily="34" charset="0"/>
              </a:rPr>
              <a:t>We measured position difference between programmed position and machined position with using dia. 0.5mm drill without guide hole.</a:t>
            </a:r>
          </a:p>
          <a:p>
            <a:pPr marL="533400" indent="-177800"/>
            <a:r>
              <a:rPr lang="ja-JP" altLang="en-US" dirty="0" smtClean="0">
                <a:latin typeface="Arial" pitchFamily="34" charset="0"/>
                <a:cs typeface="Arial" pitchFamily="34" charset="0"/>
              </a:rPr>
              <a:t>　</a:t>
            </a:r>
            <a:r>
              <a:rPr lang="en-US" altLang="ja-JP" dirty="0" smtClean="0">
                <a:latin typeface="Arial" pitchFamily="34" charset="0"/>
                <a:cs typeface="Arial" pitchFamily="34" charset="0"/>
              </a:rPr>
              <a:t>We can recognize superior positioning accuracy with using 1μm run-out accuracy </a:t>
            </a:r>
            <a:r>
              <a:rPr lang="en-US" altLang="ja-JP" dirty="0" err="1" smtClean="0">
                <a:latin typeface="Arial" pitchFamily="34" charset="0"/>
                <a:cs typeface="Arial" pitchFamily="34" charset="0"/>
              </a:rPr>
              <a:t>Slimline</a:t>
            </a:r>
            <a:r>
              <a:rPr lang="en-US" altLang="ja-JP" dirty="0" smtClean="0">
                <a:latin typeface="Arial" pitchFamily="34" charset="0"/>
                <a:cs typeface="Arial" pitchFamily="34" charset="0"/>
              </a:rPr>
              <a:t> UNO.</a:t>
            </a:r>
          </a:p>
          <a:p>
            <a:endParaRPr lang="ja-JP" altLang="en-US"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75732EA7-380E-40D2-BF31-3ACC7FC4E034}" type="slidenum">
              <a:rPr kumimoji="1" lang="ja-JP" altLang="en-US" smtClean="0"/>
              <a:pPr/>
              <a:t>26</a:t>
            </a:fld>
            <a:endParaRPr kumimoji="1" lang="ja-JP" altLang="en-US" dirty="0"/>
          </a:p>
        </p:txBody>
      </p:sp>
      <p:sp>
        <p:nvSpPr>
          <p:cNvPr id="5" name="正方形/長方形 4"/>
          <p:cNvSpPr/>
          <p:nvPr/>
        </p:nvSpPr>
        <p:spPr>
          <a:xfrm>
            <a:off x="342900" y="4389437"/>
            <a:ext cx="6048375" cy="511333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49325" y="539750"/>
            <a:ext cx="4838700" cy="3629025"/>
          </a:xfrm>
        </p:spPr>
      </p:sp>
      <p:sp>
        <p:nvSpPr>
          <p:cNvPr id="3" name="ノート プレースホルダ 2"/>
          <p:cNvSpPr>
            <a:spLocks noGrp="1"/>
          </p:cNvSpPr>
          <p:nvPr>
            <p:ph type="body" idx="1"/>
          </p:nvPr>
        </p:nvSpPr>
        <p:spPr/>
        <p:txBody>
          <a:bodyPr>
            <a:normAutofit/>
          </a:bodyPr>
          <a:lstStyle/>
          <a:p>
            <a:r>
              <a:rPr lang="ja-JP" altLang="en-US" dirty="0" smtClean="0"/>
              <a:t>講師</a:t>
            </a:r>
            <a:endParaRPr lang="en-US" altLang="ja-JP" dirty="0" smtClean="0"/>
          </a:p>
          <a:p>
            <a:pPr marL="533400" indent="-177800"/>
            <a:r>
              <a:rPr lang="ja-JP" altLang="en-US" dirty="0" smtClean="0"/>
              <a:t>●スリムライン</a:t>
            </a:r>
            <a:r>
              <a:rPr lang="en-US" altLang="ja-JP" dirty="0" smtClean="0"/>
              <a:t>UNO</a:t>
            </a:r>
            <a:r>
              <a:rPr lang="ja-JP" altLang="en-US" dirty="0" smtClean="0"/>
              <a:t>に対し、コレットホルダは約</a:t>
            </a:r>
            <a:r>
              <a:rPr lang="en-US" altLang="ja-JP" dirty="0" smtClean="0"/>
              <a:t>1.7</a:t>
            </a:r>
            <a:r>
              <a:rPr lang="ja-JP" altLang="en-US" dirty="0" smtClean="0"/>
              <a:t>倍摩耗が進行しました。</a:t>
            </a:r>
            <a:endParaRPr lang="en-US" altLang="ja-JP" dirty="0" smtClean="0"/>
          </a:p>
          <a:p>
            <a:r>
              <a:rPr lang="ja-JP" altLang="en-US" dirty="0" smtClean="0"/>
              <a:t>通訳</a:t>
            </a:r>
            <a:endParaRPr lang="en-US" altLang="ja-JP" dirty="0" smtClean="0"/>
          </a:p>
          <a:p>
            <a:pPr marL="533400" indent="-177800"/>
            <a:r>
              <a:rPr lang="ja-JP" altLang="en-US" dirty="0" smtClean="0"/>
              <a:t>○</a:t>
            </a:r>
            <a:r>
              <a:rPr lang="en-US" altLang="zh-CN" dirty="0" smtClean="0">
                <a:latin typeface="Arial" pitchFamily="34" charset="0"/>
                <a:cs typeface="Arial" pitchFamily="34" charset="0"/>
              </a:rPr>
              <a:t>Wear amount with using a </a:t>
            </a:r>
            <a:r>
              <a:rPr lang="en-US" altLang="zh-CN" dirty="0" err="1" smtClean="0">
                <a:latin typeface="Arial" pitchFamily="34" charset="0"/>
                <a:cs typeface="Arial" pitchFamily="34" charset="0"/>
              </a:rPr>
              <a:t>collet</a:t>
            </a:r>
            <a:r>
              <a:rPr lang="en-US" altLang="zh-CN" dirty="0" smtClean="0">
                <a:latin typeface="Arial" pitchFamily="34" charset="0"/>
                <a:cs typeface="Arial" pitchFamily="34" charset="0"/>
              </a:rPr>
              <a:t> holder is 1.7 times bigger than using </a:t>
            </a:r>
            <a:r>
              <a:rPr lang="en-US" altLang="zh-CN" dirty="0" err="1" smtClean="0">
                <a:latin typeface="Arial" pitchFamily="34" charset="0"/>
                <a:cs typeface="Arial" pitchFamily="34" charset="0"/>
              </a:rPr>
              <a:t>Slimline</a:t>
            </a:r>
            <a:r>
              <a:rPr lang="en-US" altLang="zh-CN" dirty="0" smtClean="0">
                <a:latin typeface="Arial" pitchFamily="34" charset="0"/>
                <a:cs typeface="Arial" pitchFamily="34" charset="0"/>
              </a:rPr>
              <a:t> UNO.</a:t>
            </a:r>
            <a:endParaRPr lang="en-US" altLang="ja-JP" dirty="0" smtClean="0">
              <a:latin typeface="Arial" pitchFamily="34" charset="0"/>
              <a:cs typeface="Arial" pitchFamily="34" charset="0"/>
            </a:endParaRPr>
          </a:p>
          <a:p>
            <a:endParaRPr lang="en-US" altLang="ja-JP" dirty="0" smtClean="0"/>
          </a:p>
          <a:p>
            <a:endParaRPr lang="en-US" altLang="ja-JP" dirty="0" smtClean="0"/>
          </a:p>
        </p:txBody>
      </p:sp>
      <p:sp>
        <p:nvSpPr>
          <p:cNvPr id="4" name="スライド番号プレースホルダ 3"/>
          <p:cNvSpPr>
            <a:spLocks noGrp="1"/>
          </p:cNvSpPr>
          <p:nvPr>
            <p:ph type="sldNum" sz="quarter" idx="10"/>
          </p:nvPr>
        </p:nvSpPr>
        <p:spPr/>
        <p:txBody>
          <a:bodyPr/>
          <a:lstStyle/>
          <a:p>
            <a:fld id="{75732EA7-380E-40D2-BF31-3ACC7FC4E034}" type="slidenum">
              <a:rPr kumimoji="1" lang="ja-JP" altLang="en-US" smtClean="0"/>
              <a:pPr/>
              <a:t>27</a:t>
            </a:fld>
            <a:endParaRPr kumimoji="1" lang="ja-JP" altLang="en-US" dirty="0"/>
          </a:p>
        </p:txBody>
      </p:sp>
      <p:sp>
        <p:nvSpPr>
          <p:cNvPr id="5" name="正方形/長方形 4"/>
          <p:cNvSpPr/>
          <p:nvPr/>
        </p:nvSpPr>
        <p:spPr>
          <a:xfrm>
            <a:off x="342900" y="4389437"/>
            <a:ext cx="6048375" cy="511333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49325" y="539750"/>
            <a:ext cx="4838700" cy="3629025"/>
          </a:xfrm>
        </p:spPr>
      </p:sp>
      <p:sp>
        <p:nvSpPr>
          <p:cNvPr id="3" name="ノート プレースホルダ 2"/>
          <p:cNvSpPr>
            <a:spLocks noGrp="1"/>
          </p:cNvSpPr>
          <p:nvPr>
            <p:ph type="body" idx="1"/>
          </p:nvPr>
        </p:nvSpPr>
        <p:spPr/>
        <p:txBody>
          <a:bodyPr>
            <a:normAutofit/>
          </a:bodyPr>
          <a:lstStyle/>
          <a:p>
            <a:r>
              <a:rPr lang="ja-JP" altLang="en-US" dirty="0" smtClean="0"/>
              <a:t>講師</a:t>
            </a:r>
            <a:endParaRPr lang="en-US" altLang="ja-JP" dirty="0" smtClean="0"/>
          </a:p>
          <a:p>
            <a:pPr marL="533400" indent="-177800"/>
            <a:r>
              <a:rPr lang="ja-JP" altLang="en-US" dirty="0" smtClean="0"/>
              <a:t>● ３つ目は、把持部にかかる応力を可能な限り小さくします。ホルダ本体のひずみが少なくなり、より高精度に把持することができます。</a:t>
            </a:r>
            <a:endParaRPr lang="en-US" altLang="ja-JP" dirty="0" smtClean="0"/>
          </a:p>
          <a:p>
            <a:pPr marL="533400" indent="-177800"/>
            <a:endParaRPr lang="en-US" altLang="ja-JP" dirty="0" smtClean="0"/>
          </a:p>
          <a:p>
            <a:r>
              <a:rPr lang="ja-JP" altLang="en-US" dirty="0" smtClean="0"/>
              <a:t>通訳</a:t>
            </a:r>
            <a:endParaRPr lang="en-US" altLang="ja-JP" dirty="0" smtClean="0"/>
          </a:p>
          <a:p>
            <a:pPr marL="533400" indent="-177800"/>
            <a:r>
              <a:rPr lang="ja-JP" altLang="en-US" dirty="0" smtClean="0"/>
              <a:t>○</a:t>
            </a:r>
            <a:r>
              <a:rPr lang="en-US" altLang="zh-CN" dirty="0" smtClean="0">
                <a:latin typeface="Arial" pitchFamily="34" charset="0"/>
                <a:cs typeface="Arial" pitchFamily="34" charset="0"/>
              </a:rPr>
              <a:t>The third innovation is to minimize stress at </a:t>
            </a:r>
            <a:r>
              <a:rPr lang="en-US" altLang="zh-CN" dirty="0" err="1" smtClean="0">
                <a:latin typeface="Arial" pitchFamily="34" charset="0"/>
                <a:cs typeface="Arial" pitchFamily="34" charset="0"/>
              </a:rPr>
              <a:t>clampine</a:t>
            </a:r>
            <a:r>
              <a:rPr lang="en-US" altLang="zh-CN" dirty="0" smtClean="0">
                <a:latin typeface="Arial" pitchFamily="34" charset="0"/>
                <a:cs typeface="Arial" pitchFamily="34" charset="0"/>
              </a:rPr>
              <a:t> area.</a:t>
            </a:r>
          </a:p>
          <a:p>
            <a:pPr marL="533400" indent="-177800"/>
            <a:r>
              <a:rPr lang="ja-JP" altLang="en-US" dirty="0" smtClean="0">
                <a:latin typeface="Arial" pitchFamily="34" charset="0"/>
                <a:cs typeface="Arial" pitchFamily="34" charset="0"/>
              </a:rPr>
              <a:t>　</a:t>
            </a:r>
            <a:r>
              <a:rPr lang="en-US" altLang="ja-JP" dirty="0" smtClean="0">
                <a:latin typeface="Arial" pitchFamily="34" charset="0"/>
                <a:cs typeface="Arial" pitchFamily="34" charset="0"/>
              </a:rPr>
              <a:t>It means reducing holder body distortion.  Then, we can provide more accurate chucking.</a:t>
            </a:r>
          </a:p>
          <a:p>
            <a:r>
              <a:rPr lang="ja-JP" altLang="en-US" dirty="0" smtClean="0"/>
              <a:t>講師</a:t>
            </a:r>
            <a:endParaRPr lang="en-US" altLang="ja-JP" dirty="0" smtClean="0"/>
          </a:p>
          <a:p>
            <a:pPr marL="533400" indent="-177800"/>
            <a:r>
              <a:rPr lang="ja-JP" altLang="en-US" dirty="0" smtClean="0"/>
              <a:t>● 「スリムライン</a:t>
            </a:r>
            <a:r>
              <a:rPr lang="en-US" altLang="ja-JP" dirty="0" smtClean="0"/>
              <a:t>UNO</a:t>
            </a:r>
            <a:r>
              <a:rPr lang="ja-JP" altLang="en-US" dirty="0" smtClean="0"/>
              <a:t>」と「スリムライン」の応力分布と大きさを比較して下さい。「</a:t>
            </a:r>
            <a:r>
              <a:rPr lang="en-US" altLang="ja-JP" dirty="0" smtClean="0"/>
              <a:t>UNO</a:t>
            </a:r>
            <a:r>
              <a:rPr lang="ja-JP" altLang="en-US" dirty="0" smtClean="0"/>
              <a:t>」はより歪が小さく、応力も小さいことがお分かりいただけます。</a:t>
            </a:r>
            <a:endParaRPr lang="en-US" altLang="ja-JP" dirty="0" smtClean="0"/>
          </a:p>
          <a:p>
            <a:endParaRPr lang="en-US" altLang="ja-JP" dirty="0" smtClean="0"/>
          </a:p>
          <a:p>
            <a:pPr defTabSz="914400">
              <a:defRPr/>
            </a:pPr>
            <a:r>
              <a:rPr lang="ja-JP" altLang="en-US" dirty="0" smtClean="0"/>
              <a:t>通訳</a:t>
            </a:r>
            <a:endParaRPr lang="en-US" altLang="ja-JP" dirty="0" smtClean="0"/>
          </a:p>
          <a:p>
            <a:pPr marL="533400" indent="-177800" defTabSz="914400">
              <a:defRPr/>
            </a:pPr>
            <a:r>
              <a:rPr lang="ja-JP" altLang="en-US" dirty="0" smtClean="0"/>
              <a:t>○</a:t>
            </a:r>
            <a:r>
              <a:rPr lang="en-US" altLang="zh-CN" dirty="0" smtClean="0">
                <a:latin typeface="Arial" pitchFamily="34" charset="0"/>
                <a:cs typeface="Arial" pitchFamily="34" charset="0"/>
              </a:rPr>
              <a:t>Please compare the stress distribution and amount between </a:t>
            </a:r>
            <a:r>
              <a:rPr lang="en-US" altLang="zh-CN" dirty="0" err="1" smtClean="0">
                <a:latin typeface="Arial" pitchFamily="34" charset="0"/>
                <a:cs typeface="Arial" pitchFamily="34" charset="0"/>
              </a:rPr>
              <a:t>Slimline</a:t>
            </a:r>
            <a:r>
              <a:rPr lang="en-US" altLang="zh-CN" dirty="0" smtClean="0">
                <a:latin typeface="Arial" pitchFamily="34" charset="0"/>
                <a:cs typeface="Arial" pitchFamily="34" charset="0"/>
              </a:rPr>
              <a:t> UNO and regular </a:t>
            </a:r>
            <a:r>
              <a:rPr lang="en-US" altLang="zh-CN" dirty="0" err="1" smtClean="0">
                <a:latin typeface="Arial" pitchFamily="34" charset="0"/>
                <a:cs typeface="Arial" pitchFamily="34" charset="0"/>
              </a:rPr>
              <a:t>Slimline</a:t>
            </a:r>
            <a:r>
              <a:rPr lang="en-US" altLang="zh-CN" dirty="0" smtClean="0">
                <a:latin typeface="Arial" pitchFamily="34" charset="0"/>
                <a:cs typeface="Arial" pitchFamily="34" charset="0"/>
              </a:rPr>
              <a:t>.</a:t>
            </a:r>
          </a:p>
          <a:p>
            <a:pPr marL="533400" indent="-177800" defTabSz="914400">
              <a:defRPr/>
            </a:pPr>
            <a:r>
              <a:rPr lang="ja-JP" altLang="en-US" dirty="0" smtClean="0">
                <a:latin typeface="Arial" pitchFamily="34" charset="0"/>
                <a:cs typeface="Arial" pitchFamily="34" charset="0"/>
              </a:rPr>
              <a:t>　</a:t>
            </a:r>
            <a:r>
              <a:rPr lang="en-US" altLang="ja-JP" dirty="0" smtClean="0">
                <a:latin typeface="Arial" pitchFamily="34" charset="0"/>
                <a:cs typeface="Arial" pitchFamily="34" charset="0"/>
              </a:rPr>
              <a:t>You can see that UNO has more smaller distortion and stress.</a:t>
            </a:r>
          </a:p>
          <a:p>
            <a:endParaRPr lang="ja-JP"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75732EA7-380E-40D2-BF31-3ACC7FC4E034}" type="slidenum">
              <a:rPr kumimoji="1" lang="ja-JP" altLang="en-US" smtClean="0"/>
              <a:pPr/>
              <a:t>28</a:t>
            </a:fld>
            <a:endParaRPr kumimoji="1" lang="ja-JP" altLang="en-US" dirty="0"/>
          </a:p>
        </p:txBody>
      </p:sp>
      <p:sp>
        <p:nvSpPr>
          <p:cNvPr id="5" name="正方形/長方形 4"/>
          <p:cNvSpPr/>
          <p:nvPr/>
        </p:nvSpPr>
        <p:spPr>
          <a:xfrm>
            <a:off x="342900" y="4389437"/>
            <a:ext cx="6048375" cy="511333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49325" y="539750"/>
            <a:ext cx="4838700" cy="3629025"/>
          </a:xfrm>
        </p:spPr>
      </p:sp>
      <p:sp>
        <p:nvSpPr>
          <p:cNvPr id="3" name="ノート プレースホルダ 2"/>
          <p:cNvSpPr>
            <a:spLocks noGrp="1"/>
          </p:cNvSpPr>
          <p:nvPr>
            <p:ph type="body" idx="1"/>
          </p:nvPr>
        </p:nvSpPr>
        <p:spPr/>
        <p:txBody>
          <a:bodyPr>
            <a:normAutofit fontScale="92500" lnSpcReduction="10000"/>
          </a:bodyPr>
          <a:lstStyle/>
          <a:p>
            <a:r>
              <a:rPr lang="ja-JP" altLang="en-US" dirty="0" smtClean="0"/>
              <a:t>講師</a:t>
            </a:r>
            <a:endParaRPr lang="en-US" altLang="ja-JP" dirty="0" smtClean="0"/>
          </a:p>
          <a:p>
            <a:pPr marL="533400" indent="-177800"/>
            <a:r>
              <a:rPr lang="ja-JP" altLang="en-US" dirty="0" smtClean="0"/>
              <a:t>●では「ＵＮＯ」には「従来のスリムライン」と比べてどのような工夫がされているか説明します。</a:t>
            </a:r>
            <a:endParaRPr lang="en-US" altLang="ja-JP" dirty="0" smtClean="0"/>
          </a:p>
          <a:p>
            <a:endParaRPr lang="en-US" altLang="ja-JP" dirty="0" smtClean="0"/>
          </a:p>
          <a:p>
            <a:r>
              <a:rPr lang="ja-JP" altLang="en-US" dirty="0" smtClean="0"/>
              <a:t>通訳</a:t>
            </a:r>
            <a:endParaRPr lang="en-US" altLang="ja-JP" dirty="0" smtClean="0"/>
          </a:p>
          <a:p>
            <a:pPr marL="533400" indent="-177800" defTabSz="914400">
              <a:defRPr/>
            </a:pPr>
            <a:r>
              <a:rPr lang="ja-JP" altLang="en-US" dirty="0" smtClean="0"/>
              <a:t>○</a:t>
            </a:r>
            <a:r>
              <a:rPr lang="en-US" altLang="zh-CN" dirty="0" smtClean="0">
                <a:latin typeface="Arial" pitchFamily="34" charset="0"/>
                <a:cs typeface="Arial" pitchFamily="34" charset="0"/>
              </a:rPr>
              <a:t>We would like to explain you what is new innovation for making UNO against regular </a:t>
            </a:r>
            <a:r>
              <a:rPr lang="en-US" altLang="zh-CN" dirty="0" err="1" smtClean="0">
                <a:latin typeface="Arial" pitchFamily="34" charset="0"/>
                <a:cs typeface="Arial" pitchFamily="34" charset="0"/>
              </a:rPr>
              <a:t>Slimline</a:t>
            </a:r>
            <a:r>
              <a:rPr lang="en-US" altLang="zh-CN" dirty="0" smtClean="0">
                <a:latin typeface="Arial" pitchFamily="34" charset="0"/>
                <a:cs typeface="Arial" pitchFamily="34" charset="0"/>
              </a:rPr>
              <a:t>.</a:t>
            </a:r>
            <a:endParaRPr lang="en-US" altLang="ja-JP" dirty="0" smtClean="0">
              <a:latin typeface="Arial" pitchFamily="34" charset="0"/>
              <a:cs typeface="Arial" pitchFamily="34" charset="0"/>
            </a:endParaRPr>
          </a:p>
          <a:p>
            <a:endParaRPr lang="en-US" altLang="ja-JP" dirty="0" smtClean="0"/>
          </a:p>
          <a:p>
            <a:r>
              <a:rPr lang="ja-JP" altLang="en-US" dirty="0" smtClean="0"/>
              <a:t>講師</a:t>
            </a:r>
            <a:endParaRPr lang="en-US" altLang="ja-JP" dirty="0" smtClean="0"/>
          </a:p>
          <a:p>
            <a:pPr marL="533400" indent="-177800"/>
            <a:r>
              <a:rPr lang="ja-JP" altLang="en-US" dirty="0" smtClean="0"/>
              <a:t>●まず、１つは工具とホルダの寸法公差を極限まで小さくすることです。</a:t>
            </a:r>
            <a:endParaRPr lang="en-US" altLang="ja-JP" dirty="0" smtClean="0"/>
          </a:p>
          <a:p>
            <a:endParaRPr lang="en-US" altLang="ja-JP" dirty="0" smtClean="0"/>
          </a:p>
          <a:p>
            <a:pPr defTabSz="914400">
              <a:defRPr/>
            </a:pPr>
            <a:r>
              <a:rPr lang="ja-JP" altLang="en-US" dirty="0" smtClean="0"/>
              <a:t>通訳</a:t>
            </a:r>
            <a:endParaRPr lang="en-US" altLang="ja-JP" dirty="0" smtClean="0"/>
          </a:p>
          <a:p>
            <a:pPr marL="533400" indent="-177800" defTabSz="914400">
              <a:defRPr/>
            </a:pPr>
            <a:r>
              <a:rPr lang="ja-JP" altLang="en-US" dirty="0" smtClean="0"/>
              <a:t>○</a:t>
            </a:r>
            <a:r>
              <a:rPr lang="en-US" altLang="zh-CN" dirty="0" smtClean="0">
                <a:latin typeface="Arial" pitchFamily="34" charset="0"/>
                <a:cs typeface="Arial" pitchFamily="34" charset="0"/>
              </a:rPr>
              <a:t>The first innovation is to minimize dimensional tolerance for both of cutting tool and holder as small as possible.</a:t>
            </a:r>
            <a:endParaRPr lang="ja-JP" altLang="en-US" dirty="0" smtClean="0">
              <a:latin typeface="Arial" pitchFamily="34" charset="0"/>
              <a:cs typeface="Arial" pitchFamily="34" charset="0"/>
            </a:endParaRPr>
          </a:p>
          <a:p>
            <a:endParaRPr kumimoji="1" lang="en-US" altLang="ja-JP" dirty="0" smtClean="0"/>
          </a:p>
          <a:p>
            <a:r>
              <a:rPr lang="ja-JP" altLang="en-US" dirty="0" smtClean="0"/>
              <a:t>講師</a:t>
            </a:r>
            <a:endParaRPr kumimoji="1" lang="ja-JP" altLang="en-US" dirty="0" smtClean="0"/>
          </a:p>
          <a:p>
            <a:pPr marL="533400" indent="-177800"/>
            <a:r>
              <a:rPr lang="ja-JP" altLang="en-US" dirty="0" smtClean="0"/>
              <a:t>●工具のシャンク径のばらつきを小さくします。同時に、真円度、円筒度もランクを上げます。</a:t>
            </a:r>
            <a:endParaRPr lang="en-US" altLang="ja-JP" dirty="0" smtClean="0"/>
          </a:p>
          <a:p>
            <a:endParaRPr lang="en-US" altLang="ja-JP" dirty="0" smtClean="0"/>
          </a:p>
          <a:p>
            <a:pPr defTabSz="914400">
              <a:defRPr/>
            </a:pPr>
            <a:r>
              <a:rPr lang="ja-JP" altLang="en-US" dirty="0" smtClean="0"/>
              <a:t>通訳</a:t>
            </a:r>
            <a:endParaRPr lang="en-US" altLang="ja-JP" dirty="0" smtClean="0"/>
          </a:p>
          <a:p>
            <a:pPr marL="533400" indent="-177800" defTabSz="914400">
              <a:defRPr/>
            </a:pPr>
            <a:r>
              <a:rPr lang="ja-JP" altLang="en-US" dirty="0" smtClean="0"/>
              <a:t>○</a:t>
            </a:r>
            <a:r>
              <a:rPr lang="en-US" altLang="zh-CN" dirty="0" smtClean="0">
                <a:latin typeface="Arial" pitchFamily="34" charset="0"/>
                <a:cs typeface="Arial" pitchFamily="34" charset="0"/>
              </a:rPr>
              <a:t>We use a cutter with small tolerance as well as high quality roundness and cylindricality on a shank. </a:t>
            </a:r>
            <a:endParaRPr lang="en-US" altLang="ja-JP" dirty="0" smtClean="0">
              <a:latin typeface="Arial" pitchFamily="34" charset="0"/>
              <a:cs typeface="Arial" pitchFamily="34" charset="0"/>
            </a:endParaRPr>
          </a:p>
          <a:p>
            <a:endParaRPr lang="en-US" altLang="ja-JP" dirty="0" smtClean="0"/>
          </a:p>
          <a:p>
            <a:r>
              <a:rPr lang="ja-JP" altLang="en-US" dirty="0" smtClean="0"/>
              <a:t>講師</a:t>
            </a:r>
            <a:endParaRPr lang="en-US" altLang="ja-JP" dirty="0" smtClean="0"/>
          </a:p>
          <a:p>
            <a:pPr marL="533400" indent="-177800"/>
            <a:r>
              <a:rPr lang="ja-JP" altLang="en-US" dirty="0" smtClean="0"/>
              <a:t>●ホルダの工具取り付け穴も同様に寸法公差を小さくし、ランクを上げるのです。様々な工具とホルダを組み合わせても、応力変化は最小となり、より安定した把持が実現します。</a:t>
            </a:r>
            <a:endParaRPr lang="en-US" altLang="ja-JP" dirty="0" smtClean="0"/>
          </a:p>
          <a:p>
            <a:pPr marL="533400" indent="-177800"/>
            <a:endParaRPr lang="en-US" altLang="ja-JP" dirty="0" smtClean="0"/>
          </a:p>
          <a:p>
            <a:pPr defTabSz="914400">
              <a:defRPr/>
            </a:pPr>
            <a:r>
              <a:rPr lang="ja-JP" altLang="en-US" dirty="0" smtClean="0"/>
              <a:t>通訳</a:t>
            </a:r>
            <a:endParaRPr lang="en-US" altLang="ja-JP" dirty="0" smtClean="0"/>
          </a:p>
          <a:p>
            <a:pPr marL="533400" indent="-177800" defTabSz="914400">
              <a:defRPr/>
            </a:pPr>
            <a:r>
              <a:rPr lang="ja-JP" altLang="en-US" dirty="0" smtClean="0"/>
              <a:t>○</a:t>
            </a:r>
            <a:r>
              <a:rPr lang="en-US" altLang="zh-CN" dirty="0" smtClean="0">
                <a:latin typeface="Arial" pitchFamily="34" charset="0"/>
                <a:cs typeface="Arial" pitchFamily="34" charset="0"/>
              </a:rPr>
              <a:t>And, we minimize dimensional tolerance on cutter insertion bore of a holder.</a:t>
            </a:r>
          </a:p>
          <a:p>
            <a:pPr marL="533400" indent="-177800" defTabSz="914400">
              <a:defRPr/>
            </a:pPr>
            <a:r>
              <a:rPr lang="ja-JP" altLang="en-US" dirty="0" smtClean="0">
                <a:latin typeface="Arial" pitchFamily="34" charset="0"/>
                <a:cs typeface="Arial" pitchFamily="34" charset="0"/>
              </a:rPr>
              <a:t>　</a:t>
            </a:r>
            <a:r>
              <a:rPr lang="en-US" altLang="ja-JP" dirty="0" smtClean="0">
                <a:latin typeface="Arial" pitchFamily="34" charset="0"/>
                <a:cs typeface="Arial" pitchFamily="34" charset="0"/>
              </a:rPr>
              <a:t>With using this new innovation, we can minimize stress alteration, even though we have various kinds of combination between holders and cutters. And. we can provide you stable chucking. </a:t>
            </a:r>
          </a:p>
          <a:p>
            <a:endParaRPr lang="ja-JP" altLang="en-US"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75732EA7-380E-40D2-BF31-3ACC7FC4E034}" type="slidenum">
              <a:rPr kumimoji="1" lang="ja-JP" altLang="en-US" smtClean="0"/>
              <a:pPr/>
              <a:t>29</a:t>
            </a:fld>
            <a:endParaRPr kumimoji="1" lang="ja-JP" altLang="en-US" dirty="0"/>
          </a:p>
        </p:txBody>
      </p:sp>
      <p:sp>
        <p:nvSpPr>
          <p:cNvPr id="5" name="正方形/長方形 4"/>
          <p:cNvSpPr/>
          <p:nvPr/>
        </p:nvSpPr>
        <p:spPr>
          <a:xfrm>
            <a:off x="342900" y="4389437"/>
            <a:ext cx="6048375" cy="511333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ヘッダー プレースホルダ 1"/>
          <p:cNvSpPr>
            <a:spLocks noGrp="1"/>
          </p:cNvSpPr>
          <p:nvPr>
            <p:ph type="hdr" sz="quarter"/>
          </p:nvPr>
        </p:nvSpPr>
        <p:spPr>
          <a:xfrm>
            <a:off x="0" y="0"/>
            <a:ext cx="2919413" cy="493713"/>
          </a:xfrm>
          <a:prstGeom prst="rect">
            <a:avLst/>
          </a:prstGeom>
        </p:spPr>
        <p:txBody>
          <a:bodyPr/>
          <a:lstStyle/>
          <a:p>
            <a:r>
              <a:rPr lang="ja-JP" altLang="en-US"/>
              <a:t>会社説明会_配布資料</a:t>
            </a:r>
          </a:p>
        </p:txBody>
      </p:sp>
      <p:sp>
        <p:nvSpPr>
          <p:cNvPr id="10" name="スライド番号プレースホルダ 6"/>
          <p:cNvSpPr>
            <a:spLocks noGrp="1"/>
          </p:cNvSpPr>
          <p:nvPr>
            <p:ph type="sldNum" sz="quarter" idx="5"/>
          </p:nvPr>
        </p:nvSpPr>
        <p:spPr/>
        <p:txBody>
          <a:bodyPr/>
          <a:lstStyle/>
          <a:p>
            <a:pPr>
              <a:defRPr/>
            </a:pPr>
            <a:fld id="{A9887D21-FD60-48C1-BE04-0C94F332AFE9}" type="slidenum">
              <a:rPr lang="ja-JP" altLang="en-US"/>
              <a:pPr>
                <a:defRPr/>
              </a:pPr>
              <a:t>3</a:t>
            </a:fld>
            <a:endParaRPr lang="ja-JP" altLang="en-US"/>
          </a:p>
        </p:txBody>
      </p:sp>
      <p:sp>
        <p:nvSpPr>
          <p:cNvPr id="165890" name="ヘッダー プレースホルダ 1"/>
          <p:cNvSpPr txBox="1">
            <a:spLocks noGrp="1"/>
          </p:cNvSpPr>
          <p:nvPr/>
        </p:nvSpPr>
        <p:spPr bwMode="auto">
          <a:xfrm>
            <a:off x="1" y="1"/>
            <a:ext cx="2919413" cy="493713"/>
          </a:xfrm>
          <a:prstGeom prst="rect">
            <a:avLst/>
          </a:prstGeom>
          <a:noFill/>
          <a:ln w="9525">
            <a:noFill/>
            <a:miter lim="800000"/>
            <a:headEnd/>
            <a:tailEnd/>
          </a:ln>
        </p:spPr>
        <p:txBody>
          <a:bodyPr/>
          <a:lstStyle/>
          <a:p>
            <a:r>
              <a:rPr lang="ja-JP" altLang="en-US" sz="1200">
                <a:latin typeface="Calibri" pitchFamily="34" charset="0"/>
              </a:rPr>
              <a:t>2010-06月度朝礼</a:t>
            </a:r>
          </a:p>
        </p:txBody>
      </p:sp>
      <p:sp>
        <p:nvSpPr>
          <p:cNvPr id="7" name="日付プレースホルダ 2"/>
          <p:cNvSpPr txBox="1">
            <a:spLocks noGrp="1"/>
          </p:cNvSpPr>
          <p:nvPr/>
        </p:nvSpPr>
        <p:spPr>
          <a:xfrm>
            <a:off x="3814763" y="1"/>
            <a:ext cx="2919412" cy="493713"/>
          </a:xfrm>
          <a:prstGeom prst="rect">
            <a:avLst/>
          </a:prstGeom>
          <a:noFill/>
        </p:spPr>
        <p:txBody>
          <a:bodyPr/>
          <a:lstStyle/>
          <a:p>
            <a:pPr algn="r" fontAlgn="auto">
              <a:spcBef>
                <a:spcPts val="0"/>
              </a:spcBef>
              <a:spcAft>
                <a:spcPts val="0"/>
              </a:spcAft>
              <a:defRPr/>
            </a:pPr>
            <a:fld id="{06C6C325-DB01-4DDD-995C-37F7AE5FA7B7}" type="datetime5">
              <a:rPr lang="ja-JP" altLang="en-US" sz="1200">
                <a:latin typeface="+mn-lt"/>
                <a:ea typeface="+mn-ea"/>
              </a:rPr>
              <a:pPr algn="r" fontAlgn="auto">
                <a:spcBef>
                  <a:spcPts val="0"/>
                </a:spcBef>
                <a:spcAft>
                  <a:spcPts val="0"/>
                </a:spcAft>
                <a:defRPr/>
              </a:pPr>
              <a:t>2011/03/15</a:t>
            </a:fld>
            <a:endParaRPr lang="ja-JP" altLang="en-US" sz="1200">
              <a:latin typeface="+mn-lt"/>
              <a:ea typeface="+mn-ea"/>
            </a:endParaRPr>
          </a:p>
        </p:txBody>
      </p:sp>
      <p:sp>
        <p:nvSpPr>
          <p:cNvPr id="8" name="スライド番号プレースホルダ 6"/>
          <p:cNvSpPr txBox="1">
            <a:spLocks noGrp="1"/>
          </p:cNvSpPr>
          <p:nvPr/>
        </p:nvSpPr>
        <p:spPr>
          <a:xfrm>
            <a:off x="3814763" y="9371013"/>
            <a:ext cx="2919412" cy="493712"/>
          </a:xfrm>
          <a:prstGeom prst="rect">
            <a:avLst/>
          </a:prstGeom>
          <a:noFill/>
        </p:spPr>
        <p:txBody>
          <a:bodyPr anchor="b"/>
          <a:lstStyle/>
          <a:p>
            <a:pPr algn="r" fontAlgn="auto">
              <a:spcBef>
                <a:spcPts val="0"/>
              </a:spcBef>
              <a:spcAft>
                <a:spcPts val="0"/>
              </a:spcAft>
              <a:defRPr/>
            </a:pPr>
            <a:fld id="{A7204D41-B65F-42E3-A028-D7B6B57E7420}" type="slidenum">
              <a:rPr lang="ja-JP" altLang="en-US" sz="1200">
                <a:latin typeface="+mn-lt"/>
                <a:ea typeface="+mn-ea"/>
              </a:rPr>
              <a:pPr algn="r" fontAlgn="auto">
                <a:spcBef>
                  <a:spcPts val="0"/>
                </a:spcBef>
                <a:spcAft>
                  <a:spcPts val="0"/>
                </a:spcAft>
                <a:defRPr/>
              </a:pPr>
              <a:t>3</a:t>
            </a:fld>
            <a:endParaRPr lang="ja-JP" altLang="en-US" sz="1200">
              <a:latin typeface="+mn-lt"/>
              <a:ea typeface="+mn-ea"/>
            </a:endParaRPr>
          </a:p>
        </p:txBody>
      </p:sp>
      <p:sp>
        <p:nvSpPr>
          <p:cNvPr id="10242" name="スライド番号プレースホルダ 6"/>
          <p:cNvSpPr txBox="1">
            <a:spLocks noGrp="1"/>
          </p:cNvSpPr>
          <p:nvPr/>
        </p:nvSpPr>
        <p:spPr bwMode="auto">
          <a:xfrm>
            <a:off x="3814763" y="9371013"/>
            <a:ext cx="2919412" cy="493712"/>
          </a:xfrm>
          <a:prstGeom prst="rect">
            <a:avLst/>
          </a:prstGeom>
          <a:noFill/>
          <a:ln>
            <a:miter lim="800000"/>
            <a:headEnd/>
            <a:tailEnd/>
          </a:ln>
        </p:spPr>
        <p:txBody>
          <a:bodyPr anchor="b"/>
          <a:lstStyle/>
          <a:p>
            <a:pPr algn="r">
              <a:defRPr/>
            </a:pPr>
            <a:fld id="{558AAB23-1D01-4D86-BE2A-11965E171652}" type="slidenum">
              <a:rPr lang="ja-JP" altLang="en-US" sz="1200">
                <a:latin typeface="+mn-lt"/>
                <a:ea typeface="+mn-ea"/>
              </a:rPr>
              <a:pPr algn="r">
                <a:defRPr/>
              </a:pPr>
              <a:t>3</a:t>
            </a:fld>
            <a:endParaRPr lang="ja-JP" altLang="en-US" sz="1200">
              <a:latin typeface="+mn-lt"/>
              <a:ea typeface="+mn-ea"/>
            </a:endParaRPr>
          </a:p>
        </p:txBody>
      </p:sp>
      <p:sp>
        <p:nvSpPr>
          <p:cNvPr id="165894" name="スライド イメージ プレースホルダ 1"/>
          <p:cNvSpPr>
            <a:spLocks noGrp="1" noRot="1" noChangeAspect="1" noTextEdit="1"/>
          </p:cNvSpPr>
          <p:nvPr>
            <p:ph type="sldImg"/>
          </p:nvPr>
        </p:nvSpPr>
        <p:spPr bwMode="auto">
          <a:xfrm>
            <a:off x="949325" y="539750"/>
            <a:ext cx="4838700" cy="3629025"/>
          </a:xfrm>
          <a:noFill/>
          <a:ln>
            <a:solidFill>
              <a:srgbClr val="000000"/>
            </a:solidFill>
            <a:miter lim="800000"/>
            <a:headEnd/>
            <a:tailEnd/>
          </a:ln>
        </p:spPr>
      </p:sp>
      <p:sp>
        <p:nvSpPr>
          <p:cNvPr id="16589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z="1800" smtClean="0"/>
          </a:p>
        </p:txBody>
      </p:sp>
      <p:sp>
        <p:nvSpPr>
          <p:cNvPr id="165896" name="スライド番号プレースホルダ 3"/>
          <p:cNvSpPr txBox="1">
            <a:spLocks noGrp="1"/>
          </p:cNvSpPr>
          <p:nvPr/>
        </p:nvSpPr>
        <p:spPr bwMode="auto">
          <a:xfrm>
            <a:off x="3814763" y="9371013"/>
            <a:ext cx="2919412" cy="493712"/>
          </a:xfrm>
          <a:prstGeom prst="rect">
            <a:avLst/>
          </a:prstGeom>
          <a:noFill/>
          <a:ln w="9525">
            <a:noFill/>
            <a:miter lim="800000"/>
            <a:headEnd/>
            <a:tailEnd/>
          </a:ln>
        </p:spPr>
        <p:txBody>
          <a:bodyPr anchor="b"/>
          <a:lstStyle/>
          <a:p>
            <a:pPr algn="r"/>
            <a:fld id="{41ABA24E-A8E1-43F2-B1A4-0FFE160F2E5D}" type="slidenum">
              <a:rPr lang="ja-JP" altLang="en-US" sz="1200">
                <a:latin typeface="Calibri" pitchFamily="34" charset="0"/>
              </a:rPr>
              <a:pPr algn="r"/>
              <a:t>3</a:t>
            </a:fld>
            <a:endParaRPr lang="ja-JP" altLang="en-US" sz="1200">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fontScale="92500" lnSpcReduction="10000"/>
          </a:bodyPr>
          <a:lstStyle/>
          <a:p>
            <a:r>
              <a:rPr lang="ja-JP" altLang="en-US" dirty="0" smtClean="0"/>
              <a:t>講師</a:t>
            </a:r>
            <a:endParaRPr lang="en-US" altLang="ja-JP" dirty="0" smtClean="0"/>
          </a:p>
          <a:p>
            <a:pPr marL="452438" indent="-95250"/>
            <a:r>
              <a:rPr lang="ja-JP" altLang="en-US" b="1" dirty="0" smtClean="0"/>
              <a:t>●更に、従来のコレットホルダやミーリングチャックでは、先端部が太くてワークに干渉します。</a:t>
            </a:r>
            <a:endParaRPr lang="en-US" altLang="ja-JP" b="1" dirty="0" smtClean="0"/>
          </a:p>
          <a:p>
            <a:pPr lvl="0"/>
            <a:r>
              <a:rPr lang="ja-JP" altLang="en-US" dirty="0" smtClean="0"/>
              <a:t>通訳</a:t>
            </a:r>
            <a:endParaRPr lang="en-US" altLang="ja-JP" dirty="0" smtClean="0"/>
          </a:p>
          <a:p>
            <a:pPr marL="452438" lvl="0" indent="-95250"/>
            <a:r>
              <a:rPr lang="ja-JP" altLang="en-US" b="1" dirty="0" smtClean="0">
                <a:latin typeface="Arial" pitchFamily="34" charset="0"/>
                <a:cs typeface="Arial" pitchFamily="34" charset="0"/>
              </a:rPr>
              <a:t>○</a:t>
            </a:r>
            <a:r>
              <a:rPr lang="en-US" altLang="ja-JP" b="1" dirty="0" smtClean="0">
                <a:latin typeface="Arial" pitchFamily="34" charset="0"/>
                <a:cs typeface="Arial" pitchFamily="34" charset="0"/>
              </a:rPr>
              <a:t>With using existing </a:t>
            </a:r>
            <a:r>
              <a:rPr lang="en-US" altLang="ja-JP" b="1" dirty="0" err="1" smtClean="0">
                <a:latin typeface="Arial" pitchFamily="34" charset="0"/>
                <a:cs typeface="Arial" pitchFamily="34" charset="0"/>
              </a:rPr>
              <a:t>collet</a:t>
            </a:r>
            <a:r>
              <a:rPr lang="en-US" altLang="ja-JP" b="1" dirty="0" smtClean="0">
                <a:latin typeface="Arial" pitchFamily="34" charset="0"/>
                <a:cs typeface="Arial" pitchFamily="34" charset="0"/>
              </a:rPr>
              <a:t> holder and a milling chuck creates an interference because of its large nose diameter.</a:t>
            </a:r>
          </a:p>
          <a:p>
            <a:endParaRPr lang="en-US" altLang="ja-JP" dirty="0" smtClean="0"/>
          </a:p>
          <a:p>
            <a:r>
              <a:rPr lang="ja-JP" altLang="en-US" dirty="0" smtClean="0"/>
              <a:t>講師</a:t>
            </a:r>
            <a:endParaRPr lang="en-US" altLang="ja-JP" dirty="0" smtClean="0"/>
          </a:p>
          <a:p>
            <a:pPr marL="452438" indent="-95250"/>
            <a:r>
              <a:rPr lang="ja-JP" altLang="en-US" b="1" dirty="0" smtClean="0"/>
              <a:t>●工具の突き出しを極力短くするには、ホルダ先端部ができるだけスリムな方が断然有利です。</a:t>
            </a:r>
            <a:endParaRPr lang="en-US" altLang="ja-JP" b="1" dirty="0" smtClean="0"/>
          </a:p>
          <a:p>
            <a:r>
              <a:rPr lang="ja-JP" altLang="en-US" dirty="0" smtClean="0"/>
              <a:t>通訳</a:t>
            </a:r>
            <a:endParaRPr lang="en-US" altLang="ja-JP" dirty="0" smtClean="0"/>
          </a:p>
          <a:p>
            <a:pPr marL="452438" indent="-95250"/>
            <a:r>
              <a:rPr lang="ja-JP" altLang="en-US" b="1" dirty="0" smtClean="0">
                <a:latin typeface="Arial" pitchFamily="34" charset="0"/>
                <a:cs typeface="Arial" pitchFamily="34" charset="0"/>
              </a:rPr>
              <a:t>○</a:t>
            </a:r>
            <a:r>
              <a:rPr lang="en-US" altLang="ja-JP" b="1" dirty="0" smtClean="0">
                <a:latin typeface="Arial" pitchFamily="34" charset="0"/>
                <a:cs typeface="Arial" pitchFamily="34" charset="0"/>
              </a:rPr>
              <a:t>Slim design in the tip of holder effects well to minimize cutter projection.</a:t>
            </a:r>
          </a:p>
          <a:p>
            <a:endParaRPr lang="en-US" altLang="ja-JP" dirty="0" smtClean="0"/>
          </a:p>
          <a:p>
            <a:r>
              <a:rPr lang="en-US" altLang="ja-JP" dirty="0" smtClean="0"/>
              <a:t>【</a:t>
            </a:r>
            <a:r>
              <a:rPr lang="ja-JP" altLang="en-US" dirty="0" smtClean="0"/>
              <a:t>ＣＬＩＣＫ</a:t>
            </a:r>
            <a:r>
              <a:rPr lang="en-US" altLang="ja-JP" dirty="0" smtClean="0"/>
              <a:t>】</a:t>
            </a:r>
            <a:endParaRPr lang="ja-JP" altLang="en-US" dirty="0" smtClean="0"/>
          </a:p>
          <a:p>
            <a:r>
              <a:rPr lang="ja-JP" altLang="en-US" dirty="0" smtClean="0"/>
              <a:t>講師</a:t>
            </a:r>
            <a:endParaRPr lang="en-US" altLang="ja-JP" dirty="0" smtClean="0"/>
          </a:p>
          <a:p>
            <a:pPr marL="452438" indent="-95250"/>
            <a:r>
              <a:rPr lang="ja-JP" altLang="en-US" b="1" dirty="0" smtClean="0"/>
              <a:t>●ご覧ください。コレットホルダと焼</a:t>
            </a:r>
            <a:r>
              <a:rPr lang="ja-JP" altLang="en-US" b="1" dirty="0" err="1" smtClean="0"/>
              <a:t>ばめ</a:t>
            </a:r>
            <a:r>
              <a:rPr lang="ja-JP" altLang="en-US" b="1" dirty="0" smtClean="0"/>
              <a:t>ホルダのシルエットを重ねてみます。</a:t>
            </a:r>
            <a:endParaRPr lang="en-US" altLang="ja-JP" b="1" dirty="0" smtClean="0"/>
          </a:p>
          <a:p>
            <a:r>
              <a:rPr lang="ja-JP" altLang="en-US" dirty="0" smtClean="0"/>
              <a:t>通訳</a:t>
            </a:r>
            <a:endParaRPr lang="en-US" altLang="ja-JP" dirty="0" smtClean="0"/>
          </a:p>
          <a:p>
            <a:pPr marL="452438" indent="-95250"/>
            <a:r>
              <a:rPr lang="ja-JP" altLang="en-US" b="1" dirty="0" smtClean="0">
                <a:latin typeface="Arial" pitchFamily="34" charset="0"/>
                <a:cs typeface="Arial" pitchFamily="34" charset="0"/>
              </a:rPr>
              <a:t>○</a:t>
            </a:r>
            <a:r>
              <a:rPr lang="en-US" altLang="ja-JP" b="1" dirty="0" smtClean="0">
                <a:latin typeface="Arial" pitchFamily="34" charset="0"/>
                <a:cs typeface="Arial" pitchFamily="34" charset="0"/>
              </a:rPr>
              <a:t>Please take a look at this, we lap over an outline of </a:t>
            </a:r>
            <a:r>
              <a:rPr lang="en-US" altLang="ja-JP" b="1" dirty="0" err="1" smtClean="0">
                <a:latin typeface="Arial" pitchFamily="34" charset="0"/>
                <a:cs typeface="Arial" pitchFamily="34" charset="0"/>
              </a:rPr>
              <a:t>collet</a:t>
            </a:r>
            <a:r>
              <a:rPr lang="en-US" altLang="ja-JP" b="1" dirty="0" smtClean="0">
                <a:latin typeface="Arial" pitchFamily="34" charset="0"/>
                <a:cs typeface="Arial" pitchFamily="34" charset="0"/>
              </a:rPr>
              <a:t> holder to shrink-fit tool holder.</a:t>
            </a:r>
          </a:p>
          <a:p>
            <a:endParaRPr lang="en-US" altLang="ja-JP" dirty="0" smtClean="0"/>
          </a:p>
          <a:p>
            <a:r>
              <a:rPr lang="ja-JP" altLang="en-US" dirty="0" smtClean="0"/>
              <a:t>講師</a:t>
            </a:r>
            <a:endParaRPr lang="en-US" altLang="ja-JP" dirty="0" smtClean="0"/>
          </a:p>
          <a:p>
            <a:pPr marL="452438" indent="-95250"/>
            <a:r>
              <a:rPr lang="ja-JP" altLang="en-US" b="1" dirty="0" smtClean="0"/>
              <a:t>●従来のホルダではワークとの間に様々な干渉が発生しますが、ＭＳＴのスリムラインカーブは先端肉厚１．５ｍｍで非常にスリム、干渉はありません。</a:t>
            </a:r>
            <a:endParaRPr lang="en-US" altLang="ja-JP" b="1" dirty="0" smtClean="0"/>
          </a:p>
          <a:p>
            <a:r>
              <a:rPr lang="ja-JP" altLang="en-US" dirty="0" smtClean="0"/>
              <a:t>通訳</a:t>
            </a:r>
            <a:endParaRPr lang="en-US" altLang="ja-JP" dirty="0" smtClean="0"/>
          </a:p>
          <a:p>
            <a:pPr marL="452438" indent="-95250"/>
            <a:r>
              <a:rPr lang="ja-JP" altLang="en-US" b="1" dirty="0" smtClean="0">
                <a:latin typeface="Arial" pitchFamily="34" charset="0"/>
                <a:cs typeface="Arial" pitchFamily="34" charset="0"/>
              </a:rPr>
              <a:t>○</a:t>
            </a:r>
            <a:r>
              <a:rPr lang="en-US" altLang="ja-JP" b="1" dirty="0" smtClean="0">
                <a:latin typeface="Arial" pitchFamily="34" charset="0"/>
                <a:cs typeface="Arial" pitchFamily="34" charset="0"/>
              </a:rPr>
              <a:t>Existing holder creates various kinds of interference against a work-piece.  However, MST’s </a:t>
            </a:r>
            <a:r>
              <a:rPr lang="en-US" altLang="ja-JP" b="1" dirty="0" err="1" smtClean="0">
                <a:latin typeface="Arial" pitchFamily="34" charset="0"/>
                <a:cs typeface="Arial" pitchFamily="34" charset="0"/>
              </a:rPr>
              <a:t>Slimline</a:t>
            </a:r>
            <a:r>
              <a:rPr lang="en-US" altLang="ja-JP" b="1" dirty="0" smtClean="0">
                <a:latin typeface="Arial" pitchFamily="34" charset="0"/>
                <a:cs typeface="Arial" pitchFamily="34" charset="0"/>
              </a:rPr>
              <a:t> Curve with using just 1.5mm nose thickness doesn’t create any interference.</a:t>
            </a:r>
          </a:p>
          <a:p>
            <a:endParaRPr lang="en-US" altLang="ja-JP" dirty="0" smtClean="0"/>
          </a:p>
          <a:p>
            <a:r>
              <a:rPr lang="ja-JP" altLang="en-US" dirty="0" smtClean="0"/>
              <a:t>講師</a:t>
            </a:r>
            <a:endParaRPr lang="en-US" altLang="ja-JP" dirty="0" smtClean="0"/>
          </a:p>
          <a:p>
            <a:pPr marL="452438" indent="-95250"/>
            <a:r>
              <a:rPr lang="ja-JP" altLang="en-US" b="1" dirty="0" smtClean="0"/>
              <a:t>●その上、根元を太くデザインし、剛性の強化をはかっています。</a:t>
            </a:r>
            <a:endParaRPr lang="en-US" altLang="ja-JP" b="1" dirty="0" smtClean="0"/>
          </a:p>
          <a:p>
            <a:pPr lvl="0"/>
            <a:r>
              <a:rPr lang="ja-JP" altLang="en-US" dirty="0" smtClean="0"/>
              <a:t>通訳</a:t>
            </a:r>
            <a:endParaRPr lang="en-US" altLang="ja-JP" dirty="0" smtClean="0"/>
          </a:p>
          <a:p>
            <a:pPr marL="452438" lvl="0" indent="-95250">
              <a:tabLst>
                <a:tab pos="452438" algn="l"/>
              </a:tabLst>
            </a:pPr>
            <a:r>
              <a:rPr lang="ja-JP" altLang="en-US" b="1" dirty="0" smtClean="0">
                <a:latin typeface="Arial" pitchFamily="34" charset="0"/>
                <a:cs typeface="Arial" pitchFamily="34" charset="0"/>
              </a:rPr>
              <a:t>○</a:t>
            </a:r>
            <a:r>
              <a:rPr lang="en-US" altLang="ja-JP" b="1" dirty="0" smtClean="0">
                <a:latin typeface="Arial" pitchFamily="34" charset="0"/>
                <a:cs typeface="Arial" pitchFamily="34" charset="0"/>
              </a:rPr>
              <a:t>And, it has thick neck design to improve its rigidity.</a:t>
            </a:r>
          </a:p>
          <a:p>
            <a:pPr lvl="0"/>
            <a:endParaRPr lang="en-US" altLang="ja-JP" dirty="0" smtClean="0"/>
          </a:p>
          <a:p>
            <a:endParaRPr lang="ja-JP" altLang="en-US" dirty="0" smtClean="0"/>
          </a:p>
          <a:p>
            <a:endParaRPr lang="ja-JP" altLang="en-US" dirty="0"/>
          </a:p>
        </p:txBody>
      </p:sp>
      <p:sp>
        <p:nvSpPr>
          <p:cNvPr id="4" name="スライド番号プレースホルダ 3"/>
          <p:cNvSpPr>
            <a:spLocks noGrp="1"/>
          </p:cNvSpPr>
          <p:nvPr>
            <p:ph type="sldNum" sz="quarter" idx="10"/>
          </p:nvPr>
        </p:nvSpPr>
        <p:spPr/>
        <p:txBody>
          <a:bodyPr/>
          <a:lstStyle/>
          <a:p>
            <a:fld id="{C3AB5333-4DE0-4A74-B8CA-569CF30A4A9F}" type="slidenum">
              <a:rPr lang="ja-JP" altLang="en-US" smtClean="0"/>
              <a:pPr/>
              <a:t>30</a:t>
            </a:fld>
            <a:endParaRPr lang="ja-JP" altLang="en-US"/>
          </a:p>
        </p:txBody>
      </p:sp>
      <p:sp>
        <p:nvSpPr>
          <p:cNvPr id="7" name="スライド イメージ プレースホルダ 6"/>
          <p:cNvSpPr>
            <a:spLocks noGrp="1" noRot="1" noChangeAspect="1"/>
          </p:cNvSpPr>
          <p:nvPr>
            <p:ph type="sldImg"/>
          </p:nvPr>
        </p:nvSpPr>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pPr>
              <a:defRPr/>
            </a:pPr>
            <a:r>
              <a:rPr lang="ja-JP" altLang="en-US" dirty="0" smtClean="0"/>
              <a:t>講師</a:t>
            </a:r>
            <a:endParaRPr lang="en-US" altLang="ja-JP" dirty="0" smtClean="0"/>
          </a:p>
          <a:p>
            <a:pPr marL="450850" indent="-95250">
              <a:defRPr/>
            </a:pPr>
            <a:r>
              <a:rPr lang="ja-JP" altLang="en-US" b="1" dirty="0" smtClean="0"/>
              <a:t>●５軸加工、深彫り加工に最適なホルダ、モノカーブです。</a:t>
            </a:r>
            <a:endParaRPr lang="en-US" altLang="ja-JP" b="1" dirty="0" smtClean="0"/>
          </a:p>
          <a:p>
            <a:pPr marL="450850" indent="-95250">
              <a:defRPr/>
            </a:pPr>
            <a:endParaRPr lang="en-US" altLang="ja-JP" b="1" dirty="0" smtClean="0"/>
          </a:p>
          <a:p>
            <a:pPr marL="450850" indent="-95250">
              <a:defRPr/>
            </a:pPr>
            <a:r>
              <a:rPr lang="ja-JP" altLang="en-US" b="1" dirty="0" smtClean="0"/>
              <a:t>●独自の２次曲線で根元は太く、先端部は１．５㎜と細く、加工物の奥深くまでホルダが入り込める、干渉のないスリム形状です。</a:t>
            </a:r>
            <a:endParaRPr lang="en-US" altLang="ja-JP" b="1" dirty="0" smtClean="0"/>
          </a:p>
          <a:p>
            <a:pPr marL="450850" indent="-95250">
              <a:defRPr/>
            </a:pPr>
            <a:endParaRPr lang="en-US" altLang="ja-JP" b="1" dirty="0" smtClean="0"/>
          </a:p>
          <a:p>
            <a:pPr marL="450850" indent="-450850">
              <a:defRPr/>
            </a:pPr>
            <a:r>
              <a:rPr lang="ja-JP" altLang="en-US" dirty="0" smtClean="0"/>
              <a:t>通訳</a:t>
            </a:r>
            <a:endParaRPr lang="en-US" altLang="ja-JP" dirty="0" smtClean="0"/>
          </a:p>
          <a:p>
            <a:pPr marL="450850" indent="-95250">
              <a:defRPr/>
            </a:pPr>
            <a:r>
              <a:rPr lang="ja-JP" altLang="en-US" b="1" dirty="0" smtClean="0"/>
              <a:t>○</a:t>
            </a:r>
            <a:r>
              <a:rPr lang="en-US" altLang="ja-JP" b="1" dirty="0" smtClean="0"/>
              <a:t> This is </a:t>
            </a:r>
            <a:r>
              <a:rPr lang="en-US" altLang="ja-JP" b="1" dirty="0" err="1" smtClean="0"/>
              <a:t>slimline</a:t>
            </a:r>
            <a:r>
              <a:rPr lang="en-US" altLang="ja-JP" b="1" dirty="0" smtClean="0"/>
              <a:t> mono curve which is optimum for using on 5 axis machining and deep cavity application. </a:t>
            </a:r>
          </a:p>
          <a:p>
            <a:pPr marL="450850" indent="-95250">
              <a:defRPr/>
            </a:pPr>
            <a:endParaRPr lang="en-US" altLang="ja-JP" b="1" dirty="0" smtClean="0"/>
          </a:p>
          <a:p>
            <a:pPr marL="450850" indent="-95250">
              <a:defRPr/>
            </a:pPr>
            <a:r>
              <a:rPr lang="ja-JP" altLang="en-US" b="1" dirty="0" smtClean="0"/>
              <a:t>○</a:t>
            </a:r>
            <a:r>
              <a:rPr lang="en-US" altLang="ja-JP" b="1" dirty="0" smtClean="0"/>
              <a:t> It has thick holder base design with using MST unique 2 dimensional curve, also it has 1.5 mm thickness slim holder tip in less interference design  which can be approach to the deep machining point.</a:t>
            </a:r>
          </a:p>
          <a:p>
            <a:pPr marL="450850" indent="-95250">
              <a:defRPr/>
            </a:pPr>
            <a:r>
              <a:rPr lang="en-US" altLang="ja-JP" b="1" dirty="0" smtClean="0"/>
              <a:t> </a:t>
            </a:r>
          </a:p>
          <a:p>
            <a:pPr>
              <a:defRPr/>
            </a:pPr>
            <a:endParaRPr lang="en-US" altLang="ja-JP" dirty="0" smtClean="0"/>
          </a:p>
        </p:txBody>
      </p:sp>
      <p:sp>
        <p:nvSpPr>
          <p:cNvPr id="4" name="スライド番号プレースホルダ 3"/>
          <p:cNvSpPr>
            <a:spLocks noGrp="1"/>
          </p:cNvSpPr>
          <p:nvPr>
            <p:ph type="sldNum" sz="quarter" idx="10"/>
          </p:nvPr>
        </p:nvSpPr>
        <p:spPr/>
        <p:txBody>
          <a:bodyPr/>
          <a:lstStyle/>
          <a:p>
            <a:fld id="{C4A42435-CAED-4990-ACD3-F824BB03763C}" type="slidenum">
              <a:rPr lang="ja-JP" altLang="en-US" smtClean="0"/>
              <a:pPr/>
              <a:t>31</a:t>
            </a:fld>
            <a:endParaRPr lang="ja-JP" altLang="en-US"/>
          </a:p>
        </p:txBody>
      </p:sp>
      <p:sp>
        <p:nvSpPr>
          <p:cNvPr id="7" name="スライド イメージ プレースホルダ 6"/>
          <p:cNvSpPr>
            <a:spLocks noGrp="1" noRot="1" noChangeAspect="1"/>
          </p:cNvSpPr>
          <p:nvPr>
            <p:ph type="sldImg"/>
          </p:nvPr>
        </p:nvSpPr>
        <p:spPr>
          <a:xfrm>
            <a:off x="947738" y="539750"/>
            <a:ext cx="4837112" cy="3629025"/>
          </a:xfrm>
        </p:spPr>
      </p:sp>
      <p:sp>
        <p:nvSpPr>
          <p:cNvPr id="5" name="正方形/長方形 4"/>
          <p:cNvSpPr/>
          <p:nvPr/>
        </p:nvSpPr>
        <p:spPr>
          <a:xfrm>
            <a:off x="342902" y="4389438"/>
            <a:ext cx="6048375" cy="51133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dirty="0" smtClean="0"/>
              <a:t>講師</a:t>
            </a:r>
            <a:endParaRPr lang="en-US" altLang="ja-JP" dirty="0" smtClean="0"/>
          </a:p>
          <a:p>
            <a:pPr marL="452438" indent="-95250"/>
            <a:r>
              <a:rPr lang="ja-JP" altLang="en-US" b="1" dirty="0" smtClean="0"/>
              <a:t>●ＭＳＴでは、焼</a:t>
            </a:r>
            <a:r>
              <a:rPr lang="ja-JP" altLang="en-US" b="1" dirty="0" err="1" smtClean="0"/>
              <a:t>ばめ</a:t>
            </a:r>
            <a:r>
              <a:rPr lang="ja-JP" altLang="en-US" b="1" dirty="0" smtClean="0"/>
              <a:t>ホルダ「スリムライン」を最適に使用いただく為の、さまざまな対応を行っています。</a:t>
            </a:r>
            <a:endParaRPr lang="en-US" altLang="ja-JP" b="1" dirty="0" smtClean="0"/>
          </a:p>
          <a:p>
            <a:r>
              <a:rPr lang="ja-JP" altLang="en-US" dirty="0" smtClean="0"/>
              <a:t>通訳</a:t>
            </a:r>
            <a:endParaRPr lang="en-US" altLang="ja-JP" dirty="0" smtClean="0"/>
          </a:p>
          <a:p>
            <a:pPr marL="452438" indent="-95250"/>
            <a:r>
              <a:rPr lang="ja-JP" altLang="en-US" b="1" dirty="0" smtClean="0">
                <a:latin typeface="Arial" pitchFamily="34" charset="0"/>
                <a:cs typeface="Arial" pitchFamily="34" charset="0"/>
              </a:rPr>
              <a:t>○</a:t>
            </a:r>
            <a:r>
              <a:rPr lang="en-US" altLang="ja-JP" b="1" dirty="0" smtClean="0">
                <a:latin typeface="Arial" pitchFamily="34" charset="0"/>
                <a:cs typeface="Arial" pitchFamily="34" charset="0"/>
              </a:rPr>
              <a:t>MST offers many things to use shrink-fit holder, </a:t>
            </a:r>
            <a:r>
              <a:rPr lang="en-US" altLang="ja-JP" b="1" dirty="0" err="1" smtClean="0">
                <a:latin typeface="Arial" pitchFamily="34" charset="0"/>
                <a:cs typeface="Arial" pitchFamily="34" charset="0"/>
              </a:rPr>
              <a:t>Slimline</a:t>
            </a:r>
            <a:r>
              <a:rPr lang="en-US" altLang="ja-JP" b="1" dirty="0" smtClean="0">
                <a:latin typeface="Arial" pitchFamily="34" charset="0"/>
                <a:cs typeface="Arial" pitchFamily="34" charset="0"/>
              </a:rPr>
              <a:t> optimally.</a:t>
            </a:r>
          </a:p>
          <a:p>
            <a:endParaRPr lang="en-US" altLang="ja-JP" dirty="0" smtClean="0"/>
          </a:p>
          <a:p>
            <a:r>
              <a:rPr lang="ja-JP" altLang="en-US" dirty="0" smtClean="0"/>
              <a:t>講師</a:t>
            </a:r>
            <a:endParaRPr lang="en-US" altLang="ja-JP" dirty="0" smtClean="0"/>
          </a:p>
          <a:p>
            <a:pPr marL="452438" indent="-95250"/>
            <a:r>
              <a:rPr lang="ja-JP" altLang="en-US" b="1" dirty="0" smtClean="0"/>
              <a:t>●１つめは、最適ホルダ選択ソフトです。</a:t>
            </a:r>
            <a:endParaRPr lang="en-US" altLang="ja-JP" b="1" dirty="0" smtClean="0"/>
          </a:p>
          <a:p>
            <a:r>
              <a:rPr lang="ja-JP" altLang="en-US" dirty="0" smtClean="0"/>
              <a:t>通訳</a:t>
            </a:r>
            <a:endParaRPr lang="en-US" altLang="ja-JP" dirty="0" smtClean="0"/>
          </a:p>
          <a:p>
            <a:pPr marL="452438" indent="-95250"/>
            <a:r>
              <a:rPr lang="ja-JP" altLang="en-US" b="1" dirty="0" smtClean="0">
                <a:latin typeface="Arial" pitchFamily="34" charset="0"/>
                <a:cs typeface="Arial" pitchFamily="34" charset="0"/>
              </a:rPr>
              <a:t>○</a:t>
            </a:r>
            <a:r>
              <a:rPr lang="en-US" altLang="ja-JP" b="1" dirty="0" smtClean="0">
                <a:latin typeface="Arial" pitchFamily="34" charset="0"/>
                <a:cs typeface="Arial" pitchFamily="34" charset="0"/>
              </a:rPr>
              <a:t>Firstly, it is a software for selecting optimum holder.</a:t>
            </a:r>
          </a:p>
          <a:p>
            <a:endParaRPr lang="en-US" altLang="ja-JP" dirty="0" smtClean="0"/>
          </a:p>
          <a:p>
            <a:r>
              <a:rPr lang="ja-JP" altLang="en-US" dirty="0" smtClean="0"/>
              <a:t>講師</a:t>
            </a:r>
            <a:endParaRPr lang="en-US" altLang="ja-JP" dirty="0" smtClean="0"/>
          </a:p>
          <a:p>
            <a:pPr marL="452438" indent="-95250"/>
            <a:r>
              <a:rPr lang="ja-JP" altLang="en-US" b="1" dirty="0" smtClean="0"/>
              <a:t>●ワーク情報と工具情報を入力すれば、最も剛性の高いスリムラインを自動選定します。</a:t>
            </a:r>
            <a:endParaRPr lang="en-US" altLang="ja-JP" b="1" dirty="0" smtClean="0"/>
          </a:p>
          <a:p>
            <a:r>
              <a:rPr lang="ja-JP" altLang="en-US" dirty="0" smtClean="0"/>
              <a:t>通訳</a:t>
            </a:r>
            <a:endParaRPr lang="en-US" altLang="ja-JP" dirty="0" smtClean="0"/>
          </a:p>
          <a:p>
            <a:pPr marL="452438" indent="-95250"/>
            <a:r>
              <a:rPr lang="ja-JP" altLang="en-US" b="1" dirty="0" smtClean="0">
                <a:latin typeface="Arial" pitchFamily="34" charset="0"/>
                <a:cs typeface="Arial" pitchFamily="34" charset="0"/>
              </a:rPr>
              <a:t>○</a:t>
            </a:r>
            <a:r>
              <a:rPr lang="en-US" altLang="ja-JP" b="1" dirty="0" smtClean="0">
                <a:latin typeface="Arial" pitchFamily="34" charset="0"/>
                <a:cs typeface="Arial" pitchFamily="34" charset="0"/>
              </a:rPr>
              <a:t>Just input work-piece and cutter information, the software selects automatically the most optimum holder</a:t>
            </a:r>
            <a:r>
              <a:rPr lang="ja-JP" altLang="en-US" b="1" dirty="0" smtClean="0">
                <a:latin typeface="Arial" pitchFamily="34" charset="0"/>
                <a:cs typeface="Arial" pitchFamily="34" charset="0"/>
              </a:rPr>
              <a:t>　</a:t>
            </a:r>
            <a:r>
              <a:rPr lang="en-US" altLang="ja-JP" b="1" dirty="0" smtClean="0">
                <a:latin typeface="Arial" pitchFamily="34" charset="0"/>
                <a:cs typeface="Arial" pitchFamily="34" charset="0"/>
              </a:rPr>
              <a:t>from its deflection value.</a:t>
            </a:r>
          </a:p>
        </p:txBody>
      </p:sp>
      <p:sp>
        <p:nvSpPr>
          <p:cNvPr id="4" name="スライド番号プレースホルダ 3"/>
          <p:cNvSpPr>
            <a:spLocks noGrp="1"/>
          </p:cNvSpPr>
          <p:nvPr>
            <p:ph type="sldNum" sz="quarter" idx="10"/>
          </p:nvPr>
        </p:nvSpPr>
        <p:spPr/>
        <p:txBody>
          <a:bodyPr/>
          <a:lstStyle/>
          <a:p>
            <a:fld id="{C3AB5333-4DE0-4A74-B8CA-569CF30A4A9F}" type="slidenum">
              <a:rPr lang="ja-JP" altLang="en-US" smtClean="0"/>
              <a:pPr/>
              <a:t>32</a:t>
            </a:fld>
            <a:endParaRPr lang="ja-JP" altLang="en-US"/>
          </a:p>
        </p:txBody>
      </p:sp>
      <p:sp>
        <p:nvSpPr>
          <p:cNvPr id="8" name="スライド イメージ プレースホルダ 7"/>
          <p:cNvSpPr>
            <a:spLocks noGrp="1" noRot="1" noChangeAspect="1"/>
          </p:cNvSpPr>
          <p:nvPr>
            <p:ph type="sldImg"/>
          </p:nvPr>
        </p:nvSpPr>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dirty="0" smtClean="0"/>
              <a:t>講師</a:t>
            </a:r>
            <a:endParaRPr lang="en-US" altLang="ja-JP" dirty="0" smtClean="0"/>
          </a:p>
          <a:p>
            <a:pPr marL="450850" indent="-95250"/>
            <a:r>
              <a:rPr lang="ja-JP" altLang="en-US" b="1" dirty="0" smtClean="0"/>
              <a:t>●また、機械、刃物だけではなく、ソフト面も重要な要素となります。</a:t>
            </a:r>
            <a:endParaRPr lang="en-US" altLang="ja-JP" b="1" dirty="0" smtClean="0"/>
          </a:p>
          <a:p>
            <a:pPr marL="450850" indent="-95250"/>
            <a:endParaRPr lang="en-US" altLang="ja-JP" b="1" dirty="0" smtClean="0"/>
          </a:p>
          <a:p>
            <a:pPr marL="450850" indent="-95250"/>
            <a:r>
              <a:rPr lang="ja-JP" altLang="en-US" b="1" dirty="0" smtClean="0"/>
              <a:t>●加工シュミレートの段階で最適なツールの選択も必要となってきます。</a:t>
            </a:r>
            <a:endParaRPr lang="en-US" altLang="ja-JP" b="1" dirty="0" smtClean="0"/>
          </a:p>
          <a:p>
            <a:pPr marL="450850" indent="-95250"/>
            <a:endParaRPr lang="en-US" altLang="ja-JP" b="1" dirty="0" smtClean="0"/>
          </a:p>
          <a:p>
            <a:pPr marL="450850" indent="-95250"/>
            <a:r>
              <a:rPr lang="ja-JP" altLang="en-US" b="1" dirty="0" smtClean="0"/>
              <a:t>●ご覧のＣＡＭシミュレータには、スリムラインの形状データの搭載が可能です。</a:t>
            </a:r>
            <a:endParaRPr lang="en-US" altLang="ja-JP" b="1" dirty="0" smtClean="0"/>
          </a:p>
          <a:p>
            <a:pPr marL="450850" indent="-95250"/>
            <a:endParaRPr lang="en-US" altLang="ja-JP" b="1" dirty="0" smtClean="0"/>
          </a:p>
          <a:p>
            <a:pPr marL="450850" indent="-95250"/>
            <a:r>
              <a:rPr lang="ja-JP" altLang="en-US" b="1" dirty="0" smtClean="0"/>
              <a:t>●スリムライン形状データが搭載されていると、早く、正確に加工・干渉のシミュレーションを実行していただくことができます。</a:t>
            </a:r>
            <a:endParaRPr lang="en-US" altLang="ja-JP" b="1" dirty="0" smtClean="0"/>
          </a:p>
          <a:p>
            <a:pPr marL="450850" indent="-95250"/>
            <a:endParaRPr lang="en-US" altLang="ja-JP" b="1" dirty="0" smtClean="0"/>
          </a:p>
          <a:p>
            <a:pPr marL="450850" indent="-95250"/>
            <a:endParaRPr lang="en-US" altLang="ja-JP" b="1" dirty="0" smtClean="0"/>
          </a:p>
          <a:p>
            <a:pPr marL="450850" indent="-95250"/>
            <a:endParaRPr lang="en-US" altLang="ja-JP" b="1" dirty="0" smtClean="0"/>
          </a:p>
          <a:p>
            <a:pPr marL="444500" indent="-88900"/>
            <a:r>
              <a:rPr lang="ja-JP" altLang="en-US" b="1" dirty="0" smtClean="0"/>
              <a:t>●２つめは、ＣＡＭシミュレータです。</a:t>
            </a:r>
            <a:endParaRPr lang="en-US" altLang="ja-JP" b="1" dirty="0" smtClean="0"/>
          </a:p>
          <a:p>
            <a:pPr marL="444500" indent="-88900"/>
            <a:endParaRPr lang="en-US" altLang="ja-JP" b="1" dirty="0" smtClean="0"/>
          </a:p>
          <a:p>
            <a:pPr marL="444500" indent="-88900"/>
            <a:r>
              <a:rPr lang="ja-JP" altLang="en-US" b="1" dirty="0" smtClean="0"/>
              <a:t>●スリムラインの形状データをもとに、干渉チェックをすることができます。</a:t>
            </a:r>
            <a:endParaRPr lang="en-US" altLang="ja-JP" b="1" dirty="0" smtClean="0"/>
          </a:p>
          <a:p>
            <a:pPr marL="444500" indent="-88900"/>
            <a:endParaRPr lang="en-US" altLang="ja-JP" b="1" dirty="0" smtClean="0"/>
          </a:p>
          <a:p>
            <a:pPr marL="444500" indent="-88900"/>
            <a:r>
              <a:rPr lang="ja-JP" altLang="en-US" b="1" dirty="0" smtClean="0"/>
              <a:t>●こちらのメーカとコラボレーションしています。</a:t>
            </a:r>
            <a:endParaRPr lang="en-US" altLang="ja-JP" b="1" dirty="0" smtClean="0"/>
          </a:p>
          <a:p>
            <a:pPr marL="444500" indent="-88900"/>
            <a:endParaRPr lang="en-US" altLang="ja-JP" b="1" dirty="0" smtClean="0"/>
          </a:p>
          <a:p>
            <a:pPr marL="444500" indent="-88900"/>
            <a:endParaRPr lang="en-US" altLang="ja-JP" b="1" dirty="0" smtClean="0"/>
          </a:p>
          <a:p>
            <a:pPr marL="444500" indent="-88900"/>
            <a:endParaRPr lang="en-US" altLang="ja-JP" b="1" dirty="0" smtClean="0"/>
          </a:p>
          <a:p>
            <a:pPr marL="444500" indent="-88900"/>
            <a:r>
              <a:rPr lang="ja-JP" altLang="en-US" b="1" dirty="0" smtClean="0"/>
              <a:t>●シミュレーションに対して、上記ＣＡＭシミュレータには、スリムラインの形状データが搭載可能です。</a:t>
            </a:r>
          </a:p>
          <a:p>
            <a:pPr marL="444500" indent="-88900"/>
            <a:endParaRPr lang="en-US" altLang="ja-JP" b="1" dirty="0" smtClean="0"/>
          </a:p>
          <a:p>
            <a:pPr marL="450850" indent="-95250"/>
            <a:endParaRPr lang="ja-JP" altLang="en-US" b="1" dirty="0"/>
          </a:p>
        </p:txBody>
      </p:sp>
      <p:sp>
        <p:nvSpPr>
          <p:cNvPr id="6" name="スライド イメージ プレースホルダ 5"/>
          <p:cNvSpPr>
            <a:spLocks noGrp="1" noRot="1" noChangeAspect="1"/>
          </p:cNvSpPr>
          <p:nvPr>
            <p:ph type="sldImg"/>
          </p:nvPr>
        </p:nvSpPr>
        <p:spPr>
          <a:xfrm>
            <a:off x="944563" y="539750"/>
            <a:ext cx="4838700" cy="3629025"/>
          </a:xfr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dirty="0" smtClean="0"/>
              <a:t>講師</a:t>
            </a:r>
            <a:endParaRPr lang="en-US" altLang="ja-JP" dirty="0" smtClean="0"/>
          </a:p>
          <a:p>
            <a:pPr marL="452438" indent="-95250"/>
            <a:r>
              <a:rPr lang="ja-JP" altLang="en-US" b="1" dirty="0" smtClean="0"/>
              <a:t>●３つめは「スリムライン専用ショートサイズエンドミル」です。</a:t>
            </a:r>
            <a:endParaRPr lang="en-US" altLang="ja-JP" b="1" dirty="0" smtClean="0"/>
          </a:p>
          <a:p>
            <a:r>
              <a:rPr lang="ja-JP" altLang="en-US" dirty="0" smtClean="0"/>
              <a:t>通訳</a:t>
            </a:r>
            <a:endParaRPr lang="en-US" altLang="ja-JP" dirty="0" smtClean="0"/>
          </a:p>
          <a:p>
            <a:pPr marL="452438" indent="-95250"/>
            <a:r>
              <a:rPr lang="ja-JP" altLang="en-US" b="1" dirty="0" smtClean="0">
                <a:latin typeface="Arial" pitchFamily="34" charset="0"/>
                <a:cs typeface="Arial" pitchFamily="34" charset="0"/>
              </a:rPr>
              <a:t>○</a:t>
            </a:r>
            <a:r>
              <a:rPr lang="en-US" altLang="ja-JP" b="1" dirty="0" smtClean="0">
                <a:latin typeface="Arial" pitchFamily="34" charset="0"/>
                <a:cs typeface="Arial" pitchFamily="34" charset="0"/>
              </a:rPr>
              <a:t>Thirdly, it is short overall length end mill, which is developed for </a:t>
            </a:r>
            <a:r>
              <a:rPr lang="en-US" altLang="ja-JP" b="1" dirty="0" err="1" smtClean="0">
                <a:latin typeface="Arial" pitchFamily="34" charset="0"/>
                <a:cs typeface="Arial" pitchFamily="34" charset="0"/>
              </a:rPr>
              <a:t>Slimline</a:t>
            </a:r>
            <a:r>
              <a:rPr lang="en-US" altLang="ja-JP" b="1" dirty="0" smtClean="0">
                <a:latin typeface="Arial" pitchFamily="34" charset="0"/>
                <a:cs typeface="Arial" pitchFamily="34" charset="0"/>
              </a:rPr>
              <a:t>..</a:t>
            </a:r>
          </a:p>
          <a:p>
            <a:endParaRPr lang="en-US" altLang="ja-JP" dirty="0" smtClean="0"/>
          </a:p>
          <a:p>
            <a:r>
              <a:rPr lang="ja-JP" altLang="en-US" dirty="0" smtClean="0"/>
              <a:t>講師</a:t>
            </a:r>
            <a:endParaRPr lang="en-US" altLang="ja-JP" dirty="0" smtClean="0"/>
          </a:p>
          <a:p>
            <a:pPr marL="452438" indent="-95250"/>
            <a:r>
              <a:rPr lang="ja-JP" altLang="en-US" b="1" dirty="0" smtClean="0"/>
              <a:t>●従来のボールノーズエンドミルのシャンクと刃長を短くし、</a:t>
            </a:r>
            <a:r>
              <a:rPr lang="en-US" b="1" dirty="0" smtClean="0"/>
              <a:t>MST</a:t>
            </a:r>
            <a:r>
              <a:rPr lang="ja-JP" altLang="en-US" b="1" dirty="0" smtClean="0"/>
              <a:t>のスリムラインに対応させました。　</a:t>
            </a:r>
            <a:endParaRPr lang="en-US" altLang="ja-JP" b="1" dirty="0" smtClean="0"/>
          </a:p>
          <a:p>
            <a:r>
              <a:rPr lang="ja-JP" altLang="en-US" dirty="0" smtClean="0"/>
              <a:t>通訳</a:t>
            </a:r>
            <a:endParaRPr lang="en-US" altLang="ja-JP" dirty="0" smtClean="0"/>
          </a:p>
          <a:p>
            <a:pPr marL="452438" indent="-95250"/>
            <a:r>
              <a:rPr lang="ja-JP" altLang="en-US" b="1" dirty="0" smtClean="0"/>
              <a:t>○</a:t>
            </a:r>
            <a:r>
              <a:rPr lang="en-US" altLang="ja-JP" b="1" dirty="0" smtClean="0"/>
              <a:t>This concept is to minimize shank and flute length for MST’s </a:t>
            </a:r>
            <a:r>
              <a:rPr lang="en-US" altLang="ja-JP" b="1" dirty="0" err="1" smtClean="0"/>
              <a:t>Slimline</a:t>
            </a:r>
            <a:r>
              <a:rPr lang="en-US" altLang="ja-JP" b="1" dirty="0" smtClean="0"/>
              <a:t>.</a:t>
            </a:r>
          </a:p>
          <a:p>
            <a:endParaRPr lang="en-US" altLang="ja-JP" dirty="0" smtClean="0"/>
          </a:p>
          <a:p>
            <a:r>
              <a:rPr lang="ja-JP" altLang="en-US" dirty="0" smtClean="0"/>
              <a:t>講師</a:t>
            </a:r>
            <a:endParaRPr lang="en-US" altLang="ja-JP" dirty="0" smtClean="0"/>
          </a:p>
          <a:p>
            <a:pPr marL="452438" indent="-95250"/>
            <a:r>
              <a:rPr lang="ja-JP" altLang="en-US" b="1" dirty="0" smtClean="0"/>
              <a:t>●工具メーカとタイアップし、ご覧の各社に提供していただいています。　</a:t>
            </a:r>
            <a:endParaRPr lang="en-US" altLang="ja-JP" b="1" dirty="0" smtClean="0"/>
          </a:p>
          <a:p>
            <a:r>
              <a:rPr lang="ja-JP" altLang="en-US" dirty="0" smtClean="0"/>
              <a:t>通訳</a:t>
            </a:r>
            <a:endParaRPr lang="en-US" altLang="ja-JP" dirty="0" smtClean="0"/>
          </a:p>
          <a:p>
            <a:pPr marL="452438" indent="-95250"/>
            <a:r>
              <a:rPr lang="ja-JP" altLang="en-US" b="1" dirty="0" smtClean="0"/>
              <a:t>○</a:t>
            </a:r>
            <a:r>
              <a:rPr lang="en-US" altLang="ja-JP" b="1" dirty="0" smtClean="0"/>
              <a:t>We cooperate these cutting tool manufactures.</a:t>
            </a:r>
          </a:p>
        </p:txBody>
      </p:sp>
      <p:sp>
        <p:nvSpPr>
          <p:cNvPr id="4" name="スライド番号プレースホルダ 3"/>
          <p:cNvSpPr>
            <a:spLocks noGrp="1"/>
          </p:cNvSpPr>
          <p:nvPr>
            <p:ph type="sldNum" sz="quarter" idx="10"/>
          </p:nvPr>
        </p:nvSpPr>
        <p:spPr/>
        <p:txBody>
          <a:bodyPr/>
          <a:lstStyle/>
          <a:p>
            <a:fld id="{75732EA7-380E-40D2-BF31-3ACC7FC4E034}" type="slidenum">
              <a:rPr lang="ja-JP" altLang="en-US" smtClean="0"/>
              <a:pPr/>
              <a:t>34</a:t>
            </a:fld>
            <a:endParaRPr lang="ja-JP" altLang="en-US" dirty="0"/>
          </a:p>
        </p:txBody>
      </p:sp>
      <p:sp>
        <p:nvSpPr>
          <p:cNvPr id="8" name="スライド イメージ プレースホルダ 7"/>
          <p:cNvSpPr>
            <a:spLocks noGrp="1" noRot="1" noChangeAspect="1"/>
          </p:cNvSpPr>
          <p:nvPr>
            <p:ph type="sldImg"/>
          </p:nvPr>
        </p:nvSpPr>
        <p:spPr/>
      </p:sp>
      <p:sp>
        <p:nvSpPr>
          <p:cNvPr id="9" name="正方形/長方形 8"/>
          <p:cNvSpPr/>
          <p:nvPr/>
        </p:nvSpPr>
        <p:spPr>
          <a:xfrm>
            <a:off x="342900" y="4389437"/>
            <a:ext cx="6048375" cy="511333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49325" y="539750"/>
            <a:ext cx="4838700" cy="3629025"/>
          </a:xfrm>
        </p:spPr>
      </p:sp>
      <p:sp>
        <p:nvSpPr>
          <p:cNvPr id="3" name="ノート プレースホルダ 2"/>
          <p:cNvSpPr>
            <a:spLocks noGrp="1"/>
          </p:cNvSpPr>
          <p:nvPr>
            <p:ph type="body" idx="1"/>
          </p:nvPr>
        </p:nvSpPr>
        <p:spPr/>
        <p:txBody>
          <a:bodyPr>
            <a:normAutofit/>
          </a:bodyPr>
          <a:lstStyle/>
          <a:p>
            <a:r>
              <a:rPr lang="ja-JP" altLang="en-US" dirty="0" smtClean="0"/>
              <a:t>講師</a:t>
            </a:r>
            <a:endParaRPr lang="en-US" altLang="ja-JP" dirty="0" smtClean="0"/>
          </a:p>
          <a:p>
            <a:pPr marL="447675" indent="-85725"/>
            <a:r>
              <a:rPr lang="ja-JP" altLang="en-US" b="1" dirty="0" smtClean="0"/>
              <a:t>●</a:t>
            </a:r>
            <a:r>
              <a:rPr kumimoji="1" lang="ja-JP" altLang="en-US" b="1" dirty="0" smtClean="0"/>
              <a:t>ＭＳＴはクイックチェンジワークホルダシステムを開発しました。</a:t>
            </a:r>
            <a:endParaRPr lang="en-US" altLang="ja-JP" b="1" dirty="0" smtClean="0"/>
          </a:p>
          <a:p>
            <a:r>
              <a:rPr lang="ja-JP" altLang="en-US" dirty="0" smtClean="0"/>
              <a:t>通訳</a:t>
            </a:r>
            <a:endParaRPr lang="en-US" altLang="ja-JP" dirty="0" smtClean="0"/>
          </a:p>
          <a:p>
            <a:pPr marL="447675" indent="-85725"/>
            <a:r>
              <a:rPr lang="ja-JP" altLang="en-US" b="1" dirty="0" smtClean="0">
                <a:latin typeface="Arial" pitchFamily="34" charset="0"/>
                <a:cs typeface="Arial" pitchFamily="34" charset="0"/>
              </a:rPr>
              <a:t>○</a:t>
            </a:r>
            <a:r>
              <a:rPr kumimoji="1" lang="en-US" altLang="ja-JP" b="1" dirty="0" smtClean="0"/>
              <a:t>We</a:t>
            </a:r>
            <a:r>
              <a:rPr kumimoji="1" lang="en-US" altLang="ja-JP" b="1" baseline="0" dirty="0" smtClean="0"/>
              <a:t> </a:t>
            </a:r>
            <a:r>
              <a:rPr kumimoji="1" lang="en-US" altLang="ja-JP" b="1" dirty="0" smtClean="0"/>
              <a:t>developed new quick change work holder system to achieve customer’s demand.</a:t>
            </a:r>
            <a:endParaRPr kumimoji="1" lang="en-US" altLang="ja-JP" b="1" baseline="0" dirty="0" smtClean="0"/>
          </a:p>
          <a:p>
            <a:pPr marL="447675" indent="-85725"/>
            <a:endParaRPr lang="en-US" altLang="ja-JP" b="1" baseline="0" dirty="0" smtClean="0">
              <a:latin typeface="Arial" pitchFamily="34" charset="0"/>
              <a:cs typeface="Arial" pitchFamily="34" charset="0"/>
            </a:endParaRPr>
          </a:p>
          <a:p>
            <a:r>
              <a:rPr lang="ja-JP" altLang="en-US" dirty="0" smtClean="0"/>
              <a:t>講師</a:t>
            </a:r>
            <a:endParaRPr lang="en-US" altLang="ja-JP" dirty="0" smtClean="0"/>
          </a:p>
          <a:p>
            <a:pPr marL="447675" indent="-85725"/>
            <a:r>
              <a:rPr lang="ja-JP" altLang="en-US" b="1" dirty="0" smtClean="0"/>
              <a:t>●</a:t>
            </a:r>
            <a:r>
              <a:rPr kumimoji="1" lang="ja-JP" altLang="en-US" b="1" dirty="0" smtClean="0"/>
              <a:t>本システムは、ヘッドとワークホルダの２つで構成されています。</a:t>
            </a:r>
            <a:endParaRPr lang="en-US" altLang="ja-JP" b="1" dirty="0" smtClean="0"/>
          </a:p>
          <a:p>
            <a:r>
              <a:rPr lang="ja-JP" altLang="en-US" dirty="0" smtClean="0"/>
              <a:t>通訳</a:t>
            </a:r>
            <a:endParaRPr lang="en-US" altLang="ja-JP" dirty="0" smtClean="0"/>
          </a:p>
          <a:p>
            <a:pPr marL="447675" indent="-85725"/>
            <a:r>
              <a:rPr lang="ja-JP" altLang="en-US" b="1" dirty="0" smtClean="0">
                <a:latin typeface="Arial" pitchFamily="34" charset="0"/>
                <a:cs typeface="Arial" pitchFamily="34" charset="0"/>
              </a:rPr>
              <a:t>○</a:t>
            </a:r>
            <a:r>
              <a:rPr kumimoji="1" lang="en-US" altLang="ja-JP" b="1" dirty="0" smtClean="0"/>
              <a:t>This</a:t>
            </a:r>
            <a:r>
              <a:rPr kumimoji="1" lang="en-US" altLang="ja-JP" b="1" baseline="0" dirty="0" smtClean="0"/>
              <a:t> system has the head and work-holder.</a:t>
            </a:r>
          </a:p>
          <a:p>
            <a:pPr marL="447675" indent="-85725"/>
            <a:endParaRPr kumimoji="1" lang="en-US" altLang="ja-JP" b="1" baseline="0" dirty="0" smtClean="0"/>
          </a:p>
          <a:p>
            <a:r>
              <a:rPr lang="ja-JP" altLang="en-US" dirty="0" smtClean="0"/>
              <a:t>講師</a:t>
            </a:r>
            <a:endParaRPr lang="en-US" altLang="ja-JP" dirty="0" smtClean="0"/>
          </a:p>
          <a:p>
            <a:pPr marL="447675" indent="-85725"/>
            <a:r>
              <a:rPr lang="ja-JP" altLang="en-US" b="1" dirty="0" smtClean="0"/>
              <a:t>●</a:t>
            </a:r>
            <a:r>
              <a:rPr kumimoji="1" lang="ja-JP" altLang="en-US" b="1" dirty="0" smtClean="0"/>
              <a:t>各々の結合部には、</a:t>
            </a:r>
            <a:r>
              <a:rPr lang="ja-JP" altLang="en-US" b="1" dirty="0" smtClean="0"/>
              <a:t>工作機械の主軸で多くの実績がある</a:t>
            </a:r>
            <a:r>
              <a:rPr kumimoji="1" lang="en-US" altLang="ja-JP" b="1" dirty="0" smtClean="0"/>
              <a:t>HSK</a:t>
            </a:r>
            <a:r>
              <a:rPr kumimoji="1" lang="ja-JP" altLang="en-US" b="1" dirty="0" smtClean="0"/>
              <a:t>インターフェースを採用しました。</a:t>
            </a:r>
            <a:endParaRPr lang="en-US" altLang="ja-JP" b="1" dirty="0" smtClean="0"/>
          </a:p>
          <a:p>
            <a:r>
              <a:rPr lang="ja-JP" altLang="en-US" b="1" dirty="0" smtClean="0"/>
              <a:t>通訳</a:t>
            </a:r>
            <a:endParaRPr lang="en-US" altLang="ja-JP" b="1" dirty="0" smtClean="0"/>
          </a:p>
          <a:p>
            <a:pPr marL="447675" marR="0" indent="-85725" algn="l" defTabSz="914400" rtl="0" eaLnBrk="1" fontAlgn="auto" latinLnBrk="0" hangingPunct="1">
              <a:lnSpc>
                <a:spcPct val="100000"/>
              </a:lnSpc>
              <a:spcBef>
                <a:spcPts val="0"/>
              </a:spcBef>
              <a:spcAft>
                <a:spcPts val="0"/>
              </a:spcAft>
              <a:buClrTx/>
              <a:buSzTx/>
              <a:buFontTx/>
              <a:buNone/>
              <a:tabLst/>
              <a:defRPr/>
            </a:pPr>
            <a:r>
              <a:rPr lang="ja-JP" altLang="en-US" b="1" dirty="0" smtClean="0">
                <a:latin typeface="Arial" pitchFamily="34" charset="0"/>
                <a:cs typeface="Arial" pitchFamily="34" charset="0"/>
              </a:rPr>
              <a:t>○</a:t>
            </a:r>
            <a:r>
              <a:rPr kumimoji="1" lang="en-US" altLang="ja-JP" b="1" dirty="0" smtClean="0"/>
              <a:t>We</a:t>
            </a:r>
            <a:r>
              <a:rPr kumimoji="1" lang="en-US" altLang="ja-JP" b="1" baseline="0" dirty="0" smtClean="0"/>
              <a:t> employ HSK interface, which has proven a machine tool spindles.</a:t>
            </a:r>
          </a:p>
          <a:p>
            <a:pPr marL="447675" indent="-85725"/>
            <a:endParaRPr kumimoji="1" lang="en-US" altLang="ja-JP" b="1" baseline="0" dirty="0" smtClean="0"/>
          </a:p>
          <a:p>
            <a:r>
              <a:rPr lang="ja-JP" altLang="en-US" dirty="0" smtClean="0"/>
              <a:t>講師</a:t>
            </a:r>
            <a:endParaRPr lang="en-US" altLang="ja-JP" dirty="0" smtClean="0"/>
          </a:p>
          <a:p>
            <a:pPr marL="447675" indent="-85725"/>
            <a:r>
              <a:rPr lang="ja-JP" altLang="en-US" b="1" dirty="0" smtClean="0"/>
              <a:t>●</a:t>
            </a:r>
            <a:r>
              <a:rPr kumimoji="1" lang="ja-JP" altLang="en-US" b="1" dirty="0" smtClean="0"/>
              <a:t>レンチ操作で簡単にワークホルダの付け外しが可能です。</a:t>
            </a:r>
            <a:endParaRPr lang="en-US" altLang="ja-JP" b="1" dirty="0" smtClean="0"/>
          </a:p>
          <a:p>
            <a:r>
              <a:rPr lang="ja-JP" altLang="en-US" dirty="0" smtClean="0"/>
              <a:t>通訳</a:t>
            </a:r>
            <a:endParaRPr lang="en-US" altLang="ja-JP" dirty="0" smtClean="0"/>
          </a:p>
          <a:p>
            <a:pPr marL="447675" indent="-85725"/>
            <a:r>
              <a:rPr lang="ja-JP" altLang="en-US" b="1" dirty="0" smtClean="0">
                <a:latin typeface="Arial" pitchFamily="34" charset="0"/>
                <a:cs typeface="Arial" pitchFamily="34" charset="0"/>
              </a:rPr>
              <a:t>○</a:t>
            </a:r>
            <a:r>
              <a:rPr kumimoji="1" lang="en-US" altLang="ja-JP" b="1" dirty="0" smtClean="0"/>
              <a:t>It provides you easy work-piece clamping and unclamping with using a wrench.</a:t>
            </a:r>
            <a:endParaRPr kumimoji="1" lang="en-US" altLang="ja-JP" b="1" baseline="0" dirty="0" smtClean="0"/>
          </a:p>
        </p:txBody>
      </p:sp>
      <p:sp>
        <p:nvSpPr>
          <p:cNvPr id="4" name="スライド番号プレースホルダ 3"/>
          <p:cNvSpPr>
            <a:spLocks noGrp="1"/>
          </p:cNvSpPr>
          <p:nvPr>
            <p:ph type="sldNum" sz="quarter" idx="10"/>
          </p:nvPr>
        </p:nvSpPr>
        <p:spPr/>
        <p:txBody>
          <a:bodyPr/>
          <a:lstStyle/>
          <a:p>
            <a:fld id="{08574A42-7236-4ED6-9680-0158031941C3}" type="slidenum">
              <a:rPr kumimoji="1" lang="ja-JP" altLang="en-US" smtClean="0"/>
              <a:pPr/>
              <a:t>35</a:t>
            </a:fld>
            <a:endParaRPr kumimoji="1" lang="ja-JP"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49325" y="539750"/>
            <a:ext cx="4838700" cy="3629025"/>
          </a:xfrm>
        </p:spPr>
      </p:sp>
      <p:sp>
        <p:nvSpPr>
          <p:cNvPr id="3" name="ノート プレースホルダ 2"/>
          <p:cNvSpPr>
            <a:spLocks noGrp="1"/>
          </p:cNvSpPr>
          <p:nvPr>
            <p:ph type="body" idx="1"/>
          </p:nvPr>
        </p:nvSpPr>
        <p:spPr/>
        <p:txBody>
          <a:bodyPr>
            <a:normAutofit/>
          </a:bodyPr>
          <a:lstStyle/>
          <a:p>
            <a:r>
              <a:rPr lang="ja-JP" altLang="en-US" dirty="0" smtClean="0"/>
              <a:t>デモ</a:t>
            </a:r>
            <a:endParaRPr lang="en-US" altLang="ja-JP" dirty="0" smtClean="0"/>
          </a:p>
          <a:p>
            <a:pPr marL="542925" indent="-180975"/>
            <a:r>
              <a:rPr lang="ja-JP" altLang="en-US" dirty="0" smtClean="0"/>
              <a:t>「これらのワークの取り付け方法には、様々な</a:t>
            </a:r>
            <a:r>
              <a:rPr lang="ja-JP" altLang="en-US" b="1" u="sng" dirty="0" smtClean="0"/>
              <a:t>改良点</a:t>
            </a:r>
            <a:r>
              <a:rPr lang="ja-JP" altLang="en-US" dirty="0" smtClean="0"/>
              <a:t>があります。」</a:t>
            </a:r>
            <a:endParaRPr lang="en-US" altLang="ja-JP" dirty="0" smtClean="0"/>
          </a:p>
          <a:p>
            <a:pPr marL="542925" indent="-180975"/>
            <a:r>
              <a:rPr lang="ja-JP" altLang="en-US" dirty="0" smtClean="0"/>
              <a:t>　　　　　　　　　　　　　　　　　　　　　　　　　　　　　（不満点、困っていること）</a:t>
            </a:r>
            <a:endParaRPr lang="en-US" altLang="ja-JP" dirty="0" smtClean="0"/>
          </a:p>
          <a:p>
            <a:pPr marL="542925" indent="-180975"/>
            <a:r>
              <a:rPr lang="ja-JP" altLang="en-US" b="1" dirty="0" smtClean="0">
                <a:latin typeface="Arial" pitchFamily="34" charset="0"/>
                <a:cs typeface="Arial" pitchFamily="34" charset="0"/>
              </a:rPr>
              <a:t>○</a:t>
            </a:r>
            <a:r>
              <a:rPr lang="en-US" altLang="ja-JP" b="1" dirty="0" smtClean="0">
                <a:latin typeface="Arial" pitchFamily="34" charset="0"/>
                <a:cs typeface="Arial" pitchFamily="34" charset="0"/>
              </a:rPr>
              <a:t>These work-piece clamping methods have troublesome.</a:t>
            </a:r>
          </a:p>
          <a:p>
            <a:endParaRPr lang="en-US" altLang="ja-JP" dirty="0" smtClean="0"/>
          </a:p>
          <a:p>
            <a:r>
              <a:rPr lang="en-US" altLang="ja-JP" dirty="0" smtClean="0"/>
              <a:t>【CLICK】</a:t>
            </a:r>
          </a:p>
          <a:p>
            <a:pPr marL="542925" indent="-180975"/>
            <a:r>
              <a:rPr lang="ja-JP" altLang="en-US" dirty="0" smtClean="0"/>
              <a:t>「締め付け力が弱い。つまり</a:t>
            </a:r>
            <a:r>
              <a:rPr lang="en-US" altLang="ja-JP" dirty="0" smtClean="0"/>
              <a:t>5</a:t>
            </a:r>
            <a:r>
              <a:rPr lang="ja-JP" altLang="en-US" dirty="0" smtClean="0"/>
              <a:t>軸加工では特に横から大きな切削力が加わります。」</a:t>
            </a:r>
            <a:endParaRPr lang="en-US" altLang="ja-JP" dirty="0" smtClean="0"/>
          </a:p>
          <a:p>
            <a:pPr marL="542925" indent="-180975"/>
            <a:r>
              <a:rPr lang="ja-JP" altLang="en-US" b="1" dirty="0" smtClean="0">
                <a:latin typeface="Arial" pitchFamily="34" charset="0"/>
                <a:cs typeface="Arial" pitchFamily="34" charset="0"/>
              </a:rPr>
              <a:t>○</a:t>
            </a:r>
            <a:r>
              <a:rPr lang="en-US" altLang="ja-JP" b="1" dirty="0" smtClean="0">
                <a:latin typeface="Arial" pitchFamily="34" charset="0"/>
                <a:cs typeface="Arial" pitchFamily="34" charset="0"/>
              </a:rPr>
              <a:t>Insufficient clamping force, because it gets very strong side cutting force on it at 5 axis machining.</a:t>
            </a:r>
          </a:p>
          <a:p>
            <a:endParaRPr lang="en-US" altLang="ja-JP" dirty="0" smtClean="0"/>
          </a:p>
          <a:p>
            <a:r>
              <a:rPr lang="en-US" altLang="ja-JP" dirty="0" smtClean="0"/>
              <a:t>【CLICK】</a:t>
            </a:r>
          </a:p>
          <a:p>
            <a:pPr marL="542925" indent="-180975"/>
            <a:r>
              <a:rPr lang="ja-JP" altLang="en-US" dirty="0" smtClean="0"/>
              <a:t>「テーブルや治具が傾斜するので様々な干渉が発生する」</a:t>
            </a:r>
            <a:endParaRPr lang="en-US" altLang="ja-JP" dirty="0" smtClean="0"/>
          </a:p>
          <a:p>
            <a:pPr marL="542925" indent="-180975"/>
            <a:r>
              <a:rPr lang="ja-JP" altLang="en-US" b="1" dirty="0" smtClean="0">
                <a:latin typeface="Arial" pitchFamily="34" charset="0"/>
                <a:cs typeface="Arial" pitchFamily="34" charset="0"/>
              </a:rPr>
              <a:t>○</a:t>
            </a:r>
            <a:r>
              <a:rPr lang="en-US" altLang="ja-JP" b="1" dirty="0" smtClean="0">
                <a:latin typeface="Arial" pitchFamily="34" charset="0"/>
                <a:cs typeface="Arial" pitchFamily="34" charset="0"/>
              </a:rPr>
              <a:t>Various kinds of interference, because a machine table and jig fixture makes tilting.</a:t>
            </a:r>
          </a:p>
          <a:p>
            <a:endParaRPr lang="en-US" altLang="ja-JP" dirty="0" smtClean="0"/>
          </a:p>
          <a:p>
            <a:r>
              <a:rPr lang="en-US" altLang="ja-JP" dirty="0" smtClean="0"/>
              <a:t>【CLICK】</a:t>
            </a:r>
          </a:p>
          <a:p>
            <a:pPr marL="542925" indent="-180975"/>
            <a:r>
              <a:rPr lang="ja-JP" altLang="en-US" dirty="0" smtClean="0"/>
              <a:t>「外段取りができない・・・などです。」</a:t>
            </a:r>
            <a:endParaRPr lang="en-US" altLang="ja-JP" dirty="0" smtClean="0"/>
          </a:p>
          <a:p>
            <a:pPr marL="542925" indent="-180975"/>
            <a:r>
              <a:rPr lang="ja-JP" altLang="en-US" b="1" dirty="0" smtClean="0">
                <a:latin typeface="Arial" pitchFamily="34" charset="0"/>
                <a:cs typeface="Arial" pitchFamily="34" charset="0"/>
              </a:rPr>
              <a:t>○</a:t>
            </a:r>
            <a:r>
              <a:rPr lang="en-US" altLang="ja-JP" b="1" dirty="0" smtClean="0">
                <a:latin typeface="Arial" pitchFamily="34" charset="0"/>
                <a:cs typeface="Arial" pitchFamily="34" charset="0"/>
              </a:rPr>
              <a:t>And, you cannot make a preparation outside of a machine.</a:t>
            </a:r>
          </a:p>
          <a:p>
            <a:endParaRPr kumimoji="1" lang="ja-JP" altLang="en-US" dirty="0"/>
          </a:p>
        </p:txBody>
      </p:sp>
      <p:sp>
        <p:nvSpPr>
          <p:cNvPr id="4" name="スライド番号プレースホルダ 3"/>
          <p:cNvSpPr>
            <a:spLocks noGrp="1"/>
          </p:cNvSpPr>
          <p:nvPr>
            <p:ph type="sldNum" sz="quarter" idx="10"/>
          </p:nvPr>
        </p:nvSpPr>
        <p:spPr/>
        <p:txBody>
          <a:bodyPr/>
          <a:lstStyle/>
          <a:p>
            <a:fld id="{75732EA7-380E-40D2-BF31-3ACC7FC4E034}" type="slidenum">
              <a:rPr kumimoji="1" lang="ja-JP" altLang="en-US" smtClean="0"/>
              <a:pPr/>
              <a:t>36</a:t>
            </a:fld>
            <a:endParaRPr kumimoji="1" lang="ja-JP"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49325" y="539750"/>
            <a:ext cx="4838700" cy="3629025"/>
          </a:xfrm>
        </p:spPr>
      </p:sp>
      <p:sp>
        <p:nvSpPr>
          <p:cNvPr id="3" name="ノート プレースホルダ 2"/>
          <p:cNvSpPr>
            <a:spLocks noGrp="1"/>
          </p:cNvSpPr>
          <p:nvPr>
            <p:ph type="body" idx="1"/>
          </p:nvPr>
        </p:nvSpPr>
        <p:spPr/>
        <p:txBody>
          <a:bodyPr>
            <a:normAutofit/>
          </a:bodyPr>
          <a:lstStyle/>
          <a:p>
            <a:r>
              <a:rPr kumimoji="1" lang="ja-JP" altLang="en-US" dirty="0" smtClean="0"/>
              <a:t>デモ</a:t>
            </a:r>
            <a:endParaRPr kumimoji="1" lang="en-US" altLang="ja-JP" dirty="0" smtClean="0"/>
          </a:p>
          <a:p>
            <a:pPr marL="542925" indent="-180975"/>
            <a:r>
              <a:rPr lang="ja-JP" altLang="en-US" dirty="0" smtClean="0"/>
              <a:t>「次はダブテールバイスです。角材用です。」</a:t>
            </a:r>
            <a:endParaRPr lang="en-US" altLang="ja-JP" dirty="0" smtClean="0"/>
          </a:p>
          <a:p>
            <a:pPr marL="542925" indent="-180975"/>
            <a:r>
              <a:rPr lang="ja-JP" altLang="en-US" b="1" dirty="0" smtClean="0">
                <a:latin typeface="Arial" pitchFamily="34" charset="0"/>
                <a:cs typeface="Arial" pitchFamily="34" charset="0"/>
              </a:rPr>
              <a:t>○</a:t>
            </a:r>
            <a:r>
              <a:rPr lang="en-US" altLang="ja-JP" b="1" dirty="0" smtClean="0">
                <a:latin typeface="Arial" pitchFamily="34" charset="0"/>
                <a:cs typeface="Arial" pitchFamily="34" charset="0"/>
              </a:rPr>
              <a:t>The next one is a dove tail vise for square shape work-piece.</a:t>
            </a:r>
          </a:p>
          <a:p>
            <a:pPr marL="542925" indent="-180975"/>
            <a:endParaRPr lang="en-US" altLang="ja-JP" dirty="0" smtClean="0"/>
          </a:p>
          <a:p>
            <a:pPr marL="542925" indent="-180975"/>
            <a:r>
              <a:rPr lang="ja-JP" altLang="en-US" dirty="0" smtClean="0"/>
              <a:t>「小さい口金でダブテールを強固にクランプし、ワークが浮き上がることはありません。」</a:t>
            </a:r>
            <a:endParaRPr lang="en-US" altLang="ja-JP" dirty="0" smtClean="0"/>
          </a:p>
          <a:p>
            <a:pPr marL="542925" indent="-180975"/>
            <a:r>
              <a:rPr lang="ja-JP" altLang="en-US" b="1" dirty="0" smtClean="0">
                <a:latin typeface="Arial" pitchFamily="34" charset="0"/>
                <a:cs typeface="Arial" pitchFamily="34" charset="0"/>
              </a:rPr>
              <a:t>○</a:t>
            </a:r>
            <a:r>
              <a:rPr lang="en-US" altLang="ja-JP" b="1" dirty="0" smtClean="0">
                <a:latin typeface="Arial" pitchFamily="34" charset="0"/>
                <a:cs typeface="Arial" pitchFamily="34" charset="0"/>
              </a:rPr>
              <a:t>A dove tail is clamped strongly with using small clampers, and Work-piece doesn't float up.</a:t>
            </a:r>
          </a:p>
          <a:p>
            <a:pPr marL="542925" indent="-180975"/>
            <a:endParaRPr lang="en-US" altLang="ja-JP" dirty="0" smtClean="0"/>
          </a:p>
          <a:p>
            <a:pPr marL="542925" indent="-180975"/>
            <a:r>
              <a:rPr lang="ja-JP" altLang="en-US" dirty="0" smtClean="0"/>
              <a:t>「ワークのつかみ代は最小限で、高価な材料代のコストを下げることができます。」</a:t>
            </a:r>
            <a:endParaRPr lang="en-US" altLang="ja-JP" dirty="0" smtClean="0"/>
          </a:p>
          <a:p>
            <a:pPr marL="542925" indent="-180975"/>
            <a:r>
              <a:rPr lang="ja-JP" altLang="en-US" b="1" dirty="0" smtClean="0">
                <a:latin typeface="Arial" pitchFamily="34" charset="0"/>
                <a:cs typeface="Arial" pitchFamily="34" charset="0"/>
              </a:rPr>
              <a:t>○</a:t>
            </a:r>
            <a:r>
              <a:rPr lang="en-US" altLang="ja-JP" b="1" dirty="0" smtClean="0">
                <a:latin typeface="Arial" pitchFamily="34" charset="0"/>
                <a:cs typeface="Arial" pitchFamily="34" charset="0"/>
              </a:rPr>
              <a:t>You can achieve cost saving for expensive material thanks to minimizing clamping area.</a:t>
            </a:r>
          </a:p>
          <a:p>
            <a:pPr marL="542925" indent="-180975"/>
            <a:endParaRPr lang="en-US" altLang="ja-JP" dirty="0" smtClean="0"/>
          </a:p>
          <a:p>
            <a:pPr marL="542925" indent="-180975"/>
            <a:r>
              <a:rPr lang="ja-JP" altLang="en-US" dirty="0" smtClean="0"/>
              <a:t>「横からの大きな力に耐えられます。」</a:t>
            </a:r>
            <a:endParaRPr lang="en-US" altLang="ja-JP" dirty="0" smtClean="0"/>
          </a:p>
          <a:p>
            <a:pPr marL="542925" indent="-180975"/>
            <a:r>
              <a:rPr lang="ja-JP" altLang="en-US" b="1" dirty="0" smtClean="0">
                <a:latin typeface="Arial" pitchFamily="34" charset="0"/>
                <a:cs typeface="Arial" pitchFamily="34" charset="0"/>
              </a:rPr>
              <a:t>○</a:t>
            </a:r>
            <a:r>
              <a:rPr lang="en-US" altLang="ja-JP" b="1" dirty="0" smtClean="0">
                <a:latin typeface="Arial" pitchFamily="34" charset="0"/>
                <a:cs typeface="Arial" pitchFamily="34" charset="0"/>
              </a:rPr>
              <a:t>It outstands very strong side force.</a:t>
            </a:r>
          </a:p>
          <a:p>
            <a:pPr marL="542925" indent="-180975"/>
            <a:endParaRPr lang="en-US" altLang="ja-JP" dirty="0" smtClean="0"/>
          </a:p>
          <a:p>
            <a:pPr marL="542925" indent="-180975"/>
            <a:r>
              <a:rPr lang="ja-JP" altLang="en-US" dirty="0" smtClean="0"/>
              <a:t>「ワークにダブテールを加工してください。」</a:t>
            </a:r>
            <a:endParaRPr lang="en-US" altLang="ja-JP" dirty="0" smtClean="0"/>
          </a:p>
          <a:p>
            <a:pPr marL="542925" indent="-180975"/>
            <a:r>
              <a:rPr lang="ja-JP" altLang="en-US" b="1" dirty="0" smtClean="0">
                <a:latin typeface="Arial" pitchFamily="34" charset="0"/>
                <a:cs typeface="Arial" pitchFamily="34" charset="0"/>
              </a:rPr>
              <a:t>○</a:t>
            </a:r>
            <a:r>
              <a:rPr lang="en-US" altLang="ja-JP" b="1" dirty="0" smtClean="0">
                <a:latin typeface="Arial" pitchFamily="34" charset="0"/>
                <a:cs typeface="Arial" pitchFamily="34" charset="0"/>
              </a:rPr>
              <a:t>Please make a dove tail groove on the work-piece.</a:t>
            </a:r>
          </a:p>
          <a:p>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75732EA7-380E-40D2-BF31-3ACC7FC4E034}" type="slidenum">
              <a:rPr kumimoji="1" lang="ja-JP" altLang="en-US" smtClean="0"/>
              <a:pPr/>
              <a:t>37</a:t>
            </a:fld>
            <a:endParaRPr kumimoji="1" lang="ja-JP"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ヘッダー プレースホルダ 1"/>
          <p:cNvSpPr>
            <a:spLocks noGrp="1"/>
          </p:cNvSpPr>
          <p:nvPr>
            <p:ph type="hdr" sz="quarter"/>
          </p:nvPr>
        </p:nvSpPr>
        <p:spPr>
          <a:xfrm>
            <a:off x="0" y="0"/>
            <a:ext cx="2919413" cy="493713"/>
          </a:xfrm>
          <a:prstGeom prst="rect">
            <a:avLst/>
          </a:prstGeom>
        </p:spPr>
        <p:txBody>
          <a:bodyPr/>
          <a:lstStyle/>
          <a:p>
            <a:r>
              <a:rPr lang="ja-JP" altLang="en-US"/>
              <a:t>会社説明会_配布資料</a:t>
            </a:r>
          </a:p>
        </p:txBody>
      </p:sp>
      <p:sp>
        <p:nvSpPr>
          <p:cNvPr id="10" name="スライド番号プレースホルダ 6"/>
          <p:cNvSpPr>
            <a:spLocks noGrp="1"/>
          </p:cNvSpPr>
          <p:nvPr>
            <p:ph type="sldNum" sz="quarter" idx="5"/>
          </p:nvPr>
        </p:nvSpPr>
        <p:spPr/>
        <p:txBody>
          <a:bodyPr/>
          <a:lstStyle/>
          <a:p>
            <a:pPr>
              <a:defRPr/>
            </a:pPr>
            <a:fld id="{714F1AAA-1D33-4F8A-A5EE-D050E5787317}" type="slidenum">
              <a:rPr lang="ja-JP" altLang="en-US"/>
              <a:pPr>
                <a:defRPr/>
              </a:pPr>
              <a:t>4</a:t>
            </a:fld>
            <a:endParaRPr lang="ja-JP" altLang="en-US"/>
          </a:p>
        </p:txBody>
      </p:sp>
      <p:sp>
        <p:nvSpPr>
          <p:cNvPr id="163842" name="ヘッダー プレースホルダ 1"/>
          <p:cNvSpPr txBox="1">
            <a:spLocks noGrp="1"/>
          </p:cNvSpPr>
          <p:nvPr/>
        </p:nvSpPr>
        <p:spPr bwMode="auto">
          <a:xfrm>
            <a:off x="1" y="1"/>
            <a:ext cx="2919413" cy="493713"/>
          </a:xfrm>
          <a:prstGeom prst="rect">
            <a:avLst/>
          </a:prstGeom>
          <a:noFill/>
          <a:ln w="9525">
            <a:noFill/>
            <a:miter lim="800000"/>
            <a:headEnd/>
            <a:tailEnd/>
          </a:ln>
        </p:spPr>
        <p:txBody>
          <a:bodyPr/>
          <a:lstStyle/>
          <a:p>
            <a:r>
              <a:rPr lang="ja-JP" altLang="en-US" sz="1200">
                <a:latin typeface="Calibri" pitchFamily="34" charset="0"/>
              </a:rPr>
              <a:t>2010-06月度朝礼</a:t>
            </a:r>
          </a:p>
        </p:txBody>
      </p:sp>
      <p:sp>
        <p:nvSpPr>
          <p:cNvPr id="7" name="日付プレースホルダ 2"/>
          <p:cNvSpPr txBox="1">
            <a:spLocks noGrp="1"/>
          </p:cNvSpPr>
          <p:nvPr/>
        </p:nvSpPr>
        <p:spPr>
          <a:xfrm>
            <a:off x="3814763" y="1"/>
            <a:ext cx="2919412" cy="493713"/>
          </a:xfrm>
          <a:prstGeom prst="rect">
            <a:avLst/>
          </a:prstGeom>
          <a:noFill/>
        </p:spPr>
        <p:txBody>
          <a:bodyPr/>
          <a:lstStyle/>
          <a:p>
            <a:pPr algn="r" fontAlgn="auto">
              <a:spcBef>
                <a:spcPts val="0"/>
              </a:spcBef>
              <a:spcAft>
                <a:spcPts val="0"/>
              </a:spcAft>
              <a:defRPr/>
            </a:pPr>
            <a:fld id="{B209060E-0A78-461E-8DB5-4ADA2A580B21}" type="datetime5">
              <a:rPr lang="ja-JP" altLang="en-US" sz="1200">
                <a:latin typeface="+mn-lt"/>
                <a:ea typeface="+mn-ea"/>
              </a:rPr>
              <a:pPr algn="r" fontAlgn="auto">
                <a:spcBef>
                  <a:spcPts val="0"/>
                </a:spcBef>
                <a:spcAft>
                  <a:spcPts val="0"/>
                </a:spcAft>
                <a:defRPr/>
              </a:pPr>
              <a:t>2011/03/15</a:t>
            </a:fld>
            <a:endParaRPr lang="ja-JP" altLang="en-US" sz="1200">
              <a:latin typeface="+mn-lt"/>
              <a:ea typeface="+mn-ea"/>
            </a:endParaRPr>
          </a:p>
        </p:txBody>
      </p:sp>
      <p:sp>
        <p:nvSpPr>
          <p:cNvPr id="8" name="スライド番号プレースホルダ 6"/>
          <p:cNvSpPr txBox="1">
            <a:spLocks noGrp="1"/>
          </p:cNvSpPr>
          <p:nvPr/>
        </p:nvSpPr>
        <p:spPr>
          <a:xfrm>
            <a:off x="3814763" y="9371013"/>
            <a:ext cx="2919412" cy="493712"/>
          </a:xfrm>
          <a:prstGeom prst="rect">
            <a:avLst/>
          </a:prstGeom>
          <a:noFill/>
        </p:spPr>
        <p:txBody>
          <a:bodyPr anchor="b"/>
          <a:lstStyle/>
          <a:p>
            <a:pPr algn="r" fontAlgn="auto">
              <a:spcBef>
                <a:spcPts val="0"/>
              </a:spcBef>
              <a:spcAft>
                <a:spcPts val="0"/>
              </a:spcAft>
              <a:defRPr/>
            </a:pPr>
            <a:fld id="{48D7FC89-BA1B-4225-B09E-70516503EC3D}" type="slidenum">
              <a:rPr lang="ja-JP" altLang="en-US" sz="1200">
                <a:latin typeface="+mn-lt"/>
                <a:ea typeface="+mn-ea"/>
              </a:rPr>
              <a:pPr algn="r" fontAlgn="auto">
                <a:spcBef>
                  <a:spcPts val="0"/>
                </a:spcBef>
                <a:spcAft>
                  <a:spcPts val="0"/>
                </a:spcAft>
                <a:defRPr/>
              </a:pPr>
              <a:t>4</a:t>
            </a:fld>
            <a:endParaRPr lang="ja-JP" altLang="en-US" sz="1200">
              <a:latin typeface="+mn-lt"/>
              <a:ea typeface="+mn-ea"/>
            </a:endParaRPr>
          </a:p>
        </p:txBody>
      </p:sp>
      <p:sp>
        <p:nvSpPr>
          <p:cNvPr id="10242" name="スライド番号プレースホルダ 6"/>
          <p:cNvSpPr txBox="1">
            <a:spLocks noGrp="1"/>
          </p:cNvSpPr>
          <p:nvPr/>
        </p:nvSpPr>
        <p:spPr bwMode="auto">
          <a:xfrm>
            <a:off x="3814763" y="9371013"/>
            <a:ext cx="2919412" cy="493712"/>
          </a:xfrm>
          <a:prstGeom prst="rect">
            <a:avLst/>
          </a:prstGeom>
          <a:noFill/>
          <a:ln>
            <a:miter lim="800000"/>
            <a:headEnd/>
            <a:tailEnd/>
          </a:ln>
        </p:spPr>
        <p:txBody>
          <a:bodyPr anchor="b"/>
          <a:lstStyle/>
          <a:p>
            <a:pPr algn="r">
              <a:defRPr/>
            </a:pPr>
            <a:fld id="{C57CA1C6-9C83-4A9E-88EA-A77984CEA5D2}" type="slidenum">
              <a:rPr lang="ja-JP" altLang="en-US" sz="1200">
                <a:latin typeface="+mn-lt"/>
                <a:ea typeface="+mn-ea"/>
              </a:rPr>
              <a:pPr algn="r">
                <a:defRPr/>
              </a:pPr>
              <a:t>4</a:t>
            </a:fld>
            <a:endParaRPr lang="ja-JP" altLang="en-US" sz="1200">
              <a:latin typeface="+mn-lt"/>
              <a:ea typeface="+mn-ea"/>
            </a:endParaRPr>
          </a:p>
        </p:txBody>
      </p:sp>
      <p:sp>
        <p:nvSpPr>
          <p:cNvPr id="163846" name="スライド イメージ プレースホルダ 1"/>
          <p:cNvSpPr>
            <a:spLocks noGrp="1" noRot="1" noChangeAspect="1" noTextEdit="1"/>
          </p:cNvSpPr>
          <p:nvPr>
            <p:ph type="sldImg"/>
          </p:nvPr>
        </p:nvSpPr>
        <p:spPr bwMode="auto">
          <a:xfrm>
            <a:off x="949325" y="539750"/>
            <a:ext cx="4838700" cy="3629025"/>
          </a:xfrm>
          <a:noFill/>
          <a:ln>
            <a:solidFill>
              <a:srgbClr val="000000"/>
            </a:solidFill>
            <a:miter lim="800000"/>
            <a:headEnd/>
            <a:tailEnd/>
          </a:ln>
        </p:spPr>
      </p:sp>
      <p:sp>
        <p:nvSpPr>
          <p:cNvPr id="16384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z="1800" smtClean="0"/>
          </a:p>
        </p:txBody>
      </p:sp>
      <p:sp>
        <p:nvSpPr>
          <p:cNvPr id="163848" name="スライド番号プレースホルダ 3"/>
          <p:cNvSpPr txBox="1">
            <a:spLocks noGrp="1"/>
          </p:cNvSpPr>
          <p:nvPr/>
        </p:nvSpPr>
        <p:spPr bwMode="auto">
          <a:xfrm>
            <a:off x="3814763" y="9371013"/>
            <a:ext cx="2919412" cy="493712"/>
          </a:xfrm>
          <a:prstGeom prst="rect">
            <a:avLst/>
          </a:prstGeom>
          <a:noFill/>
          <a:ln w="9525">
            <a:noFill/>
            <a:miter lim="800000"/>
            <a:headEnd/>
            <a:tailEnd/>
          </a:ln>
        </p:spPr>
        <p:txBody>
          <a:bodyPr anchor="b"/>
          <a:lstStyle/>
          <a:p>
            <a:pPr algn="r"/>
            <a:fld id="{ABB5F9B7-591A-46EB-B04F-F81C47F83D3D}" type="slidenum">
              <a:rPr lang="ja-JP" altLang="en-US" sz="1200">
                <a:latin typeface="Calibri" pitchFamily="34" charset="0"/>
              </a:rPr>
              <a:pPr algn="r"/>
              <a:t>4</a:t>
            </a:fld>
            <a:endParaRPr lang="ja-JP" altLang="en-US"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ヘッダー プレースホルダ 1"/>
          <p:cNvSpPr>
            <a:spLocks noGrp="1"/>
          </p:cNvSpPr>
          <p:nvPr>
            <p:ph type="hdr" sz="quarter"/>
          </p:nvPr>
        </p:nvSpPr>
        <p:spPr>
          <a:xfrm>
            <a:off x="0" y="0"/>
            <a:ext cx="2919413" cy="493713"/>
          </a:xfrm>
          <a:prstGeom prst="rect">
            <a:avLst/>
          </a:prstGeom>
        </p:spPr>
        <p:txBody>
          <a:bodyPr/>
          <a:lstStyle/>
          <a:p>
            <a:r>
              <a:rPr lang="ja-JP" altLang="en-US"/>
              <a:t>会社説明会_配布資料</a:t>
            </a:r>
          </a:p>
        </p:txBody>
      </p:sp>
      <p:sp>
        <p:nvSpPr>
          <p:cNvPr id="7" name="スライド番号プレースホルダ 6"/>
          <p:cNvSpPr>
            <a:spLocks noGrp="1"/>
          </p:cNvSpPr>
          <p:nvPr>
            <p:ph type="sldNum" sz="quarter" idx="5"/>
          </p:nvPr>
        </p:nvSpPr>
        <p:spPr/>
        <p:txBody>
          <a:bodyPr/>
          <a:lstStyle/>
          <a:p>
            <a:pPr>
              <a:defRPr/>
            </a:pPr>
            <a:fld id="{75BAFA1E-A793-4605-9A06-7418A144F310}" type="slidenum">
              <a:rPr lang="ja-JP" altLang="en-US"/>
              <a:pPr>
                <a:defRPr/>
              </a:pPr>
              <a:t>5</a:t>
            </a:fld>
            <a:endParaRPr lang="ja-JP" altLang="en-US"/>
          </a:p>
        </p:txBody>
      </p:sp>
      <p:sp>
        <p:nvSpPr>
          <p:cNvPr id="10242" name="スライド番号プレースホルダ 6"/>
          <p:cNvSpPr txBox="1">
            <a:spLocks noGrp="1"/>
          </p:cNvSpPr>
          <p:nvPr/>
        </p:nvSpPr>
        <p:spPr bwMode="auto">
          <a:xfrm>
            <a:off x="3814763" y="9371013"/>
            <a:ext cx="2919412" cy="493712"/>
          </a:xfrm>
          <a:prstGeom prst="rect">
            <a:avLst/>
          </a:prstGeom>
          <a:noFill/>
          <a:ln>
            <a:miter lim="800000"/>
            <a:headEnd/>
            <a:tailEnd/>
          </a:ln>
        </p:spPr>
        <p:txBody>
          <a:bodyPr anchor="b"/>
          <a:lstStyle/>
          <a:p>
            <a:pPr algn="r">
              <a:defRPr/>
            </a:pPr>
            <a:fld id="{E7AD2885-C146-43AE-9FCE-B27C4CD724F8}" type="slidenum">
              <a:rPr lang="ja-JP" altLang="en-US" sz="1200">
                <a:latin typeface="+mn-lt"/>
                <a:ea typeface="+mn-ea"/>
              </a:rPr>
              <a:pPr algn="r">
                <a:defRPr/>
              </a:pPr>
              <a:t>5</a:t>
            </a:fld>
            <a:endParaRPr lang="ja-JP" altLang="en-US" sz="1200">
              <a:latin typeface="+mn-lt"/>
              <a:ea typeface="+mn-ea"/>
            </a:endParaRPr>
          </a:p>
        </p:txBody>
      </p:sp>
      <p:sp>
        <p:nvSpPr>
          <p:cNvPr id="79875" name="スライド イメージ プレースホルダ 1"/>
          <p:cNvSpPr>
            <a:spLocks noGrp="1" noRot="1" noChangeAspect="1" noTextEdit="1"/>
          </p:cNvSpPr>
          <p:nvPr>
            <p:ph type="sldImg"/>
          </p:nvPr>
        </p:nvSpPr>
        <p:spPr bwMode="auto">
          <a:xfrm>
            <a:off x="949325" y="539750"/>
            <a:ext cx="4838700" cy="3629025"/>
          </a:xfrm>
          <a:noFill/>
          <a:ln>
            <a:solidFill>
              <a:srgbClr val="000000"/>
            </a:solidFill>
            <a:miter lim="800000"/>
            <a:headEnd/>
            <a:tailEnd/>
          </a:ln>
        </p:spPr>
      </p:sp>
      <p:sp>
        <p:nvSpPr>
          <p:cNvPr id="79876"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z="1800" smtClean="0"/>
          </a:p>
        </p:txBody>
      </p:sp>
      <p:sp>
        <p:nvSpPr>
          <p:cNvPr id="79877" name="スライド番号プレースホルダ 3"/>
          <p:cNvSpPr txBox="1">
            <a:spLocks noGrp="1"/>
          </p:cNvSpPr>
          <p:nvPr/>
        </p:nvSpPr>
        <p:spPr bwMode="auto">
          <a:xfrm>
            <a:off x="3814763" y="9371013"/>
            <a:ext cx="2919412" cy="493712"/>
          </a:xfrm>
          <a:prstGeom prst="rect">
            <a:avLst/>
          </a:prstGeom>
          <a:noFill/>
          <a:ln w="9525">
            <a:noFill/>
            <a:miter lim="800000"/>
            <a:headEnd/>
            <a:tailEnd/>
          </a:ln>
        </p:spPr>
        <p:txBody>
          <a:bodyPr anchor="b"/>
          <a:lstStyle/>
          <a:p>
            <a:pPr algn="r"/>
            <a:fld id="{91799762-9AB5-4702-B010-D76405EBD9C0}" type="slidenum">
              <a:rPr lang="ja-JP" altLang="en-US" sz="1200">
                <a:latin typeface="Calibri" pitchFamily="34" charset="0"/>
              </a:rPr>
              <a:pPr algn="r"/>
              <a:t>5</a:t>
            </a:fld>
            <a:endParaRPr lang="ja-JP" altLang="en-US"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49325" y="539750"/>
            <a:ext cx="4838700" cy="3629025"/>
          </a:xfrm>
        </p:spPr>
      </p:sp>
      <p:sp>
        <p:nvSpPr>
          <p:cNvPr id="3" name="ノート プレースホルダ 2"/>
          <p:cNvSpPr>
            <a:spLocks noGrp="1"/>
          </p:cNvSpPr>
          <p:nvPr>
            <p:ph type="body" idx="1"/>
          </p:nvPr>
        </p:nvSpPr>
        <p:spPr/>
        <p:txBody>
          <a:bodyPr>
            <a:normAutofit/>
          </a:bodyPr>
          <a:lstStyle/>
          <a:p>
            <a:r>
              <a:rPr lang="ja-JP" altLang="en-US" dirty="0" smtClean="0"/>
              <a:t>講師</a:t>
            </a:r>
            <a:endParaRPr lang="en-US" altLang="ja-JP" dirty="0" smtClean="0"/>
          </a:p>
          <a:p>
            <a:pPr marL="533400" indent="-177800"/>
            <a:r>
              <a:rPr lang="ja-JP" altLang="en-US" dirty="0" smtClean="0"/>
              <a:t>●それでは本題に入りたいと思います。</a:t>
            </a:r>
            <a:endParaRPr lang="en-US" altLang="ja-JP" dirty="0" smtClean="0"/>
          </a:p>
          <a:p>
            <a:pPr marL="533400" indent="-177800"/>
            <a:r>
              <a:rPr lang="ja-JP" altLang="en-US" dirty="0" smtClean="0"/>
              <a:t>　　エンドミル、ドリルの微細・精密加工において、加工品位を飛躍的に向上させるためには、従来のツールホルダ、つまり「コレットホルダ」や「ミーリングチャック」に替わり、「焼</a:t>
            </a:r>
            <a:r>
              <a:rPr lang="ja-JP" altLang="en-US" dirty="0" err="1" smtClean="0"/>
              <a:t>ばめ</a:t>
            </a:r>
            <a:r>
              <a:rPr lang="ja-JP" altLang="en-US" dirty="0" smtClean="0"/>
              <a:t>ホルダ」を使用する事が必要不可欠となります。</a:t>
            </a:r>
            <a:endParaRPr lang="en-US" altLang="ja-JP" dirty="0" smtClean="0"/>
          </a:p>
          <a:p>
            <a:endParaRPr lang="en-US" altLang="ja-JP" dirty="0" smtClean="0"/>
          </a:p>
          <a:p>
            <a:r>
              <a:rPr lang="ja-JP" altLang="en-US" dirty="0" smtClean="0"/>
              <a:t>通訳</a:t>
            </a:r>
            <a:endParaRPr lang="en-US" altLang="ja-JP" dirty="0" smtClean="0"/>
          </a:p>
          <a:p>
            <a:pPr marL="533400" indent="-177800"/>
            <a:r>
              <a:rPr lang="ja-JP" altLang="en-US" dirty="0" smtClean="0"/>
              <a:t>○</a:t>
            </a:r>
            <a:r>
              <a:rPr lang="en-US" altLang="zh-CN" dirty="0" smtClean="0">
                <a:latin typeface="Arial" pitchFamily="34" charset="0"/>
                <a:cs typeface="Arial" pitchFamily="34" charset="0"/>
              </a:rPr>
              <a:t>Let's focus on the main subject.</a:t>
            </a:r>
          </a:p>
          <a:p>
            <a:pPr marL="533400" indent="-177800"/>
            <a:r>
              <a:rPr lang="ja-JP" altLang="en-US" dirty="0" smtClean="0">
                <a:latin typeface="Arial" pitchFamily="34" charset="0"/>
                <a:cs typeface="Arial" pitchFamily="34" charset="0"/>
              </a:rPr>
              <a:t>　</a:t>
            </a:r>
            <a:r>
              <a:rPr lang="en-US" altLang="ja-JP" dirty="0" smtClean="0">
                <a:latin typeface="Arial" pitchFamily="34" charset="0"/>
                <a:cs typeface="Arial" pitchFamily="34" charset="0"/>
              </a:rPr>
              <a:t>Using shrink-fit tool holders in stead of a </a:t>
            </a:r>
            <a:r>
              <a:rPr lang="en-US" altLang="ja-JP" dirty="0" err="1" smtClean="0">
                <a:latin typeface="Arial" pitchFamily="34" charset="0"/>
                <a:cs typeface="Arial" pitchFamily="34" charset="0"/>
              </a:rPr>
              <a:t>collet</a:t>
            </a:r>
            <a:r>
              <a:rPr lang="en-US" altLang="ja-JP" dirty="0" smtClean="0">
                <a:latin typeface="Arial" pitchFamily="34" charset="0"/>
                <a:cs typeface="Arial" pitchFamily="34" charset="0"/>
              </a:rPr>
              <a:t> holder and a milling chuck are absolutely essential for machining quality improvement dramatically.</a:t>
            </a:r>
          </a:p>
          <a:p>
            <a:endParaRPr lang="en-US" altLang="ja-JP" dirty="0" smtClean="0"/>
          </a:p>
          <a:p>
            <a:endParaRPr lang="ja-JP" altLang="en-US" dirty="0" smtClean="0"/>
          </a:p>
          <a:p>
            <a:endParaRPr lang="en-US" altLang="ja-JP" dirty="0" smtClean="0"/>
          </a:p>
          <a:p>
            <a:endParaRPr lang="en-US" altLang="ja-JP" dirty="0" smtClean="0"/>
          </a:p>
          <a:p>
            <a:endParaRPr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75732EA7-380E-40D2-BF31-3ACC7FC4E034}" type="slidenum">
              <a:rPr kumimoji="1" lang="ja-JP" altLang="en-US" smtClean="0"/>
              <a:pPr/>
              <a:t>6</a:t>
            </a:fld>
            <a:endParaRPr kumimoji="1" lang="ja-JP" altLang="en-US" dirty="0"/>
          </a:p>
        </p:txBody>
      </p:sp>
      <p:sp>
        <p:nvSpPr>
          <p:cNvPr id="5" name="正方形/長方形 4"/>
          <p:cNvSpPr/>
          <p:nvPr/>
        </p:nvSpPr>
        <p:spPr>
          <a:xfrm>
            <a:off x="342900" y="4389437"/>
            <a:ext cx="6048375" cy="511333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49325" y="539750"/>
            <a:ext cx="4838700" cy="3629025"/>
          </a:xfrm>
        </p:spPr>
      </p:sp>
      <p:sp>
        <p:nvSpPr>
          <p:cNvPr id="3" name="ノート プレースホルダ 2"/>
          <p:cNvSpPr>
            <a:spLocks noGrp="1"/>
          </p:cNvSpPr>
          <p:nvPr>
            <p:ph type="body" idx="1"/>
          </p:nvPr>
        </p:nvSpPr>
        <p:spPr/>
        <p:txBody>
          <a:bodyPr>
            <a:normAutofit/>
          </a:bodyPr>
          <a:lstStyle/>
          <a:p>
            <a:r>
              <a:rPr lang="ja-JP" altLang="en-US" dirty="0" smtClean="0"/>
              <a:t>講師</a:t>
            </a:r>
            <a:endParaRPr lang="en-US" altLang="ja-JP" dirty="0" smtClean="0"/>
          </a:p>
          <a:p>
            <a:pPr marL="533400" indent="-177800"/>
            <a:r>
              <a:rPr lang="ja-JP" altLang="en-US" dirty="0" smtClean="0"/>
              <a:t>●現在もっともポピュラーで多くのユーザーに使用されているツールホルダは「コレットホルダ」です。「焼</a:t>
            </a:r>
            <a:r>
              <a:rPr lang="ja-JP" altLang="en-US" dirty="0" err="1" smtClean="0"/>
              <a:t>ばめ</a:t>
            </a:r>
            <a:r>
              <a:rPr lang="ja-JP" altLang="en-US" dirty="0" smtClean="0"/>
              <a:t>ホルダ」を「コレットホルダ」と比較することにより、その優位性を説明していきます。</a:t>
            </a:r>
            <a:endParaRPr lang="en-US" altLang="ja-JP" dirty="0" smtClean="0"/>
          </a:p>
          <a:p>
            <a:pPr marL="533400" indent="-177800"/>
            <a:endParaRPr lang="en-US" altLang="ja-JP" dirty="0" smtClean="0"/>
          </a:p>
          <a:p>
            <a:pPr marL="533400" indent="-177800"/>
            <a:r>
              <a:rPr lang="ja-JP" altLang="en-US" dirty="0" smtClean="0"/>
              <a:t>●まず部品数に着目してみます。「コレットホルダ」には工具を締付けるためにナット、リテーナーおよびコレットなどの多くの部品が必要です。</a:t>
            </a:r>
            <a:endParaRPr lang="en-US" altLang="ja-JP" dirty="0" smtClean="0"/>
          </a:p>
          <a:p>
            <a:pPr marL="533400" indent="-177800"/>
            <a:r>
              <a:rPr lang="ja-JP" altLang="en-US" dirty="0" smtClean="0"/>
              <a:t>一方、「焼</a:t>
            </a:r>
            <a:r>
              <a:rPr lang="ja-JP" altLang="en-US" dirty="0" err="1" smtClean="0"/>
              <a:t>ばめ</a:t>
            </a:r>
            <a:r>
              <a:rPr lang="ja-JP" altLang="en-US" dirty="0" smtClean="0"/>
              <a:t>ホルダ」</a:t>
            </a:r>
            <a:r>
              <a:rPr lang="ja-JP" altLang="ja-JP" dirty="0" smtClean="0"/>
              <a:t>には、</a:t>
            </a:r>
            <a:r>
              <a:rPr lang="ja-JP" altLang="en-US" dirty="0" smtClean="0"/>
              <a:t>締付け用の部品は</a:t>
            </a:r>
            <a:r>
              <a:rPr lang="ja-JP" altLang="ja-JP" dirty="0" smtClean="0"/>
              <a:t>ありません。</a:t>
            </a:r>
            <a:endParaRPr lang="en-US" altLang="ja-JP" dirty="0" smtClean="0"/>
          </a:p>
          <a:p>
            <a:pPr marL="533400" indent="-177800"/>
            <a:endParaRPr lang="en-US" altLang="ja-JP" dirty="0" smtClean="0"/>
          </a:p>
          <a:p>
            <a:pPr marL="533400" indent="-177800"/>
            <a:r>
              <a:rPr lang="ja-JP" altLang="en-US" dirty="0" smtClean="0"/>
              <a:t>●</a:t>
            </a:r>
            <a:r>
              <a:rPr lang="ja-JP" altLang="ja-JP" dirty="0" smtClean="0"/>
              <a:t>金属の収縮を利用して</a:t>
            </a:r>
            <a:r>
              <a:rPr lang="ja-JP" altLang="en-US" dirty="0" smtClean="0"/>
              <a:t>工具を</a:t>
            </a:r>
            <a:r>
              <a:rPr lang="ja-JP" altLang="ja-JP" dirty="0" smtClean="0"/>
              <a:t>つかむ、最もシンプル</a:t>
            </a:r>
            <a:r>
              <a:rPr lang="ja-JP" altLang="en-US" dirty="0" smtClean="0"/>
              <a:t>で確実な把持</a:t>
            </a:r>
            <a:r>
              <a:rPr lang="ja-JP" altLang="ja-JP" dirty="0" smtClean="0"/>
              <a:t>方法です。</a:t>
            </a:r>
            <a:endParaRPr lang="en-US" altLang="ja-JP" dirty="0" smtClean="0"/>
          </a:p>
          <a:p>
            <a:endParaRPr lang="en-US" altLang="ja-JP" dirty="0" smtClean="0"/>
          </a:p>
          <a:p>
            <a:r>
              <a:rPr lang="ja-JP" altLang="en-US" dirty="0" smtClean="0"/>
              <a:t>通訳</a:t>
            </a:r>
            <a:endParaRPr lang="en-US" altLang="ja-JP" dirty="0" smtClean="0"/>
          </a:p>
          <a:p>
            <a:pPr marL="533400" indent="-177800"/>
            <a:r>
              <a:rPr lang="ja-JP" altLang="en-US" dirty="0" smtClean="0"/>
              <a:t>○</a:t>
            </a:r>
            <a:r>
              <a:rPr lang="en-US" altLang="zh-CN" dirty="0" smtClean="0">
                <a:latin typeface="Arial" pitchFamily="34" charset="0"/>
                <a:cs typeface="Arial" pitchFamily="34" charset="0"/>
              </a:rPr>
              <a:t>The most popular tool holder on the market is a </a:t>
            </a:r>
            <a:r>
              <a:rPr lang="en-US" altLang="zh-CN" dirty="0" err="1" smtClean="0">
                <a:latin typeface="Arial" pitchFamily="34" charset="0"/>
                <a:cs typeface="Arial" pitchFamily="34" charset="0"/>
              </a:rPr>
              <a:t>collet</a:t>
            </a:r>
            <a:r>
              <a:rPr lang="en-US" altLang="zh-CN" dirty="0" smtClean="0">
                <a:latin typeface="Arial" pitchFamily="34" charset="0"/>
                <a:cs typeface="Arial" pitchFamily="34" charset="0"/>
              </a:rPr>
              <a:t> holder.  We would like to explain you superiority for using shrink-fit tool holder with </a:t>
            </a:r>
            <a:r>
              <a:rPr lang="en-US" altLang="zh-CN" dirty="0" err="1" smtClean="0">
                <a:latin typeface="Arial" pitchFamily="34" charset="0"/>
                <a:cs typeface="Arial" pitchFamily="34" charset="0"/>
              </a:rPr>
              <a:t>comarison</a:t>
            </a:r>
            <a:r>
              <a:rPr lang="en-US" altLang="zh-CN" dirty="0" smtClean="0">
                <a:latin typeface="Arial" pitchFamily="34" charset="0"/>
                <a:cs typeface="Arial" pitchFamily="34" charset="0"/>
              </a:rPr>
              <a:t> of a </a:t>
            </a:r>
            <a:r>
              <a:rPr lang="en-US" altLang="zh-CN" dirty="0" err="1" smtClean="0">
                <a:latin typeface="Arial" pitchFamily="34" charset="0"/>
                <a:cs typeface="Arial" pitchFamily="34" charset="0"/>
              </a:rPr>
              <a:t>collet</a:t>
            </a:r>
            <a:r>
              <a:rPr lang="en-US" altLang="zh-CN" dirty="0" smtClean="0">
                <a:latin typeface="Arial" pitchFamily="34" charset="0"/>
                <a:cs typeface="Arial" pitchFamily="34" charset="0"/>
              </a:rPr>
              <a:t> holder.</a:t>
            </a:r>
          </a:p>
          <a:p>
            <a:pPr marL="533400" indent="-177800"/>
            <a:r>
              <a:rPr lang="ja-JP" altLang="en-US" dirty="0" smtClean="0">
                <a:latin typeface="Arial" pitchFamily="34" charset="0"/>
                <a:cs typeface="Arial" pitchFamily="34" charset="0"/>
              </a:rPr>
              <a:t>　</a:t>
            </a:r>
            <a:r>
              <a:rPr lang="en-US" altLang="ja-JP" dirty="0" smtClean="0">
                <a:latin typeface="Arial" pitchFamily="34" charset="0"/>
                <a:cs typeface="Arial" pitchFamily="34" charset="0"/>
              </a:rPr>
              <a:t>Firstly, we focus attention on using parts numbers.</a:t>
            </a:r>
          </a:p>
          <a:p>
            <a:pPr marL="533400" indent="-177800"/>
            <a:r>
              <a:rPr lang="ja-JP" altLang="en-US" dirty="0" smtClean="0">
                <a:latin typeface="Arial" pitchFamily="34" charset="0"/>
                <a:cs typeface="Arial" pitchFamily="34" charset="0"/>
              </a:rPr>
              <a:t>　</a:t>
            </a:r>
            <a:r>
              <a:rPr lang="en-US" altLang="ja-JP" dirty="0" smtClean="0">
                <a:latin typeface="Arial" pitchFamily="34" charset="0"/>
                <a:cs typeface="Arial" pitchFamily="34" charset="0"/>
              </a:rPr>
              <a:t>A lot of parts such as tightening nut, retaining steel balls and </a:t>
            </a:r>
            <a:r>
              <a:rPr lang="en-US" altLang="ja-JP" dirty="0" err="1" smtClean="0">
                <a:latin typeface="Arial" pitchFamily="34" charset="0"/>
                <a:cs typeface="Arial" pitchFamily="34" charset="0"/>
              </a:rPr>
              <a:t>collet</a:t>
            </a:r>
            <a:r>
              <a:rPr lang="en-US" altLang="ja-JP" dirty="0" smtClean="0">
                <a:latin typeface="Arial" pitchFamily="34" charset="0"/>
                <a:cs typeface="Arial" pitchFamily="34" charset="0"/>
              </a:rPr>
              <a:t> to chuck a cutting tools are required for a </a:t>
            </a:r>
            <a:r>
              <a:rPr lang="en-US" altLang="ja-JP" dirty="0" err="1" smtClean="0">
                <a:latin typeface="Arial" pitchFamily="34" charset="0"/>
                <a:cs typeface="Arial" pitchFamily="34" charset="0"/>
              </a:rPr>
              <a:t>collet</a:t>
            </a:r>
            <a:r>
              <a:rPr lang="en-US" altLang="ja-JP" dirty="0" smtClean="0">
                <a:latin typeface="Arial" pitchFamily="34" charset="0"/>
                <a:cs typeface="Arial" pitchFamily="34" charset="0"/>
              </a:rPr>
              <a:t> holder.</a:t>
            </a:r>
          </a:p>
          <a:p>
            <a:pPr marL="533400" indent="-177800"/>
            <a:r>
              <a:rPr lang="ja-JP" altLang="en-US" dirty="0" smtClean="0">
                <a:latin typeface="Arial" pitchFamily="34" charset="0"/>
                <a:cs typeface="Arial" pitchFamily="34" charset="0"/>
              </a:rPr>
              <a:t>　</a:t>
            </a:r>
            <a:r>
              <a:rPr lang="en-US" altLang="ja-JP" dirty="0" smtClean="0">
                <a:latin typeface="Arial" pitchFamily="34" charset="0"/>
                <a:cs typeface="Arial" pitchFamily="34" charset="0"/>
              </a:rPr>
              <a:t>On the other hand, shrink-fit tool holder doesn't need any clamping parts.</a:t>
            </a:r>
          </a:p>
          <a:p>
            <a:pPr marL="533400" indent="-177800"/>
            <a:r>
              <a:rPr lang="ja-JP" altLang="en-US" dirty="0" smtClean="0">
                <a:latin typeface="Arial" pitchFamily="34" charset="0"/>
                <a:cs typeface="Arial" pitchFamily="34" charset="0"/>
              </a:rPr>
              <a:t>　</a:t>
            </a:r>
            <a:r>
              <a:rPr lang="en-US" altLang="ja-JP" dirty="0" smtClean="0">
                <a:latin typeface="Arial" pitchFamily="34" charset="0"/>
                <a:cs typeface="Arial" pitchFamily="34" charset="0"/>
              </a:rPr>
              <a:t>It is the most simple and secure chucking methods, which using metal deformation.</a:t>
            </a:r>
          </a:p>
          <a:p>
            <a:endParaRPr lang="en-US" altLang="ja-JP" dirty="0" smtClean="0"/>
          </a:p>
          <a:p>
            <a:endParaRPr lang="ja-JP" altLang="en-US" dirty="0" smtClean="0"/>
          </a:p>
          <a:p>
            <a:endParaRPr lang="en-US" altLang="ja-JP" dirty="0" smtClean="0"/>
          </a:p>
          <a:p>
            <a:endParaRPr lang="en-US" altLang="ja-JP" dirty="0" smtClean="0"/>
          </a:p>
          <a:p>
            <a:endParaRPr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75732EA7-380E-40D2-BF31-3ACC7FC4E034}" type="slidenum">
              <a:rPr kumimoji="1" lang="ja-JP" altLang="en-US" smtClean="0"/>
              <a:pPr/>
              <a:t>7</a:t>
            </a:fld>
            <a:endParaRPr kumimoji="1" lang="ja-JP" altLang="en-US" dirty="0"/>
          </a:p>
        </p:txBody>
      </p:sp>
      <p:sp>
        <p:nvSpPr>
          <p:cNvPr id="5" name="正方形/長方形 4"/>
          <p:cNvSpPr/>
          <p:nvPr/>
        </p:nvSpPr>
        <p:spPr>
          <a:xfrm>
            <a:off x="342900" y="4389437"/>
            <a:ext cx="6048375" cy="511333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49325" y="539750"/>
            <a:ext cx="4838700" cy="3629025"/>
          </a:xfrm>
        </p:spPr>
      </p:sp>
      <p:sp>
        <p:nvSpPr>
          <p:cNvPr id="3" name="ノート プレースホルダ 2"/>
          <p:cNvSpPr>
            <a:spLocks noGrp="1"/>
          </p:cNvSpPr>
          <p:nvPr>
            <p:ph type="body" idx="1"/>
          </p:nvPr>
        </p:nvSpPr>
        <p:spPr/>
        <p:txBody>
          <a:bodyPr>
            <a:normAutofit/>
          </a:bodyPr>
          <a:lstStyle/>
          <a:p>
            <a:r>
              <a:rPr lang="ja-JP" altLang="en-US" dirty="0" smtClean="0"/>
              <a:t>講師</a:t>
            </a:r>
            <a:endParaRPr lang="en-US" altLang="ja-JP" dirty="0" smtClean="0"/>
          </a:p>
          <a:p>
            <a:pPr marL="533400" indent="-177800"/>
            <a:r>
              <a:rPr lang="ja-JP" altLang="en-US" dirty="0" smtClean="0"/>
              <a:t>●次に両者の把持メカニズムを解析します。</a:t>
            </a:r>
            <a:endParaRPr lang="en-US" altLang="ja-JP" dirty="0" smtClean="0"/>
          </a:p>
          <a:p>
            <a:pPr marL="533400" indent="-177800"/>
            <a:r>
              <a:rPr lang="ja-JP" altLang="en-US" dirty="0" smtClean="0"/>
              <a:t>● 「コレットホルダ」では、ナットの回転力を、スチールボール、リテーナを介して、推力に変換します。そして、コレットを（ホルダ）本体のテーパ部に押し込むことにより穴を縮めて工具を把持します。このメカニズムは伝達部品が多く、力がかかる方向も複雑に変化するので、安定した強い力を発生することはできません。</a:t>
            </a:r>
            <a:endParaRPr lang="en-US" altLang="ja-JP" dirty="0" smtClean="0"/>
          </a:p>
          <a:p>
            <a:endParaRPr lang="en-US" altLang="ja-JP" dirty="0" smtClean="0"/>
          </a:p>
          <a:p>
            <a:r>
              <a:rPr lang="ja-JP" altLang="en-US" dirty="0" smtClean="0"/>
              <a:t>通訳</a:t>
            </a:r>
            <a:endParaRPr lang="en-US" altLang="ja-JP" dirty="0" smtClean="0"/>
          </a:p>
          <a:p>
            <a:pPr marL="533400" indent="-177800"/>
            <a:r>
              <a:rPr lang="ja-JP" altLang="en-US" dirty="0" smtClean="0"/>
              <a:t>○</a:t>
            </a:r>
            <a:r>
              <a:rPr lang="en-US" altLang="zh-CN" dirty="0" smtClean="0">
                <a:latin typeface="Arial" pitchFamily="34" charset="0"/>
                <a:cs typeface="Arial" pitchFamily="34" charset="0"/>
              </a:rPr>
              <a:t>The next, we analyze clamping mechanism of both holders. </a:t>
            </a:r>
          </a:p>
          <a:p>
            <a:pPr marL="533400" indent="-177800"/>
            <a:r>
              <a:rPr lang="ja-JP" altLang="en-US" dirty="0" smtClean="0">
                <a:latin typeface="Arial" pitchFamily="34" charset="0"/>
                <a:cs typeface="Arial" pitchFamily="34" charset="0"/>
              </a:rPr>
              <a:t>　</a:t>
            </a:r>
            <a:r>
              <a:rPr lang="en-US" altLang="ja-JP" dirty="0" smtClean="0">
                <a:latin typeface="Arial" pitchFamily="34" charset="0"/>
                <a:cs typeface="Arial" pitchFamily="34" charset="0"/>
              </a:rPr>
              <a:t>A </a:t>
            </a:r>
            <a:r>
              <a:rPr lang="en-US" altLang="ja-JP" dirty="0" err="1" smtClean="0">
                <a:latin typeface="Arial" pitchFamily="34" charset="0"/>
                <a:cs typeface="Arial" pitchFamily="34" charset="0"/>
              </a:rPr>
              <a:t>collet</a:t>
            </a:r>
            <a:r>
              <a:rPr lang="en-US" altLang="ja-JP" dirty="0" smtClean="0">
                <a:latin typeface="Arial" pitchFamily="34" charset="0"/>
                <a:cs typeface="Arial" pitchFamily="34" charset="0"/>
              </a:rPr>
              <a:t> holder converts rotating force, which is created with using tightening nut to thrust force through the intermediation of a retainer and </a:t>
            </a:r>
            <a:r>
              <a:rPr lang="en-US" altLang="ja-JP" dirty="0" err="1" smtClean="0">
                <a:latin typeface="Arial" pitchFamily="34" charset="0"/>
                <a:cs typeface="Arial" pitchFamily="34" charset="0"/>
              </a:rPr>
              <a:t>stell</a:t>
            </a:r>
            <a:r>
              <a:rPr lang="en-US" altLang="ja-JP" dirty="0" smtClean="0">
                <a:latin typeface="Arial" pitchFamily="34" charset="0"/>
                <a:cs typeface="Arial" pitchFamily="34" charset="0"/>
              </a:rPr>
              <a:t> balls.  Then, it chucks a cutter with using deformation of </a:t>
            </a:r>
            <a:r>
              <a:rPr lang="en-US" altLang="ja-JP" dirty="0" err="1" smtClean="0">
                <a:latin typeface="Arial" pitchFamily="34" charset="0"/>
                <a:cs typeface="Arial" pitchFamily="34" charset="0"/>
              </a:rPr>
              <a:t>collet</a:t>
            </a:r>
            <a:r>
              <a:rPr lang="en-US" altLang="ja-JP" dirty="0" smtClean="0">
                <a:latin typeface="Arial" pitchFamily="34" charset="0"/>
                <a:cs typeface="Arial" pitchFamily="34" charset="0"/>
              </a:rPr>
              <a:t> internal bore, when a </a:t>
            </a:r>
            <a:r>
              <a:rPr lang="en-US" altLang="ja-JP" dirty="0" err="1" smtClean="0">
                <a:latin typeface="Arial" pitchFamily="34" charset="0"/>
                <a:cs typeface="Arial" pitchFamily="34" charset="0"/>
              </a:rPr>
              <a:t>collet</a:t>
            </a:r>
            <a:r>
              <a:rPr lang="en-US" altLang="ja-JP" dirty="0" smtClean="0">
                <a:latin typeface="Arial" pitchFamily="34" charset="0"/>
                <a:cs typeface="Arial" pitchFamily="34" charset="0"/>
              </a:rPr>
              <a:t> compress into a holder body.</a:t>
            </a:r>
          </a:p>
          <a:p>
            <a:pPr marL="533400" indent="-177800"/>
            <a:r>
              <a:rPr lang="ja-JP" altLang="en-US" dirty="0" smtClean="0">
                <a:latin typeface="Arial" pitchFamily="34" charset="0"/>
                <a:cs typeface="Arial" pitchFamily="34" charset="0"/>
              </a:rPr>
              <a:t>　</a:t>
            </a:r>
            <a:r>
              <a:rPr lang="en-US" altLang="ja-JP" dirty="0" smtClean="0">
                <a:latin typeface="Arial" pitchFamily="34" charset="0"/>
                <a:cs typeface="Arial" pitchFamily="34" charset="0"/>
              </a:rPr>
              <a:t>With using this clamping mechanism, it's impossible to achieve </a:t>
            </a:r>
            <a:r>
              <a:rPr lang="en-US" altLang="ja-JP" dirty="0" err="1" smtClean="0">
                <a:latin typeface="Arial" pitchFamily="34" charset="0"/>
                <a:cs typeface="Arial" pitchFamily="34" charset="0"/>
              </a:rPr>
              <a:t>staible</a:t>
            </a:r>
            <a:r>
              <a:rPr lang="en-US" altLang="ja-JP" dirty="0" smtClean="0">
                <a:latin typeface="Arial" pitchFamily="34" charset="0"/>
                <a:cs typeface="Arial" pitchFamily="34" charset="0"/>
              </a:rPr>
              <a:t> and strong clamping </a:t>
            </a:r>
            <a:r>
              <a:rPr lang="en-US" altLang="ja-JP" dirty="0" err="1" smtClean="0">
                <a:latin typeface="Arial" pitchFamily="34" charset="0"/>
                <a:cs typeface="Arial" pitchFamily="34" charset="0"/>
              </a:rPr>
              <a:t>forece</a:t>
            </a:r>
            <a:r>
              <a:rPr lang="en-US" altLang="ja-JP" dirty="0" smtClean="0">
                <a:latin typeface="Arial" pitchFamily="34" charset="0"/>
                <a:cs typeface="Arial" pitchFamily="34" charset="0"/>
              </a:rPr>
              <a:t>, because of using a lot of parts and intricately transformation of clamping force.</a:t>
            </a:r>
          </a:p>
          <a:p>
            <a:endParaRPr lang="en-US" altLang="ja-JP" dirty="0" smtClean="0"/>
          </a:p>
          <a:p>
            <a:endParaRPr lang="en-US" altLang="ja-JP" dirty="0" smtClean="0"/>
          </a:p>
          <a:p>
            <a:endParaRPr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75732EA7-380E-40D2-BF31-3ACC7FC4E034}" type="slidenum">
              <a:rPr kumimoji="1" lang="ja-JP" altLang="en-US" smtClean="0"/>
              <a:pPr/>
              <a:t>8</a:t>
            </a:fld>
            <a:endParaRPr kumimoji="1" lang="ja-JP" altLang="en-US" dirty="0"/>
          </a:p>
        </p:txBody>
      </p:sp>
      <p:sp>
        <p:nvSpPr>
          <p:cNvPr id="5" name="正方形/長方形 4"/>
          <p:cNvSpPr/>
          <p:nvPr/>
        </p:nvSpPr>
        <p:spPr>
          <a:xfrm>
            <a:off x="342900" y="4389437"/>
            <a:ext cx="6048375" cy="511333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49325" y="539750"/>
            <a:ext cx="4838700" cy="3629025"/>
          </a:xfrm>
        </p:spPr>
      </p:sp>
      <p:sp>
        <p:nvSpPr>
          <p:cNvPr id="3" name="ノート プレースホルダ 2"/>
          <p:cNvSpPr>
            <a:spLocks noGrp="1"/>
          </p:cNvSpPr>
          <p:nvPr>
            <p:ph type="body" idx="1"/>
          </p:nvPr>
        </p:nvSpPr>
        <p:spPr/>
        <p:txBody>
          <a:bodyPr>
            <a:normAutofit/>
          </a:bodyPr>
          <a:lstStyle/>
          <a:p>
            <a:r>
              <a:rPr lang="ja-JP" altLang="en-US" dirty="0" smtClean="0"/>
              <a:t>講師</a:t>
            </a:r>
            <a:endParaRPr lang="en-US" altLang="ja-JP" dirty="0" smtClean="0"/>
          </a:p>
          <a:p>
            <a:pPr marL="533400" indent="-177800"/>
            <a:r>
              <a:rPr lang="ja-JP" altLang="en-US" dirty="0" smtClean="0"/>
              <a:t>●一方、「焼</a:t>
            </a:r>
            <a:r>
              <a:rPr lang="ja-JP" altLang="en-US" dirty="0" err="1" smtClean="0"/>
              <a:t>ばめ</a:t>
            </a:r>
            <a:r>
              <a:rPr lang="ja-JP" altLang="en-US" dirty="0" smtClean="0"/>
              <a:t>ホルダ」には、部品が全くありません。ホルダの収縮による応力が直接に工具に均等に伝わり、強力に把持します。</a:t>
            </a:r>
            <a:endParaRPr lang="en-US" altLang="ja-JP" dirty="0" smtClean="0"/>
          </a:p>
          <a:p>
            <a:endParaRPr lang="en-US" altLang="ja-JP" dirty="0" smtClean="0"/>
          </a:p>
          <a:p>
            <a:r>
              <a:rPr lang="ja-JP" altLang="en-US" dirty="0" smtClean="0"/>
              <a:t>通訳</a:t>
            </a:r>
            <a:endParaRPr lang="en-US" altLang="ja-JP" dirty="0" smtClean="0"/>
          </a:p>
          <a:p>
            <a:pPr marL="533400" indent="-177800"/>
            <a:r>
              <a:rPr lang="ja-JP" altLang="en-US" dirty="0" smtClean="0"/>
              <a:t>○</a:t>
            </a:r>
            <a:r>
              <a:rPr lang="en-US" altLang="zh-TW" dirty="0" smtClean="0">
                <a:latin typeface="Arial" pitchFamily="34" charset="0"/>
                <a:cs typeface="Arial" pitchFamily="34" charset="0"/>
              </a:rPr>
              <a:t>On the other hand, Shrink-fit tool holder doesn't have any clamping parts.</a:t>
            </a:r>
          </a:p>
          <a:p>
            <a:pPr marL="533400" indent="-177800"/>
            <a:r>
              <a:rPr lang="ja-JP" altLang="en-US" dirty="0" smtClean="0">
                <a:latin typeface="Arial" pitchFamily="34" charset="0"/>
                <a:cs typeface="Arial" pitchFamily="34" charset="0"/>
              </a:rPr>
              <a:t>　</a:t>
            </a:r>
            <a:r>
              <a:rPr lang="en-US" altLang="ja-JP" dirty="0" smtClean="0">
                <a:latin typeface="Arial" pitchFamily="34" charset="0"/>
                <a:cs typeface="Arial" pitchFamily="34" charset="0"/>
              </a:rPr>
              <a:t>Holder shrinkage stress transfers directly to a cutting tool uniformly, and a shrink-fit holder clamps a cutter strongly.</a:t>
            </a:r>
          </a:p>
          <a:p>
            <a:endParaRPr kumimoji="1" lang="ja-JP" altLang="en-US" dirty="0">
              <a:latin typeface="Arial" pitchFamily="34" charset="0"/>
              <a:cs typeface="Arial" pitchFamily="34" charset="0"/>
            </a:endParaRPr>
          </a:p>
        </p:txBody>
      </p:sp>
      <p:sp>
        <p:nvSpPr>
          <p:cNvPr id="4" name="スライド番号プレースホルダ 3"/>
          <p:cNvSpPr>
            <a:spLocks noGrp="1"/>
          </p:cNvSpPr>
          <p:nvPr>
            <p:ph type="sldNum" sz="quarter" idx="10"/>
          </p:nvPr>
        </p:nvSpPr>
        <p:spPr/>
        <p:txBody>
          <a:bodyPr/>
          <a:lstStyle/>
          <a:p>
            <a:fld id="{75732EA7-380E-40D2-BF31-3ACC7FC4E034}" type="slidenum">
              <a:rPr kumimoji="1" lang="ja-JP" altLang="en-US" smtClean="0"/>
              <a:pPr/>
              <a:t>9</a:t>
            </a:fld>
            <a:endParaRPr kumimoji="1" lang="ja-JP" altLang="en-US" dirty="0"/>
          </a:p>
        </p:txBody>
      </p:sp>
      <p:sp>
        <p:nvSpPr>
          <p:cNvPr id="5" name="正方形/長方形 4"/>
          <p:cNvSpPr/>
          <p:nvPr/>
        </p:nvSpPr>
        <p:spPr>
          <a:xfrm>
            <a:off x="342900" y="4389437"/>
            <a:ext cx="6048375" cy="511333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3" name="正方形/長方形 2"/>
          <p:cNvSpPr/>
          <p:nvPr userDrawn="1"/>
        </p:nvSpPr>
        <p:spPr>
          <a:xfrm>
            <a:off x="0" y="0"/>
            <a:ext cx="9144000" cy="595313"/>
          </a:xfrm>
          <a:prstGeom prst="rect">
            <a:avLst/>
          </a:prstGeom>
          <a:solidFill>
            <a:srgbClr val="8D93C8"/>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latin typeface="MS UI Gothic" pitchFamily="50" charset="-128"/>
              <a:ea typeface="MS UI Gothic" pitchFamily="50" charset="-128"/>
            </a:endParaRPr>
          </a:p>
        </p:txBody>
      </p:sp>
      <p:sp>
        <p:nvSpPr>
          <p:cNvPr id="8" name="タイトル 7"/>
          <p:cNvSpPr>
            <a:spLocks noGrp="1"/>
          </p:cNvSpPr>
          <p:nvPr>
            <p:ph type="title"/>
          </p:nvPr>
        </p:nvSpPr>
        <p:spPr>
          <a:xfrm>
            <a:off x="0" y="0"/>
            <a:ext cx="9144000" cy="595313"/>
          </a:xfrm>
          <a:prstGeom prst="rect">
            <a:avLst/>
          </a:prstGeom>
        </p:spPr>
        <p:txBody>
          <a:bodyPr/>
          <a:lstStyle>
            <a:lvl1pPr algn="l">
              <a:defRPr sz="3600" b="1">
                <a:latin typeface="MS UI Gothic" pitchFamily="50" charset="-128"/>
                <a:ea typeface="MS UI Gothic" pitchFamily="50" charset="-128"/>
              </a:defRPr>
            </a:lvl1pPr>
          </a:lstStyle>
          <a:p>
            <a:r>
              <a:rPr lang="ja-JP" altLang="en-US" dirty="0" smtClean="0"/>
              <a:t>マスタ タイトルの書式設定</a:t>
            </a:r>
            <a:endParaRPr lang="ja-JP" altLang="en-US" dirty="0"/>
          </a:p>
        </p:txBody>
      </p:sp>
      <p:sp>
        <p:nvSpPr>
          <p:cNvPr id="4" name="日付プレースホルダ 2"/>
          <p:cNvSpPr>
            <a:spLocks noGrp="1"/>
          </p:cNvSpPr>
          <p:nvPr>
            <p:ph type="dt" sz="half" idx="10"/>
          </p:nvPr>
        </p:nvSpPr>
        <p:spPr>
          <a:xfrm>
            <a:off x="457200" y="6356350"/>
            <a:ext cx="2133600" cy="365125"/>
          </a:xfrm>
          <a:prstGeom prst="rect">
            <a:avLst/>
          </a:prstGeom>
        </p:spPr>
        <p:txBody>
          <a:bodyPr/>
          <a:lstStyle>
            <a:lvl1pPr>
              <a:defRPr/>
            </a:lvl1pPr>
          </a:lstStyle>
          <a:p>
            <a:pPr>
              <a:defRPr/>
            </a:pPr>
            <a:fld id="{EB65AC7A-329B-408E-8D61-D87EF0CBAF58}" type="datetime1">
              <a:rPr lang="ja-JP" altLang="en-US" smtClean="0"/>
              <a:pPr>
                <a:defRPr/>
              </a:pPr>
              <a:t>2011/3/15</a:t>
            </a:fld>
            <a:endParaRPr lang="ja-JP" altLang="en-US"/>
          </a:p>
        </p:txBody>
      </p:sp>
      <p:sp>
        <p:nvSpPr>
          <p:cNvPr id="5" name="フッター プレースホルダ 3"/>
          <p:cNvSpPr>
            <a:spLocks noGrp="1"/>
          </p:cNvSpPr>
          <p:nvPr>
            <p:ph type="ftr" sz="quarter" idx="11"/>
          </p:nvPr>
        </p:nvSpPr>
        <p:spPr>
          <a:xfrm>
            <a:off x="3124200" y="6356350"/>
            <a:ext cx="2895600" cy="365125"/>
          </a:xfrm>
          <a:prstGeom prst="rect">
            <a:avLst/>
          </a:prstGeom>
        </p:spPr>
        <p:txBody>
          <a:bodyPr/>
          <a:lstStyle>
            <a:lvl1pPr>
              <a:defRPr/>
            </a:lvl1pPr>
          </a:lstStyle>
          <a:p>
            <a:endParaRPr lang="ja-JP" altLang="en-US"/>
          </a:p>
        </p:txBody>
      </p:sp>
      <p:sp>
        <p:nvSpPr>
          <p:cNvPr id="6" name="スライド番号プレースホルダ 4"/>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2DAB0B9-D6E6-4DD5-9574-88E198A11A2E}" type="slidenum">
              <a:rPr lang="ja-JP" altLang="en-US"/>
              <a:pPr>
                <a:defRPr/>
              </a:pPr>
              <a:t>&lt;#&gt;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1（青）">
    <p:spTree>
      <p:nvGrpSpPr>
        <p:cNvPr id="1" name=""/>
        <p:cNvGrpSpPr/>
        <p:nvPr/>
      </p:nvGrpSpPr>
      <p:grpSpPr>
        <a:xfrm>
          <a:off x="0" y="0"/>
          <a:ext cx="0" cy="0"/>
          <a:chOff x="0" y="0"/>
          <a:chExt cx="0" cy="0"/>
        </a:xfrm>
      </p:grpSpPr>
      <p:sp>
        <p:nvSpPr>
          <p:cNvPr id="6" name="タイトル帯"/>
          <p:cNvSpPr/>
          <p:nvPr userDrawn="1"/>
        </p:nvSpPr>
        <p:spPr>
          <a:xfrm>
            <a:off x="1" y="693737"/>
            <a:ext cx="9144000" cy="71438"/>
          </a:xfrm>
          <a:prstGeom prst="rect">
            <a:avLst/>
          </a:prstGeom>
          <a:gradFill flip="none" rotWithShape="1">
            <a:gsLst>
              <a:gs pos="0">
                <a:srgbClr val="0000FF"/>
              </a:gs>
              <a:gs pos="50000">
                <a:srgbClr val="0000FF">
                  <a:alpha val="50000"/>
                </a:srgbClr>
              </a:gs>
              <a:gs pos="100000">
                <a:srgbClr val="0000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1（赤）">
    <p:spTree>
      <p:nvGrpSpPr>
        <p:cNvPr id="1" name=""/>
        <p:cNvGrpSpPr/>
        <p:nvPr/>
      </p:nvGrpSpPr>
      <p:grpSpPr>
        <a:xfrm>
          <a:off x="0" y="0"/>
          <a:ext cx="0" cy="0"/>
          <a:chOff x="0" y="0"/>
          <a:chExt cx="0" cy="0"/>
        </a:xfrm>
      </p:grpSpPr>
      <p:sp>
        <p:nvSpPr>
          <p:cNvPr id="6" name="タイトル帯"/>
          <p:cNvSpPr/>
          <p:nvPr userDrawn="1"/>
        </p:nvSpPr>
        <p:spPr>
          <a:xfrm>
            <a:off x="1" y="693737"/>
            <a:ext cx="9144000" cy="71438"/>
          </a:xfrm>
          <a:prstGeom prst="rect">
            <a:avLst/>
          </a:prstGeom>
          <a:gradFill flip="none" rotWithShape="1">
            <a:gsLst>
              <a:gs pos="0">
                <a:srgbClr val="FF0000"/>
              </a:gs>
              <a:gs pos="50000">
                <a:srgbClr val="FF0000">
                  <a:alpha val="50000"/>
                </a:srgbClr>
              </a:gs>
              <a:gs pos="100000">
                <a:srgbClr val="FF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1（緑）">
    <p:spTree>
      <p:nvGrpSpPr>
        <p:cNvPr id="1" name=""/>
        <p:cNvGrpSpPr/>
        <p:nvPr/>
      </p:nvGrpSpPr>
      <p:grpSpPr>
        <a:xfrm>
          <a:off x="0" y="0"/>
          <a:ext cx="0" cy="0"/>
          <a:chOff x="0" y="0"/>
          <a:chExt cx="0" cy="0"/>
        </a:xfrm>
      </p:grpSpPr>
      <p:sp>
        <p:nvSpPr>
          <p:cNvPr id="6" name="タイトル帯"/>
          <p:cNvSpPr/>
          <p:nvPr userDrawn="1"/>
        </p:nvSpPr>
        <p:spPr>
          <a:xfrm>
            <a:off x="1" y="693737"/>
            <a:ext cx="9144000" cy="71438"/>
          </a:xfrm>
          <a:prstGeom prst="rect">
            <a:avLst/>
          </a:prstGeom>
          <a:gradFill flip="none" rotWithShape="1">
            <a:gsLst>
              <a:gs pos="0">
                <a:srgbClr val="008000"/>
              </a:gs>
              <a:gs pos="50000">
                <a:srgbClr val="008000">
                  <a:alpha val="49804"/>
                </a:srgbClr>
              </a:gs>
              <a:gs pos="100000">
                <a:srgbClr val="008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タイトル1（橙）">
    <p:spTree>
      <p:nvGrpSpPr>
        <p:cNvPr id="1" name=""/>
        <p:cNvGrpSpPr/>
        <p:nvPr/>
      </p:nvGrpSpPr>
      <p:grpSpPr>
        <a:xfrm>
          <a:off x="0" y="0"/>
          <a:ext cx="0" cy="0"/>
          <a:chOff x="0" y="0"/>
          <a:chExt cx="0" cy="0"/>
        </a:xfrm>
      </p:grpSpPr>
      <p:sp>
        <p:nvSpPr>
          <p:cNvPr id="6" name="タイトル帯"/>
          <p:cNvSpPr/>
          <p:nvPr userDrawn="1"/>
        </p:nvSpPr>
        <p:spPr>
          <a:xfrm>
            <a:off x="1" y="693737"/>
            <a:ext cx="9144000" cy="71438"/>
          </a:xfrm>
          <a:prstGeom prst="rect">
            <a:avLst/>
          </a:prstGeom>
          <a:gradFill flip="none" rotWithShape="1">
            <a:gsLst>
              <a:gs pos="0">
                <a:srgbClr val="FF9900"/>
              </a:gs>
              <a:gs pos="50000">
                <a:srgbClr val="FF9900">
                  <a:alpha val="49804"/>
                </a:srgbClr>
              </a:gs>
              <a:gs pos="100000">
                <a:srgbClr val="FF99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1（紫）">
    <p:spTree>
      <p:nvGrpSpPr>
        <p:cNvPr id="1" name=""/>
        <p:cNvGrpSpPr/>
        <p:nvPr/>
      </p:nvGrpSpPr>
      <p:grpSpPr>
        <a:xfrm>
          <a:off x="0" y="0"/>
          <a:ext cx="0" cy="0"/>
          <a:chOff x="0" y="0"/>
          <a:chExt cx="0" cy="0"/>
        </a:xfrm>
      </p:grpSpPr>
      <p:sp>
        <p:nvSpPr>
          <p:cNvPr id="6" name="タイトル帯"/>
          <p:cNvSpPr/>
          <p:nvPr userDrawn="1"/>
        </p:nvSpPr>
        <p:spPr>
          <a:xfrm>
            <a:off x="1" y="693737"/>
            <a:ext cx="9144000" cy="71438"/>
          </a:xfrm>
          <a:prstGeom prst="rect">
            <a:avLst/>
          </a:prstGeom>
          <a:gradFill flip="none" rotWithShape="1">
            <a:gsLst>
              <a:gs pos="0">
                <a:srgbClr val="7030A0"/>
              </a:gs>
              <a:gs pos="50000">
                <a:srgbClr val="7030A0">
                  <a:alpha val="50000"/>
                </a:srgbClr>
              </a:gs>
              <a:gs pos="100000">
                <a:srgbClr val="7030A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cSld>
  <p:clrMapOvr>
    <a:masterClrMapping/>
  </p:clrMapOvr>
  <p:transition spd="med"/>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特長">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703943"/>
          </a:xfrm>
          <a:prstGeom prst="rect">
            <a:avLst/>
          </a:prstGeom>
        </p:spPr>
        <p:txBody>
          <a:bodyPr>
            <a:normAutofit/>
          </a:bodyPr>
          <a:lstStyle>
            <a:lvl1pPr algn="l">
              <a:defRPr sz="3200">
                <a:latin typeface="MS UI Gothic" pitchFamily="50" charset="-128"/>
                <a:ea typeface="MS UI Gothic" pitchFamily="50" charset="-128"/>
              </a:defRPr>
            </a:lvl1pPr>
          </a:lstStyle>
          <a:p>
            <a:r>
              <a:rPr kumimoji="1" lang="ja-JP" altLang="en-US" smtClean="0"/>
              <a:t>マスタ タイトルの書式設定</a:t>
            </a:r>
            <a:endParaRPr kumimoji="1" lang="ja-JP" altLang="en-US"/>
          </a:p>
        </p:txBody>
      </p:sp>
      <p:sp>
        <p:nvSpPr>
          <p:cNvPr id="6" name="タイトル帯"/>
          <p:cNvSpPr/>
          <p:nvPr userDrawn="1"/>
        </p:nvSpPr>
        <p:spPr>
          <a:xfrm>
            <a:off x="1" y="693737"/>
            <a:ext cx="9144000" cy="71438"/>
          </a:xfrm>
          <a:prstGeom prst="rect">
            <a:avLst/>
          </a:prstGeom>
          <a:gradFill flip="none" rotWithShape="1">
            <a:gsLst>
              <a:gs pos="0">
                <a:srgbClr val="008000"/>
              </a:gs>
              <a:gs pos="50000">
                <a:srgbClr val="008000">
                  <a:alpha val="49804"/>
                </a:srgbClr>
              </a:gs>
              <a:gs pos="100000">
                <a:srgbClr val="008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 7"/>
          <p:cNvSpPr>
            <a:spLocks noGrp="1"/>
          </p:cNvSpPr>
          <p:nvPr>
            <p:ph type="sldNum" sz="quarter" idx="10"/>
          </p:nvPr>
        </p:nvSpPr>
        <p:spPr>
          <a:xfrm>
            <a:off x="7010400" y="6364288"/>
            <a:ext cx="2133600" cy="365125"/>
          </a:xfrm>
          <a:prstGeom prst="rect">
            <a:avLst/>
          </a:prstGeom>
        </p:spPr>
        <p:txBody>
          <a:bodyPr/>
          <a:lstStyle/>
          <a:p>
            <a:fld id="{2F662B3D-615C-48F9-89D7-9F726AEE3887}" type="slidenum">
              <a:rPr lang="ja-JP" altLang="en-US" smtClean="0"/>
              <a:pPr/>
              <a:t>&lt;#&gt;</a:t>
            </a:fld>
            <a:endParaRPr lang="ja-JP" altLang="en-US"/>
          </a:p>
        </p:txBody>
      </p:sp>
    </p:spTree>
  </p:cSld>
  <p:clrMapOvr>
    <a:masterClrMapping/>
  </p:clrMapOvr>
  <p:transition spd="med" advClick="0" advTm="500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システム">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703943"/>
          </a:xfrm>
          <a:prstGeom prst="rect">
            <a:avLst/>
          </a:prstGeom>
        </p:spPr>
        <p:txBody>
          <a:bodyPr>
            <a:normAutofit/>
          </a:bodyPr>
          <a:lstStyle>
            <a:lvl1pPr algn="l">
              <a:defRPr sz="3200">
                <a:latin typeface="MS UI Gothic" pitchFamily="50" charset="-128"/>
                <a:ea typeface="MS UI Gothic" pitchFamily="50" charset="-128"/>
              </a:defRPr>
            </a:lvl1pPr>
          </a:lstStyle>
          <a:p>
            <a:r>
              <a:rPr kumimoji="1" lang="ja-JP" altLang="en-US" smtClean="0"/>
              <a:t>マスタ タイトルの書式設定</a:t>
            </a:r>
            <a:endParaRPr kumimoji="1" lang="ja-JP" altLang="en-US"/>
          </a:p>
        </p:txBody>
      </p:sp>
      <p:sp>
        <p:nvSpPr>
          <p:cNvPr id="6" name="タイトル帯"/>
          <p:cNvSpPr/>
          <p:nvPr userDrawn="1"/>
        </p:nvSpPr>
        <p:spPr>
          <a:xfrm>
            <a:off x="1" y="693737"/>
            <a:ext cx="9144000" cy="71438"/>
          </a:xfrm>
          <a:prstGeom prst="rect">
            <a:avLst/>
          </a:prstGeom>
          <a:gradFill flip="none" rotWithShape="1">
            <a:gsLst>
              <a:gs pos="0">
                <a:srgbClr val="FF9900"/>
              </a:gs>
              <a:gs pos="50000">
                <a:srgbClr val="FF9900">
                  <a:alpha val="49804"/>
                </a:srgbClr>
              </a:gs>
              <a:gs pos="100000">
                <a:srgbClr val="FF99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 7"/>
          <p:cNvSpPr>
            <a:spLocks noGrp="1"/>
          </p:cNvSpPr>
          <p:nvPr>
            <p:ph type="sldNum" sz="quarter" idx="10"/>
          </p:nvPr>
        </p:nvSpPr>
        <p:spPr>
          <a:xfrm>
            <a:off x="7010400" y="6364288"/>
            <a:ext cx="2133600" cy="365125"/>
          </a:xfrm>
          <a:prstGeom prst="rect">
            <a:avLst/>
          </a:prstGeom>
        </p:spPr>
        <p:txBody>
          <a:bodyPr/>
          <a:lstStyle/>
          <a:p>
            <a:fld id="{2F662B3D-615C-48F9-89D7-9F726AEE3887}" type="slidenum">
              <a:rPr lang="ja-JP" altLang="en-US" smtClean="0"/>
              <a:pPr/>
              <a:t>&lt;#&gt;</a:t>
            </a:fld>
            <a:endParaRPr lang="ja-JP" altLang="en-US"/>
          </a:p>
        </p:txBody>
      </p:sp>
    </p:spTree>
  </p:cSld>
  <p:clrMapOvr>
    <a:masterClrMapping/>
  </p:clrMapOvr>
  <p:transition spd="med" advClick="0" advTm="5000"/>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457200" y="1600200"/>
            <a:ext cx="8229600" cy="4525963"/>
          </a:xfrm>
          <a:prstGeom prst="rect">
            <a:avLst/>
          </a:prstGeom>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fld id="{62214B45-1FB4-4B74-ADE9-48A26DAD3C3D}" type="datetimeFigureOut">
              <a:rPr kumimoji="1" lang="ja-JP" altLang="en-US" smtClean="0"/>
              <a:pPr/>
              <a:t>2011/3/15</a:t>
            </a:fld>
            <a:endParaRPr kumimoji="1" lang="ja-JP" altLang="en-US"/>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 5"/>
          <p:cNvSpPr>
            <a:spLocks noGrp="1"/>
          </p:cNvSpPr>
          <p:nvPr>
            <p:ph type="sldNum" sz="quarter" idx="12"/>
          </p:nvPr>
        </p:nvSpPr>
        <p:spPr>
          <a:xfrm>
            <a:off x="6553200" y="6356350"/>
            <a:ext cx="2133600" cy="365125"/>
          </a:xfrm>
          <a:prstGeom prst="rect">
            <a:avLst/>
          </a:prstGeom>
        </p:spPr>
        <p:txBody>
          <a:bodyPr/>
          <a:lstStyle/>
          <a:p>
            <a:fld id="{33CA69E5-E727-4EBC-A374-00565D3C52B9}"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Lst>
  <p:transition spd="med"/>
  <p:timing>
    <p:tnLst>
      <p:par>
        <p:cTn id="1" dur="indefinite" restart="never" nodeType="tmRoot"/>
      </p:par>
    </p:tnLst>
  </p:timing>
  <p:hf hdr="0" ftr="0" dt="0"/>
  <p:txStyles>
    <p:titleStyle>
      <a:lvl1pPr algn="ctr" defTabSz="914262" rtl="0" eaLnBrk="1" latinLnBrk="0" hangingPunct="1">
        <a:spcBef>
          <a:spcPct val="0"/>
        </a:spcBef>
        <a:buNone/>
        <a:defRPr kumimoji="1" sz="4400" kern="1200">
          <a:solidFill>
            <a:schemeClr val="tx1"/>
          </a:solidFill>
          <a:latin typeface="+mj-lt"/>
          <a:ea typeface="+mj-ea"/>
          <a:cs typeface="+mj-cs"/>
        </a:defRPr>
      </a:lvl1pPr>
    </p:titleStyle>
    <p:bodyStyle>
      <a:lvl1pPr marL="342849" indent="-342849" algn="l" defTabSz="914262"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838" indent="-285707" algn="l" defTabSz="914262"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828" indent="-228565" algn="l" defTabSz="914262"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9958" indent="-228565" algn="l" defTabSz="914262"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090" indent="-228565" algn="l" defTabSz="914262"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221" indent="-228565" algn="l" defTabSz="914262"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351" indent="-228565" algn="l" defTabSz="914262"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483" indent="-228565" algn="l" defTabSz="914262"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614" indent="-228565" algn="l" defTabSz="914262"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262" rtl="0" eaLnBrk="1" latinLnBrk="0" hangingPunct="1">
        <a:defRPr kumimoji="1" sz="1800" kern="1200">
          <a:solidFill>
            <a:schemeClr val="tx1"/>
          </a:solidFill>
          <a:latin typeface="+mn-lt"/>
          <a:ea typeface="+mn-ea"/>
          <a:cs typeface="+mn-cs"/>
        </a:defRPr>
      </a:lvl1pPr>
      <a:lvl2pPr marL="457131" algn="l" defTabSz="914262" rtl="0" eaLnBrk="1" latinLnBrk="0" hangingPunct="1">
        <a:defRPr kumimoji="1" sz="1800" kern="1200">
          <a:solidFill>
            <a:schemeClr val="tx1"/>
          </a:solidFill>
          <a:latin typeface="+mn-lt"/>
          <a:ea typeface="+mn-ea"/>
          <a:cs typeface="+mn-cs"/>
        </a:defRPr>
      </a:lvl2pPr>
      <a:lvl3pPr marL="914262" algn="l" defTabSz="914262" rtl="0" eaLnBrk="1" latinLnBrk="0" hangingPunct="1">
        <a:defRPr kumimoji="1" sz="1800" kern="1200">
          <a:solidFill>
            <a:schemeClr val="tx1"/>
          </a:solidFill>
          <a:latin typeface="+mn-lt"/>
          <a:ea typeface="+mn-ea"/>
          <a:cs typeface="+mn-cs"/>
        </a:defRPr>
      </a:lvl3pPr>
      <a:lvl4pPr marL="1371393" algn="l" defTabSz="914262" rtl="0" eaLnBrk="1" latinLnBrk="0" hangingPunct="1">
        <a:defRPr kumimoji="1" sz="1800" kern="1200">
          <a:solidFill>
            <a:schemeClr val="tx1"/>
          </a:solidFill>
          <a:latin typeface="+mn-lt"/>
          <a:ea typeface="+mn-ea"/>
          <a:cs typeface="+mn-cs"/>
        </a:defRPr>
      </a:lvl4pPr>
      <a:lvl5pPr marL="1828524" algn="l" defTabSz="914262" rtl="0" eaLnBrk="1" latinLnBrk="0" hangingPunct="1">
        <a:defRPr kumimoji="1" sz="1800" kern="1200">
          <a:solidFill>
            <a:schemeClr val="tx1"/>
          </a:solidFill>
          <a:latin typeface="+mn-lt"/>
          <a:ea typeface="+mn-ea"/>
          <a:cs typeface="+mn-cs"/>
        </a:defRPr>
      </a:lvl5pPr>
      <a:lvl6pPr marL="2285655" algn="l" defTabSz="914262" rtl="0" eaLnBrk="1" latinLnBrk="0" hangingPunct="1">
        <a:defRPr kumimoji="1" sz="1800" kern="1200">
          <a:solidFill>
            <a:schemeClr val="tx1"/>
          </a:solidFill>
          <a:latin typeface="+mn-lt"/>
          <a:ea typeface="+mn-ea"/>
          <a:cs typeface="+mn-cs"/>
        </a:defRPr>
      </a:lvl6pPr>
      <a:lvl7pPr marL="2742786" algn="l" defTabSz="914262" rtl="0" eaLnBrk="1" latinLnBrk="0" hangingPunct="1">
        <a:defRPr kumimoji="1" sz="1800" kern="1200">
          <a:solidFill>
            <a:schemeClr val="tx1"/>
          </a:solidFill>
          <a:latin typeface="+mn-lt"/>
          <a:ea typeface="+mn-ea"/>
          <a:cs typeface="+mn-cs"/>
        </a:defRPr>
      </a:lvl7pPr>
      <a:lvl8pPr marL="3199918" algn="l" defTabSz="914262" rtl="0" eaLnBrk="1" latinLnBrk="0" hangingPunct="1">
        <a:defRPr kumimoji="1" sz="1800" kern="1200">
          <a:solidFill>
            <a:schemeClr val="tx1"/>
          </a:solidFill>
          <a:latin typeface="+mn-lt"/>
          <a:ea typeface="+mn-ea"/>
          <a:cs typeface="+mn-cs"/>
        </a:defRPr>
      </a:lvl8pPr>
      <a:lvl9pPr marL="3657048" algn="l" defTabSz="914262"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file:///D:\Presentation\Jan.2011%20Slimline%20presentation\P01_introduction.mpg" TargetMode="Externa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2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ideo" Target="file:///D:\Presentation\Jan.2011%20Slimline%20presentation\P10_CTHvsSLRA.mpg" TargetMode="Externa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7.jpe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1.png"/><Relationship Id="rId4" Type="http://schemas.openxmlformats.org/officeDocument/2006/relationships/image" Target="../media/image58.jpeg"/></Relationships>
</file>

<file path=ppt/slides/_rels/slide14.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image" Target="../media/image60.png"/><Relationship Id="rId7" Type="http://schemas.openxmlformats.org/officeDocument/2006/relationships/image" Target="../media/image64.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71.gif"/><Relationship Id="rId3" Type="http://schemas.openxmlformats.org/officeDocument/2006/relationships/image" Target="../media/image66.jpeg"/><Relationship Id="rId7" Type="http://schemas.openxmlformats.org/officeDocument/2006/relationships/image" Target="../media/image70.gif"/><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 Id="rId9"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1.gif"/><Relationship Id="rId3" Type="http://schemas.openxmlformats.org/officeDocument/2006/relationships/image" Target="../media/image66.jpeg"/><Relationship Id="rId7" Type="http://schemas.openxmlformats.org/officeDocument/2006/relationships/image" Target="../media/image76.png"/><Relationship Id="rId12"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5.png"/><Relationship Id="rId11" Type="http://schemas.openxmlformats.org/officeDocument/2006/relationships/image" Target="../media/image68.png"/><Relationship Id="rId5" Type="http://schemas.openxmlformats.org/officeDocument/2006/relationships/image" Target="../media/image74.jpeg"/><Relationship Id="rId10" Type="http://schemas.openxmlformats.org/officeDocument/2006/relationships/image" Target="../media/image78.png"/><Relationship Id="rId4" Type="http://schemas.openxmlformats.org/officeDocument/2006/relationships/image" Target="../media/image73.jpeg"/><Relationship Id="rId9" Type="http://schemas.openxmlformats.org/officeDocument/2006/relationships/image" Target="../media/image77.jpeg"/><Relationship Id="rId1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1.gif"/><Relationship Id="rId5" Type="http://schemas.openxmlformats.org/officeDocument/2006/relationships/image" Target="../media/image68.png"/><Relationship Id="rId4" Type="http://schemas.openxmlformats.org/officeDocument/2006/relationships/image" Target="../media/image74.jpeg"/></Relationships>
</file>

<file path=ppt/slides/_rels/slide1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4.jpeg"/><Relationship Id="rId7"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7.jpe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92.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90.jpeg"/><Relationship Id="rId5" Type="http://schemas.openxmlformats.org/officeDocument/2006/relationships/image" Target="../media/image96.png"/><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99.png"/><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49.png"/><Relationship Id="rId4" Type="http://schemas.openxmlformats.org/officeDocument/2006/relationships/image" Target="../media/image107.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13.gif"/><Relationship Id="rId4" Type="http://schemas.openxmlformats.org/officeDocument/2006/relationships/image" Target="../media/image112.gif"/></Relationships>
</file>

<file path=ppt/slides/_rels/slide31.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slideLayout" Target="../slideLayouts/slideLayout5.xml"/><Relationship Id="rId7" Type="http://schemas.openxmlformats.org/officeDocument/2006/relationships/image" Target="../media/image116.png"/><Relationship Id="rId2" Type="http://schemas.openxmlformats.org/officeDocument/2006/relationships/video" Target="file:///D:\Presentation\Jan.2011%20Slimline%20presentation\P25_Curve-5axis.mpg" TargetMode="External"/><Relationship Id="rId1" Type="http://schemas.openxmlformats.org/officeDocument/2006/relationships/tags" Target="../tags/tag1.xml"/><Relationship Id="rId6" Type="http://schemas.openxmlformats.org/officeDocument/2006/relationships/image" Target="../media/image115.png"/><Relationship Id="rId11" Type="http://schemas.openxmlformats.org/officeDocument/2006/relationships/image" Target="../media/image119.png"/><Relationship Id="rId5" Type="http://schemas.openxmlformats.org/officeDocument/2006/relationships/image" Target="../media/image114.png"/><Relationship Id="rId10" Type="http://schemas.openxmlformats.org/officeDocument/2006/relationships/image" Target="../media/image118.png"/><Relationship Id="rId4" Type="http://schemas.openxmlformats.org/officeDocument/2006/relationships/notesSlide" Target="../notesSlides/notesSlide31.xml"/><Relationship Id="rId9" Type="http://schemas.openxmlformats.org/officeDocument/2006/relationships/image" Target="../media/image90.jpeg"/></Relationships>
</file>

<file path=ppt/slides/_rels/slide32.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21.png"/></Relationships>
</file>

<file path=ppt/slides/_rels/slide33.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slideLayout" Target="../slideLayouts/slideLayout6.xml"/><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133.jpeg"/><Relationship Id="rId10" Type="http://schemas.openxmlformats.org/officeDocument/2006/relationships/image" Target="../media/image128.png"/><Relationship Id="rId4" Type="http://schemas.openxmlformats.org/officeDocument/2006/relationships/notesSlide" Target="../notesSlides/notesSlide33.xml"/><Relationship Id="rId9" Type="http://schemas.openxmlformats.org/officeDocument/2006/relationships/image" Target="../media/image127.png"/><Relationship Id="rId14" Type="http://schemas.openxmlformats.org/officeDocument/2006/relationships/image" Target="../media/image132.gif"/></Relationships>
</file>

<file path=ppt/slides/_rels/slide34.xml.rels><?xml version="1.0" encoding="UTF-8" standalone="yes"?>
<Relationships xmlns="http://schemas.openxmlformats.org/package/2006/relationships"><Relationship Id="rId8" Type="http://schemas.openxmlformats.org/officeDocument/2006/relationships/image" Target="../media/image139.gif"/><Relationship Id="rId3" Type="http://schemas.openxmlformats.org/officeDocument/2006/relationships/image" Target="../media/image134.gif"/><Relationship Id="rId7" Type="http://schemas.openxmlformats.org/officeDocument/2006/relationships/image" Target="../media/image138.gif"/><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137.gif"/><Relationship Id="rId11" Type="http://schemas.openxmlformats.org/officeDocument/2006/relationships/image" Target="../media/image142.jpeg"/><Relationship Id="rId5" Type="http://schemas.openxmlformats.org/officeDocument/2006/relationships/image" Target="../media/image136.gif"/><Relationship Id="rId10" Type="http://schemas.openxmlformats.org/officeDocument/2006/relationships/image" Target="../media/image141.jpeg"/><Relationship Id="rId4" Type="http://schemas.openxmlformats.org/officeDocument/2006/relationships/image" Target="../media/image135.gif"/><Relationship Id="rId9" Type="http://schemas.openxmlformats.org/officeDocument/2006/relationships/image" Target="../media/image140.gif"/></Relationships>
</file>

<file path=ppt/slides/_rels/slide3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3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37.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8.xml"/><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ideo" Target="file:///D:\Presentation\Jan.2011%20Slimline%20presentation\P06_CTH-clamping.mpg" TargetMode="Externa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2.gif"/><Relationship Id="rId13" Type="http://schemas.openxmlformats.org/officeDocument/2006/relationships/image" Target="../media/image47.png"/><Relationship Id="rId3" Type="http://schemas.openxmlformats.org/officeDocument/2006/relationships/notesSlide" Target="../notesSlides/notesSlide9.xml"/><Relationship Id="rId7" Type="http://schemas.openxmlformats.org/officeDocument/2006/relationships/image" Target="../media/image41.gif"/><Relationship Id="rId12" Type="http://schemas.openxmlformats.org/officeDocument/2006/relationships/image" Target="../media/image46.gif"/><Relationship Id="rId2" Type="http://schemas.openxmlformats.org/officeDocument/2006/relationships/slideLayout" Target="../slideLayouts/slideLayout2.xml"/><Relationship Id="rId1" Type="http://schemas.openxmlformats.org/officeDocument/2006/relationships/video" Target="file:///D:\Presentation\Jan.2011%20Slimline%20presentation\P07_SLSC-shrinking_E.mpg" TargetMode="External"/><Relationship Id="rId6" Type="http://schemas.openxmlformats.org/officeDocument/2006/relationships/image" Target="../media/image40.gif"/><Relationship Id="rId11" Type="http://schemas.openxmlformats.org/officeDocument/2006/relationships/image" Target="../media/image45.gif"/><Relationship Id="rId5" Type="http://schemas.openxmlformats.org/officeDocument/2006/relationships/image" Target="../media/image39.gif"/><Relationship Id="rId10" Type="http://schemas.openxmlformats.org/officeDocument/2006/relationships/image" Target="../media/image44.gif"/><Relationship Id="rId4" Type="http://schemas.openxmlformats.org/officeDocument/2006/relationships/image" Target="../media/image29.png"/><Relationship Id="rId9" Type="http://schemas.openxmlformats.org/officeDocument/2006/relationships/image" Target="../media/image4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ﾛｺﾞ社名英文" descr="E:\POST\新ロゴ\2_英文社名ロゴタイプ\英文LogoType.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475013" y="262367"/>
            <a:ext cx="3417467" cy="538341"/>
          </a:xfrm>
          <a:prstGeom prst="rect">
            <a:avLst/>
          </a:prstGeom>
          <a:noFill/>
          <a:ln w="9525">
            <a:noFill/>
            <a:miter lim="800000"/>
            <a:headEnd/>
            <a:tailEnd/>
          </a:ln>
        </p:spPr>
      </p:pic>
      <p:sp>
        <p:nvSpPr>
          <p:cNvPr id="4" name="正方形/長方形 3"/>
          <p:cNvSpPr/>
          <p:nvPr/>
        </p:nvSpPr>
        <p:spPr>
          <a:xfrm flipV="1">
            <a:off x="0" y="899005"/>
            <a:ext cx="9144000" cy="45719"/>
          </a:xfrm>
          <a:prstGeom prst="rect">
            <a:avLst/>
          </a:prstGeom>
          <a:solidFill>
            <a:schemeClr val="tx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pic>
        <p:nvPicPr>
          <p:cNvPr id="5" name="P01_introduction.mpg">
            <a:hlinkClick r:id="" action="ppaction://media"/>
          </p:cNvPr>
          <p:cNvPicPr>
            <a:picLocks noRot="1" noChangeAspect="1"/>
          </p:cNvPicPr>
          <p:nvPr>
            <a:videoFile r:link="rId1"/>
          </p:nvPr>
        </p:nvPicPr>
        <p:blipFill>
          <a:blip r:embed="rId5" cstate="print"/>
          <a:stretch>
            <a:fillRect/>
          </a:stretch>
        </p:blipFill>
        <p:spPr>
          <a:xfrm>
            <a:off x="1141413" y="1666875"/>
            <a:ext cx="6858000" cy="45720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endCondLst>
                    <p:cond evt="onPrev" delay="0">
                      <p:tgtEl>
                        <p:sldTgt/>
                      </p:tgtEl>
                    </p:cond>
                  </p:end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
          <p:cNvPicPr>
            <a:picLocks noChangeAspect="1" noChangeArrowheads="1"/>
          </p:cNvPicPr>
          <p:nvPr/>
        </p:nvPicPr>
        <p:blipFill>
          <a:blip r:embed="rId3" cstate="print">
            <a:clrChange>
              <a:clrFrom>
                <a:srgbClr val="FFFFFF"/>
              </a:clrFrom>
              <a:clrTo>
                <a:srgbClr val="FFFFFF">
                  <a:alpha val="0"/>
                </a:srgbClr>
              </a:clrTo>
            </a:clrChange>
          </a:blip>
          <a:srcRect t="57568"/>
          <a:stretch>
            <a:fillRect/>
          </a:stretch>
        </p:blipFill>
        <p:spPr bwMode="auto">
          <a:xfrm>
            <a:off x="4062445" y="3713163"/>
            <a:ext cx="303784" cy="404226"/>
          </a:xfrm>
          <a:prstGeom prst="rect">
            <a:avLst/>
          </a:prstGeom>
          <a:noFill/>
          <a:ln w="9525">
            <a:noFill/>
            <a:miter lim="800000"/>
            <a:headEnd/>
            <a:tailEnd/>
          </a:ln>
        </p:spPr>
      </p:pic>
      <p:pic>
        <p:nvPicPr>
          <p:cNvPr id="3" name="Picture 2" descr="\\Eiki-ws1\POST\2010台湾セミナー\画像\応力分布\焼ばめ応力1.png"/>
          <p:cNvPicPr>
            <a:picLocks noChangeAspect="1" noChangeArrowheads="1"/>
          </p:cNvPicPr>
          <p:nvPr/>
        </p:nvPicPr>
        <p:blipFill>
          <a:blip r:embed="rId4" cstate="print"/>
          <a:stretch>
            <a:fillRect/>
          </a:stretch>
        </p:blipFill>
        <p:spPr bwMode="auto">
          <a:xfrm>
            <a:off x="552470" y="4365104"/>
            <a:ext cx="4599448" cy="1908211"/>
          </a:xfrm>
          <a:prstGeom prst="rect">
            <a:avLst/>
          </a:prstGeom>
          <a:noFill/>
        </p:spPr>
      </p:pic>
      <p:pic>
        <p:nvPicPr>
          <p:cNvPr id="4" name="Picture 1"/>
          <p:cNvPicPr>
            <a:picLocks noChangeAspect="1" noChangeArrowheads="1"/>
          </p:cNvPicPr>
          <p:nvPr/>
        </p:nvPicPr>
        <p:blipFill>
          <a:blip r:embed="rId5" cstate="print"/>
          <a:srcRect/>
          <a:stretch>
            <a:fillRect/>
          </a:stretch>
        </p:blipFill>
        <p:spPr bwMode="auto">
          <a:xfrm>
            <a:off x="5708059" y="4147170"/>
            <a:ext cx="3220425" cy="433958"/>
          </a:xfrm>
          <a:prstGeom prst="rect">
            <a:avLst/>
          </a:prstGeom>
          <a:noFill/>
          <a:ln w="9525">
            <a:noFill/>
            <a:miter lim="800000"/>
            <a:headEnd/>
            <a:tailEnd/>
          </a:ln>
        </p:spPr>
      </p:pic>
      <p:pic>
        <p:nvPicPr>
          <p:cNvPr id="5" name="Picture 1"/>
          <p:cNvPicPr>
            <a:picLocks noChangeAspect="1" noChangeArrowheads="1"/>
          </p:cNvPicPr>
          <p:nvPr/>
        </p:nvPicPr>
        <p:blipFill>
          <a:blip r:embed="rId6" cstate="print"/>
          <a:srcRect/>
          <a:stretch>
            <a:fillRect/>
          </a:stretch>
        </p:blipFill>
        <p:spPr bwMode="auto">
          <a:xfrm>
            <a:off x="5693809" y="1736812"/>
            <a:ext cx="3220425" cy="433958"/>
          </a:xfrm>
          <a:prstGeom prst="rect">
            <a:avLst/>
          </a:prstGeom>
          <a:noFill/>
          <a:ln w="9525">
            <a:noFill/>
            <a:miter lim="800000"/>
            <a:headEnd/>
            <a:tailEnd/>
          </a:ln>
        </p:spPr>
      </p:pic>
      <p:sp>
        <p:nvSpPr>
          <p:cNvPr id="7" name="Text-タイトル"/>
          <p:cNvSpPr txBox="1"/>
          <p:nvPr/>
        </p:nvSpPr>
        <p:spPr>
          <a:xfrm>
            <a:off x="0" y="0"/>
            <a:ext cx="7794625" cy="584775"/>
          </a:xfrm>
          <a:prstGeom prst="rect">
            <a:avLst/>
          </a:prstGeom>
          <a:noFill/>
        </p:spPr>
        <p:txBody>
          <a:bodyPr>
            <a:spAutoFit/>
          </a:bodyPr>
          <a:lstStyle/>
          <a:p>
            <a:pPr defTabSz="914370" fontAlgn="auto">
              <a:spcBef>
                <a:spcPts val="0"/>
              </a:spcBef>
              <a:spcAft>
                <a:spcPts val="0"/>
              </a:spcAft>
              <a:defRPr/>
            </a:pPr>
            <a:r>
              <a:rPr lang="en-US" altLang="ja-JP" sz="3200" b="1" dirty="0" smtClean="0">
                <a:latin typeface="Arial" pitchFamily="34" charset="0"/>
                <a:ea typeface="SimHei" pitchFamily="2" charset="-122"/>
                <a:cs typeface="Arial" pitchFamily="34" charset="0"/>
              </a:rPr>
              <a:t>Comparison - Stress distribution</a:t>
            </a:r>
            <a:endParaRPr lang="en-US" altLang="ja-JP" sz="3200" b="1" dirty="0">
              <a:latin typeface="Arial" pitchFamily="34" charset="0"/>
              <a:ea typeface="SimHei" pitchFamily="2" charset="-122"/>
              <a:cs typeface="Arial" pitchFamily="34" charset="0"/>
            </a:endParaRPr>
          </a:p>
        </p:txBody>
      </p:sp>
      <p:sp>
        <p:nvSpPr>
          <p:cNvPr id="8" name="Text-タイトル"/>
          <p:cNvSpPr txBox="1"/>
          <p:nvPr/>
        </p:nvSpPr>
        <p:spPr>
          <a:xfrm>
            <a:off x="0" y="817548"/>
            <a:ext cx="9144000" cy="523220"/>
          </a:xfrm>
          <a:prstGeom prst="rect">
            <a:avLst/>
          </a:prstGeom>
          <a:noFill/>
        </p:spPr>
        <p:txBody>
          <a:bodyPr wrap="square">
            <a:spAutoFit/>
          </a:bodyPr>
          <a:lstStyle/>
          <a:p>
            <a:pPr algn="ctr" defTabSz="914370" fontAlgn="auto">
              <a:spcBef>
                <a:spcPts val="0"/>
              </a:spcBef>
              <a:spcAft>
                <a:spcPts val="0"/>
              </a:spcAft>
              <a:defRPr/>
            </a:pPr>
            <a:r>
              <a:rPr lang="en-US" altLang="ja-JP" sz="2800" b="1" dirty="0" smtClean="0">
                <a:latin typeface="Arial" pitchFamily="34" charset="0"/>
                <a:ea typeface="SimHei" pitchFamily="2" charset="-122"/>
                <a:cs typeface="Arial" pitchFamily="34" charset="0"/>
              </a:rPr>
              <a:t>Internal stress (Analyzed Finite Element Method)</a:t>
            </a:r>
            <a:endParaRPr lang="en-US" altLang="ja-JP" sz="2800" b="1" dirty="0">
              <a:latin typeface="Arial" pitchFamily="34" charset="0"/>
              <a:ea typeface="SimHei" pitchFamily="2" charset="-122"/>
              <a:cs typeface="Arial" pitchFamily="34" charset="0"/>
            </a:endParaRPr>
          </a:p>
        </p:txBody>
      </p:sp>
      <p:cxnSp>
        <p:nvCxnSpPr>
          <p:cNvPr id="9" name="直線矢印コネクタ 8"/>
          <p:cNvCxnSpPr/>
          <p:nvPr/>
        </p:nvCxnSpPr>
        <p:spPr>
          <a:xfrm rot="5400000" flipH="1" flipV="1">
            <a:off x="4187871" y="4904907"/>
            <a:ext cx="215508" cy="1"/>
          </a:xfrm>
          <a:prstGeom prst="straightConnector1">
            <a:avLst/>
          </a:prstGeom>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10" name="図 9" descr="CTH解析.png"/>
          <p:cNvPicPr>
            <a:picLocks noChangeAspect="1"/>
          </p:cNvPicPr>
          <p:nvPr/>
        </p:nvPicPr>
        <p:blipFill>
          <a:blip r:embed="rId7" cstate="print"/>
          <a:stretch>
            <a:fillRect/>
          </a:stretch>
        </p:blipFill>
        <p:spPr>
          <a:xfrm>
            <a:off x="635560" y="1967363"/>
            <a:ext cx="4486882" cy="1859947"/>
          </a:xfrm>
          <a:prstGeom prst="rect">
            <a:avLst/>
          </a:prstGeom>
        </p:spPr>
      </p:pic>
      <p:sp>
        <p:nvSpPr>
          <p:cNvPr id="12" name="Text-タイトル"/>
          <p:cNvSpPr txBox="1"/>
          <p:nvPr/>
        </p:nvSpPr>
        <p:spPr>
          <a:xfrm>
            <a:off x="6732240" y="1700808"/>
            <a:ext cx="2411760" cy="461665"/>
          </a:xfrm>
          <a:prstGeom prst="rect">
            <a:avLst/>
          </a:prstGeom>
          <a:noFill/>
        </p:spPr>
        <p:txBody>
          <a:bodyPr wrap="square">
            <a:spAutoFit/>
          </a:bodyPr>
          <a:lstStyle/>
          <a:p>
            <a:pPr defTabSz="914370" fontAlgn="auto">
              <a:spcBef>
                <a:spcPts val="0"/>
              </a:spcBef>
              <a:spcAft>
                <a:spcPts val="0"/>
              </a:spcAft>
              <a:defRPr/>
            </a:pPr>
            <a:r>
              <a:rPr lang="en-US" altLang="zh-CN" sz="2400" b="1" dirty="0" err="1" smtClean="0">
                <a:solidFill>
                  <a:schemeClr val="bg1"/>
                </a:solidFill>
                <a:latin typeface="Arial" pitchFamily="34" charset="0"/>
                <a:ea typeface="SimHei" pitchFamily="2" charset="-122"/>
                <a:cs typeface="Arial" pitchFamily="34" charset="0"/>
              </a:rPr>
              <a:t>Collet</a:t>
            </a:r>
            <a:r>
              <a:rPr lang="en-US" altLang="zh-CN" sz="2400" b="1" dirty="0" smtClean="0">
                <a:solidFill>
                  <a:schemeClr val="bg1"/>
                </a:solidFill>
                <a:latin typeface="Arial" pitchFamily="34" charset="0"/>
                <a:ea typeface="SimHei" pitchFamily="2" charset="-122"/>
                <a:cs typeface="Arial" pitchFamily="34" charset="0"/>
              </a:rPr>
              <a:t> holder</a:t>
            </a:r>
            <a:endParaRPr lang="en-US" altLang="ja-JP" sz="2400" b="1" dirty="0">
              <a:solidFill>
                <a:schemeClr val="bg1"/>
              </a:solidFill>
              <a:latin typeface="Arial" pitchFamily="34" charset="0"/>
              <a:ea typeface="SimHei" pitchFamily="2" charset="-122"/>
              <a:cs typeface="Arial" pitchFamily="34" charset="0"/>
            </a:endParaRPr>
          </a:p>
        </p:txBody>
      </p:sp>
      <p:sp>
        <p:nvSpPr>
          <p:cNvPr id="13" name="Text-タイトル"/>
          <p:cNvSpPr txBox="1"/>
          <p:nvPr/>
        </p:nvSpPr>
        <p:spPr>
          <a:xfrm>
            <a:off x="5868365" y="4119463"/>
            <a:ext cx="3240910" cy="461665"/>
          </a:xfrm>
          <a:prstGeom prst="rect">
            <a:avLst/>
          </a:prstGeom>
          <a:noFill/>
        </p:spPr>
        <p:txBody>
          <a:bodyPr wrap="square">
            <a:spAutoFit/>
          </a:bodyPr>
          <a:lstStyle/>
          <a:p>
            <a:pPr defTabSz="914370" fontAlgn="auto">
              <a:spcBef>
                <a:spcPts val="0"/>
              </a:spcBef>
              <a:spcAft>
                <a:spcPts val="0"/>
              </a:spcAft>
              <a:defRPr/>
            </a:pPr>
            <a:r>
              <a:rPr lang="en-US" altLang="zh-CN" sz="2400" b="1" dirty="0" smtClean="0">
                <a:solidFill>
                  <a:schemeClr val="bg1"/>
                </a:solidFill>
                <a:latin typeface="Arial" pitchFamily="34" charset="0"/>
                <a:ea typeface="SimHei" pitchFamily="2" charset="-122"/>
                <a:cs typeface="Arial" pitchFamily="34" charset="0"/>
              </a:rPr>
              <a:t>Shrink-fit tool holder</a:t>
            </a:r>
            <a:endParaRPr lang="en-US" altLang="ja-JP" sz="2400" b="1" dirty="0">
              <a:solidFill>
                <a:schemeClr val="bg1"/>
              </a:solidFill>
              <a:latin typeface="Arial" pitchFamily="34" charset="0"/>
              <a:ea typeface="SimHei" pitchFamily="2" charset="-122"/>
              <a:cs typeface="Arial" pitchFamily="34" charset="0"/>
            </a:endParaRPr>
          </a:p>
        </p:txBody>
      </p:sp>
      <p:cxnSp>
        <p:nvCxnSpPr>
          <p:cNvPr id="14" name="直線矢印コネクタ 13"/>
          <p:cNvCxnSpPr/>
          <p:nvPr/>
        </p:nvCxnSpPr>
        <p:spPr>
          <a:xfrm rot="5400000" flipH="1" flipV="1">
            <a:off x="4033928" y="4904907"/>
            <a:ext cx="215508" cy="1"/>
          </a:xfrm>
          <a:prstGeom prst="straightConnector1">
            <a:avLst/>
          </a:prstGeom>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rot="5400000" flipH="1" flipV="1">
            <a:off x="3905049" y="4904907"/>
            <a:ext cx="215508" cy="1"/>
          </a:xfrm>
          <a:prstGeom prst="straightConnector1">
            <a:avLst/>
          </a:prstGeom>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rot="5400000">
            <a:off x="4187613" y="5733255"/>
            <a:ext cx="216024" cy="1"/>
          </a:xfrm>
          <a:prstGeom prst="straightConnector1">
            <a:avLst/>
          </a:prstGeom>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rot="5400000">
            <a:off x="4052614" y="5733256"/>
            <a:ext cx="216024" cy="1"/>
          </a:xfrm>
          <a:prstGeom prst="straightConnector1">
            <a:avLst/>
          </a:prstGeom>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rot="5400000">
            <a:off x="3916046" y="5733257"/>
            <a:ext cx="216024" cy="1"/>
          </a:xfrm>
          <a:prstGeom prst="straightConnector1">
            <a:avLst/>
          </a:prstGeom>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3551719" y="3946235"/>
            <a:ext cx="315431" cy="1588"/>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rot="5400000" flipH="1" flipV="1">
            <a:off x="3790467" y="4904907"/>
            <a:ext cx="215508" cy="1"/>
          </a:xfrm>
          <a:prstGeom prst="straightConnector1">
            <a:avLst/>
          </a:prstGeom>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rot="5400000">
            <a:off x="3801464" y="5733257"/>
            <a:ext cx="216024" cy="1"/>
          </a:xfrm>
          <a:prstGeom prst="straightConnector1">
            <a:avLst/>
          </a:prstGeom>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rot="5400000" flipH="1" flipV="1">
            <a:off x="3678602" y="4904907"/>
            <a:ext cx="215508" cy="1"/>
          </a:xfrm>
          <a:prstGeom prst="straightConnector1">
            <a:avLst/>
          </a:prstGeom>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rot="5400000">
            <a:off x="3689599" y="5733257"/>
            <a:ext cx="216024" cy="1"/>
          </a:xfrm>
          <a:prstGeom prst="straightConnector1">
            <a:avLst/>
          </a:prstGeom>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26" name="Picture 1"/>
          <p:cNvPicPr>
            <a:picLocks noChangeAspect="1" noChangeArrowheads="1"/>
          </p:cNvPicPr>
          <p:nvPr/>
        </p:nvPicPr>
        <p:blipFill>
          <a:blip r:embed="rId3" cstate="print">
            <a:clrChange>
              <a:clrFrom>
                <a:srgbClr val="FFFFFF"/>
              </a:clrFrom>
              <a:clrTo>
                <a:srgbClr val="FFFFFF">
                  <a:alpha val="0"/>
                </a:srgbClr>
              </a:clrTo>
            </a:clrChange>
          </a:blip>
          <a:srcRect t="57568"/>
          <a:stretch>
            <a:fillRect/>
          </a:stretch>
        </p:blipFill>
        <p:spPr bwMode="auto">
          <a:xfrm rot="10800000">
            <a:off x="4068795" y="1678573"/>
            <a:ext cx="303784" cy="404226"/>
          </a:xfrm>
          <a:prstGeom prst="rect">
            <a:avLst/>
          </a:prstGeom>
          <a:noFill/>
          <a:ln w="9525">
            <a:noFill/>
            <a:miter lim="800000"/>
            <a:headEnd/>
            <a:tailEnd/>
          </a:ln>
        </p:spPr>
      </p:pic>
      <p:cxnSp>
        <p:nvCxnSpPr>
          <p:cNvPr id="29" name="直線矢印コネクタ 28"/>
          <p:cNvCxnSpPr/>
          <p:nvPr/>
        </p:nvCxnSpPr>
        <p:spPr>
          <a:xfrm>
            <a:off x="3551719" y="1850735"/>
            <a:ext cx="315431" cy="1588"/>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名称未設定-2.png"/>
          <p:cNvPicPr>
            <a:picLocks noChangeAspect="1"/>
          </p:cNvPicPr>
          <p:nvPr/>
        </p:nvPicPr>
        <p:blipFill>
          <a:blip r:embed="rId3" cstate="print"/>
          <a:srcRect l="56787" t="74529" r="31458" b="230"/>
          <a:stretch>
            <a:fillRect/>
          </a:stretch>
        </p:blipFill>
        <p:spPr>
          <a:xfrm>
            <a:off x="2054496" y="3997535"/>
            <a:ext cx="360545" cy="1572377"/>
          </a:xfrm>
          <a:prstGeom prst="rect">
            <a:avLst/>
          </a:prstGeom>
        </p:spPr>
      </p:pic>
      <p:sp>
        <p:nvSpPr>
          <p:cNvPr id="3" name="正方形/長方形 2"/>
          <p:cNvSpPr/>
          <p:nvPr/>
        </p:nvSpPr>
        <p:spPr>
          <a:xfrm>
            <a:off x="4570413" y="846000"/>
            <a:ext cx="4573587" cy="584775"/>
          </a:xfrm>
          <a:prstGeom prst="rect">
            <a:avLst/>
          </a:prstGeom>
          <a:solidFill>
            <a:srgbClr val="0099FF"/>
          </a:solidFill>
          <a:ln>
            <a:noFill/>
          </a:ln>
        </p:spPr>
        <p:txBody>
          <a:bodyPr wrap="square">
            <a:spAutoFit/>
          </a:bodyPr>
          <a:lstStyle/>
          <a:p>
            <a:pPr algn="r"/>
            <a:r>
              <a:rPr lang="en-US" altLang="ja-JP" sz="3200" b="1" dirty="0" smtClean="0">
                <a:solidFill>
                  <a:schemeClr val="bg1"/>
                </a:solidFill>
                <a:latin typeface="Arial" pitchFamily="34" charset="0"/>
                <a:ea typeface="MS UI Gothic" pitchFamily="50" charset="-128"/>
                <a:cs typeface="Arial" pitchFamily="34" charset="0"/>
              </a:rPr>
              <a:t>TEST B</a:t>
            </a:r>
            <a:endParaRPr lang="ja-JP" altLang="en-US" sz="3200" b="1" dirty="0" smtClean="0">
              <a:solidFill>
                <a:schemeClr val="bg1"/>
              </a:solidFill>
              <a:latin typeface="Arial" pitchFamily="34" charset="0"/>
              <a:ea typeface="MS UI Gothic" pitchFamily="50" charset="-128"/>
              <a:cs typeface="Arial" pitchFamily="34" charset="0"/>
            </a:endParaRPr>
          </a:p>
        </p:txBody>
      </p:sp>
      <p:sp>
        <p:nvSpPr>
          <p:cNvPr id="4" name="正方形/長方形 3"/>
          <p:cNvSpPr/>
          <p:nvPr/>
        </p:nvSpPr>
        <p:spPr>
          <a:xfrm>
            <a:off x="0" y="847562"/>
            <a:ext cx="4570413" cy="584775"/>
          </a:xfrm>
          <a:prstGeom prst="rect">
            <a:avLst/>
          </a:prstGeom>
          <a:solidFill>
            <a:srgbClr val="FF0066"/>
          </a:solidFill>
          <a:ln>
            <a:noFill/>
          </a:ln>
        </p:spPr>
        <p:txBody>
          <a:bodyPr wrap="square">
            <a:spAutoFit/>
          </a:bodyPr>
          <a:lstStyle/>
          <a:p>
            <a:r>
              <a:rPr lang="en-US" altLang="ja-JP" sz="3200" b="1" dirty="0" smtClean="0">
                <a:solidFill>
                  <a:schemeClr val="bg1"/>
                </a:solidFill>
                <a:latin typeface="Arial" pitchFamily="34" charset="0"/>
                <a:ea typeface="MS UI Gothic" pitchFamily="50" charset="-128"/>
                <a:cs typeface="Arial" pitchFamily="34" charset="0"/>
              </a:rPr>
              <a:t>TEST A</a:t>
            </a:r>
            <a:endParaRPr lang="ja-JP" altLang="en-US" sz="3200" b="1" dirty="0" smtClean="0">
              <a:solidFill>
                <a:schemeClr val="bg1"/>
              </a:solidFill>
              <a:latin typeface="Arial" pitchFamily="34" charset="0"/>
              <a:ea typeface="MS UI Gothic" pitchFamily="50" charset="-128"/>
              <a:cs typeface="Arial" pitchFamily="34" charset="0"/>
            </a:endParaRPr>
          </a:p>
        </p:txBody>
      </p:sp>
      <p:pic>
        <p:nvPicPr>
          <p:cNvPr id="5" name="図 4" descr="20_jigu.png"/>
          <p:cNvPicPr>
            <a:picLocks noChangeAspect="1"/>
          </p:cNvPicPr>
          <p:nvPr/>
        </p:nvPicPr>
        <p:blipFill>
          <a:blip r:embed="rId4" cstate="print"/>
          <a:stretch>
            <a:fillRect/>
          </a:stretch>
        </p:blipFill>
        <p:spPr>
          <a:xfrm>
            <a:off x="2375151" y="3803233"/>
            <a:ext cx="2147671" cy="2746289"/>
          </a:xfrm>
          <a:prstGeom prst="rect">
            <a:avLst/>
          </a:prstGeom>
        </p:spPr>
      </p:pic>
      <p:pic>
        <p:nvPicPr>
          <p:cNvPr id="6" name="図 5" descr="刃物倒れ.png"/>
          <p:cNvPicPr>
            <a:picLocks noChangeAspect="1"/>
          </p:cNvPicPr>
          <p:nvPr/>
        </p:nvPicPr>
        <p:blipFill>
          <a:blip r:embed="rId5" cstate="print"/>
          <a:srcRect l="59852" r="19560" b="44785"/>
          <a:stretch>
            <a:fillRect/>
          </a:stretch>
        </p:blipFill>
        <p:spPr>
          <a:xfrm>
            <a:off x="6724785" y="3967671"/>
            <a:ext cx="292511" cy="1593342"/>
          </a:xfrm>
          <a:prstGeom prst="rect">
            <a:avLst/>
          </a:prstGeom>
        </p:spPr>
      </p:pic>
      <p:grpSp>
        <p:nvGrpSpPr>
          <p:cNvPr id="7" name="グループ化 46"/>
          <p:cNvGrpSpPr/>
          <p:nvPr/>
        </p:nvGrpSpPr>
        <p:grpSpPr>
          <a:xfrm>
            <a:off x="2899763" y="3723061"/>
            <a:ext cx="623225" cy="730144"/>
            <a:chOff x="2723986" y="3436443"/>
            <a:chExt cx="623225" cy="730144"/>
          </a:xfrm>
        </p:grpSpPr>
        <p:sp>
          <p:nvSpPr>
            <p:cNvPr id="8" name="二等辺三角形 7"/>
            <p:cNvSpPr/>
            <p:nvPr/>
          </p:nvSpPr>
          <p:spPr>
            <a:xfrm rot="-7440000">
              <a:off x="2900363" y="3579731"/>
              <a:ext cx="273132" cy="478064"/>
            </a:xfrm>
            <a:prstGeom prst="triangl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9" name="二等辺三角形 8"/>
            <p:cNvSpPr/>
            <p:nvPr/>
          </p:nvSpPr>
          <p:spPr>
            <a:xfrm rot="-9360000">
              <a:off x="2723986" y="3436443"/>
              <a:ext cx="273132" cy="478064"/>
            </a:xfrm>
            <a:prstGeom prst="triangl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0" name="二等辺三角形 9"/>
            <p:cNvSpPr/>
            <p:nvPr/>
          </p:nvSpPr>
          <p:spPr>
            <a:xfrm rot="-5400000">
              <a:off x="2971613" y="3790989"/>
              <a:ext cx="273132" cy="478064"/>
            </a:xfrm>
            <a:prstGeom prst="triangl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nvGrpSpPr>
          <p:cNvPr id="11" name="グループ化 25"/>
          <p:cNvGrpSpPr/>
          <p:nvPr/>
        </p:nvGrpSpPr>
        <p:grpSpPr>
          <a:xfrm>
            <a:off x="200025" y="4210050"/>
            <a:ext cx="1816480" cy="1130154"/>
            <a:chOff x="2366397" y="4746770"/>
            <a:chExt cx="1713494" cy="1130154"/>
          </a:xfrm>
        </p:grpSpPr>
        <p:grpSp>
          <p:nvGrpSpPr>
            <p:cNvPr id="12" name="グループ化 22"/>
            <p:cNvGrpSpPr/>
            <p:nvPr/>
          </p:nvGrpSpPr>
          <p:grpSpPr>
            <a:xfrm>
              <a:off x="2826860" y="4746770"/>
              <a:ext cx="1253031" cy="1130154"/>
              <a:chOff x="1833085" y="4899170"/>
              <a:chExt cx="1253031" cy="1130154"/>
            </a:xfrm>
          </p:grpSpPr>
          <p:cxnSp>
            <p:nvCxnSpPr>
              <p:cNvPr id="14" name="直線コネクタ 13"/>
              <p:cNvCxnSpPr/>
              <p:nvPr/>
            </p:nvCxnSpPr>
            <p:spPr>
              <a:xfrm rot="10800000">
                <a:off x="1833085" y="4905375"/>
                <a:ext cx="8466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rot="10800000">
                <a:off x="1866912" y="6026150"/>
                <a:ext cx="1219204"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rot="5400000">
                <a:off x="1377586" y="5464247"/>
                <a:ext cx="1130154" cy="0"/>
              </a:xfrm>
              <a:prstGeom prst="line">
                <a:avLst/>
              </a:prstGeom>
              <a:ln w="1905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sp>
          <p:nvSpPr>
            <p:cNvPr id="13" name="テキスト ボックス 12"/>
            <p:cNvSpPr txBox="1"/>
            <p:nvPr/>
          </p:nvSpPr>
          <p:spPr>
            <a:xfrm>
              <a:off x="2366397" y="5031313"/>
              <a:ext cx="608208" cy="584775"/>
            </a:xfrm>
            <a:prstGeom prst="rect">
              <a:avLst/>
            </a:prstGeom>
            <a:noFill/>
          </p:spPr>
          <p:txBody>
            <a:bodyPr wrap="square" rtlCol="0">
              <a:spAutoFit/>
            </a:bodyPr>
            <a:lstStyle/>
            <a:p>
              <a:pPr algn="r"/>
              <a:r>
                <a:rPr lang="en-US" altLang="ja-JP" sz="3200" b="1" dirty="0" smtClean="0">
                  <a:latin typeface="Arial" pitchFamily="34" charset="0"/>
                  <a:ea typeface="MS UI Gothic" pitchFamily="50" charset="-128"/>
                  <a:cs typeface="Arial" pitchFamily="34" charset="0"/>
                </a:rPr>
                <a:t>30</a:t>
              </a:r>
              <a:endParaRPr kumimoji="1" lang="ja-JP" altLang="en-US" sz="3200" b="1" dirty="0">
                <a:latin typeface="Arial" pitchFamily="34" charset="0"/>
                <a:ea typeface="MS UI Gothic" pitchFamily="50" charset="-128"/>
                <a:cs typeface="Arial" pitchFamily="34" charset="0"/>
              </a:endParaRPr>
            </a:p>
          </p:txBody>
        </p:sp>
      </p:grpSp>
      <p:grpSp>
        <p:nvGrpSpPr>
          <p:cNvPr id="17" name="グループ化 26"/>
          <p:cNvGrpSpPr/>
          <p:nvPr/>
        </p:nvGrpSpPr>
        <p:grpSpPr>
          <a:xfrm flipH="1">
            <a:off x="4979624" y="4768407"/>
            <a:ext cx="1707244" cy="600027"/>
            <a:chOff x="7353291" y="5267027"/>
            <a:chExt cx="1455559" cy="600027"/>
          </a:xfrm>
        </p:grpSpPr>
        <p:grpSp>
          <p:nvGrpSpPr>
            <p:cNvPr id="18" name="グループ化 23"/>
            <p:cNvGrpSpPr/>
            <p:nvPr/>
          </p:nvGrpSpPr>
          <p:grpSpPr>
            <a:xfrm>
              <a:off x="7353291" y="5309562"/>
              <a:ext cx="935253" cy="557492"/>
              <a:chOff x="8331191" y="5316258"/>
              <a:chExt cx="935253" cy="557492"/>
            </a:xfrm>
          </p:grpSpPr>
          <p:cxnSp>
            <p:nvCxnSpPr>
              <p:cNvPr id="24" name="直線コネクタ 23"/>
              <p:cNvCxnSpPr/>
              <p:nvPr/>
            </p:nvCxnSpPr>
            <p:spPr>
              <a:xfrm rot="10800000" flipH="1">
                <a:off x="8445486" y="5316258"/>
                <a:ext cx="80566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rot="10800000" flipH="1">
                <a:off x="8331191" y="5873750"/>
                <a:ext cx="935253"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rot="16200000" flipH="1">
                <a:off x="8899594" y="5594769"/>
                <a:ext cx="539600" cy="0"/>
              </a:xfrm>
              <a:prstGeom prst="line">
                <a:avLst/>
              </a:prstGeom>
              <a:ln w="1905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sp>
          <p:nvSpPr>
            <p:cNvPr id="23" name="テキスト ボックス 22"/>
            <p:cNvSpPr txBox="1"/>
            <p:nvPr/>
          </p:nvSpPr>
          <p:spPr>
            <a:xfrm>
              <a:off x="8192611" y="5267027"/>
              <a:ext cx="616239" cy="584775"/>
            </a:xfrm>
            <a:prstGeom prst="rect">
              <a:avLst/>
            </a:prstGeom>
            <a:noFill/>
          </p:spPr>
          <p:txBody>
            <a:bodyPr wrap="square" rtlCol="0">
              <a:spAutoFit/>
            </a:bodyPr>
            <a:lstStyle/>
            <a:p>
              <a:pPr algn="ctr"/>
              <a:r>
                <a:rPr lang="en-US" altLang="ja-JP" sz="3200" b="1" dirty="0" smtClean="0">
                  <a:latin typeface="Arial" pitchFamily="34" charset="0"/>
                  <a:ea typeface="MS UI Gothic" pitchFamily="50" charset="-128"/>
                  <a:cs typeface="Arial" pitchFamily="34" charset="0"/>
                </a:rPr>
                <a:t>13</a:t>
              </a:r>
              <a:endParaRPr kumimoji="1" lang="ja-JP" altLang="en-US" sz="3200" b="1" dirty="0">
                <a:latin typeface="Arial" pitchFamily="34" charset="0"/>
                <a:ea typeface="MS UI Gothic" pitchFamily="50" charset="-128"/>
                <a:cs typeface="Arial" pitchFamily="34" charset="0"/>
              </a:endParaRPr>
            </a:p>
          </p:txBody>
        </p:sp>
      </p:grpSp>
      <p:pic>
        <p:nvPicPr>
          <p:cNvPr id="37" name="図 36" descr="20_jigu.png"/>
          <p:cNvPicPr>
            <a:picLocks noChangeAspect="1"/>
          </p:cNvPicPr>
          <p:nvPr/>
        </p:nvPicPr>
        <p:blipFill>
          <a:blip r:embed="rId4" cstate="print"/>
          <a:stretch>
            <a:fillRect/>
          </a:stretch>
        </p:blipFill>
        <p:spPr>
          <a:xfrm>
            <a:off x="6978531" y="3830529"/>
            <a:ext cx="2147671" cy="2746289"/>
          </a:xfrm>
          <a:prstGeom prst="rect">
            <a:avLst/>
          </a:prstGeom>
        </p:spPr>
      </p:pic>
      <p:grpSp>
        <p:nvGrpSpPr>
          <p:cNvPr id="19" name="グループ化 109"/>
          <p:cNvGrpSpPr/>
          <p:nvPr/>
        </p:nvGrpSpPr>
        <p:grpSpPr>
          <a:xfrm>
            <a:off x="1190685" y="5397032"/>
            <a:ext cx="1366995" cy="1196558"/>
            <a:chOff x="1161032" y="5397032"/>
            <a:chExt cx="1366995" cy="1196558"/>
          </a:xfrm>
        </p:grpSpPr>
        <p:grpSp>
          <p:nvGrpSpPr>
            <p:cNvPr id="20" name="グループ化 23"/>
            <p:cNvGrpSpPr/>
            <p:nvPr/>
          </p:nvGrpSpPr>
          <p:grpSpPr>
            <a:xfrm rot="16200000" flipH="1">
              <a:off x="1675500" y="5564184"/>
              <a:ext cx="1019680" cy="685379"/>
              <a:chOff x="8331187" y="5409776"/>
              <a:chExt cx="869356" cy="685379"/>
            </a:xfrm>
          </p:grpSpPr>
          <p:cxnSp>
            <p:nvCxnSpPr>
              <p:cNvPr id="41" name="直線コネクタ 40"/>
              <p:cNvCxnSpPr/>
              <p:nvPr/>
            </p:nvCxnSpPr>
            <p:spPr>
              <a:xfrm rot="10800000" flipH="1">
                <a:off x="8331187" y="5873750"/>
                <a:ext cx="86935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rot="16200000" flipH="1">
                <a:off x="9021170" y="5756442"/>
                <a:ext cx="23215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rot="10800000" flipH="1">
                <a:off x="8331192" y="5660983"/>
                <a:ext cx="85579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rot="16200000" flipH="1">
                <a:off x="9021169" y="5525854"/>
                <a:ext cx="232155" cy="0"/>
              </a:xfrm>
              <a:prstGeom prst="line">
                <a:avLst/>
              </a:prstGeom>
              <a:ln w="19050">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rot="16200000" flipH="1">
                <a:off x="9021169" y="5979078"/>
                <a:ext cx="232155" cy="0"/>
              </a:xfrm>
              <a:prstGeom prst="line">
                <a:avLst/>
              </a:prstGeom>
              <a:ln w="19050">
                <a:solidFill>
                  <a:schemeClr val="tx1"/>
                </a:solidFill>
                <a:headEnd type="triangle" w="med" len="lg"/>
                <a:tailEnd type="none" w="med" len="med"/>
              </a:ln>
            </p:spPr>
            <p:style>
              <a:lnRef idx="1">
                <a:schemeClr val="accent1"/>
              </a:lnRef>
              <a:fillRef idx="0">
                <a:schemeClr val="accent1"/>
              </a:fillRef>
              <a:effectRef idx="0">
                <a:schemeClr val="accent1"/>
              </a:effectRef>
              <a:fontRef idx="minor">
                <a:schemeClr val="tx1"/>
              </a:fontRef>
            </p:style>
          </p:cxnSp>
        </p:grpSp>
        <p:sp>
          <p:nvSpPr>
            <p:cNvPr id="40" name="テキスト ボックス 39"/>
            <p:cNvSpPr txBox="1"/>
            <p:nvPr/>
          </p:nvSpPr>
          <p:spPr>
            <a:xfrm flipH="1">
              <a:off x="1161032" y="6008815"/>
              <a:ext cx="722795" cy="584775"/>
            </a:xfrm>
            <a:prstGeom prst="rect">
              <a:avLst/>
            </a:prstGeom>
            <a:noFill/>
          </p:spPr>
          <p:txBody>
            <a:bodyPr wrap="square" rtlCol="0">
              <a:spAutoFit/>
            </a:bodyPr>
            <a:lstStyle/>
            <a:p>
              <a:pPr algn="ctr"/>
              <a:r>
                <a:rPr kumimoji="1" lang="en-US" altLang="ja-JP" sz="2400" b="1" dirty="0" smtClean="0">
                  <a:latin typeface="MS UI Gothic" pitchFamily="50" charset="-128"/>
                  <a:ea typeface="MS UI Gothic" pitchFamily="50" charset="-128"/>
                </a:rPr>
                <a:t>φ</a:t>
              </a:r>
              <a:r>
                <a:rPr kumimoji="1" lang="en-US" altLang="ja-JP" sz="3200" b="1" dirty="0" smtClean="0">
                  <a:latin typeface="Arial" pitchFamily="34" charset="0"/>
                  <a:ea typeface="MS UI Gothic" pitchFamily="50" charset="-128"/>
                  <a:cs typeface="Arial" pitchFamily="34" charset="0"/>
                </a:rPr>
                <a:t>6</a:t>
              </a:r>
              <a:endParaRPr kumimoji="1" lang="ja-JP" altLang="en-US" sz="3200" b="1" dirty="0">
                <a:latin typeface="Arial" pitchFamily="34" charset="0"/>
                <a:ea typeface="MS UI Gothic" pitchFamily="50" charset="-128"/>
                <a:cs typeface="Arial" pitchFamily="34" charset="0"/>
              </a:endParaRPr>
            </a:p>
          </p:txBody>
        </p:sp>
      </p:grpSp>
      <p:grpSp>
        <p:nvGrpSpPr>
          <p:cNvPr id="21" name="グループ化 112"/>
          <p:cNvGrpSpPr/>
          <p:nvPr/>
        </p:nvGrpSpPr>
        <p:grpSpPr>
          <a:xfrm>
            <a:off x="3923801" y="796925"/>
            <a:ext cx="1293223" cy="588704"/>
            <a:chOff x="3384472" y="1725433"/>
            <a:chExt cx="1293223" cy="588704"/>
          </a:xfrm>
        </p:grpSpPr>
        <p:sp>
          <p:nvSpPr>
            <p:cNvPr id="47" name="円/楕円 46"/>
            <p:cNvSpPr>
              <a:spLocks noChangeAspect="1"/>
            </p:cNvSpPr>
            <p:nvPr/>
          </p:nvSpPr>
          <p:spPr>
            <a:xfrm>
              <a:off x="3384472" y="1725433"/>
              <a:ext cx="1293223" cy="588704"/>
            </a:xfrm>
            <a:prstGeom prst="ellipse">
              <a:avLst/>
            </a:prstGeom>
            <a:solidFill>
              <a:schemeClr val="bg1"/>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48" name="円/楕円 47"/>
            <p:cNvSpPr/>
            <p:nvPr/>
          </p:nvSpPr>
          <p:spPr>
            <a:xfrm>
              <a:off x="3422618" y="1769423"/>
              <a:ext cx="1196884" cy="498764"/>
            </a:xfrm>
            <a:prstGeom prst="ellipse">
              <a:avLst/>
            </a:prstGeom>
            <a:solidFill>
              <a:srgbClr val="00B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2400" b="1" dirty="0" smtClean="0">
                  <a:solidFill>
                    <a:schemeClr val="bg1"/>
                  </a:solidFill>
                  <a:latin typeface="Arial" pitchFamily="34" charset="0"/>
                  <a:cs typeface="Arial" pitchFamily="34" charset="0"/>
                </a:rPr>
                <a:t>BT30</a:t>
              </a:r>
              <a:endParaRPr kumimoji="1" lang="ja-JP" altLang="en-US" sz="2400" b="1" dirty="0" smtClean="0">
                <a:solidFill>
                  <a:schemeClr val="bg1"/>
                </a:solidFill>
                <a:latin typeface="Arial" pitchFamily="34" charset="0"/>
                <a:cs typeface="Arial" pitchFamily="34" charset="0"/>
              </a:endParaRPr>
            </a:p>
          </p:txBody>
        </p:sp>
      </p:grpSp>
      <p:grpSp>
        <p:nvGrpSpPr>
          <p:cNvPr id="22" name="グループ化 117"/>
          <p:cNvGrpSpPr/>
          <p:nvPr/>
        </p:nvGrpSpPr>
        <p:grpSpPr>
          <a:xfrm>
            <a:off x="4912464" y="5597573"/>
            <a:ext cx="2202793" cy="1077912"/>
            <a:chOff x="6349379" y="5597573"/>
            <a:chExt cx="2202793" cy="1077912"/>
          </a:xfrm>
        </p:grpSpPr>
        <p:sp>
          <p:nvSpPr>
            <p:cNvPr id="50" name="円/楕円 49"/>
            <p:cNvSpPr>
              <a:spLocks noChangeAspect="1"/>
            </p:cNvSpPr>
            <p:nvPr/>
          </p:nvSpPr>
          <p:spPr>
            <a:xfrm>
              <a:off x="6349379" y="5597573"/>
              <a:ext cx="2202793" cy="1077912"/>
            </a:xfrm>
            <a:prstGeom prst="ellipse">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51" name="円/楕円 50"/>
            <p:cNvSpPr/>
            <p:nvPr/>
          </p:nvSpPr>
          <p:spPr>
            <a:xfrm>
              <a:off x="6450509" y="5678118"/>
              <a:ext cx="2002539" cy="913233"/>
            </a:xfrm>
            <a:prstGeom prst="ellipse">
              <a:avLst/>
            </a:prstGeom>
            <a:solidFill>
              <a:srgbClr val="0000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2400" b="1" dirty="0" smtClean="0">
                  <a:solidFill>
                    <a:srgbClr val="FFFF00"/>
                  </a:solidFill>
                  <a:latin typeface="Arial" pitchFamily="34" charset="0"/>
                  <a:ea typeface="MS UI Gothic" pitchFamily="50" charset="-128"/>
                  <a:cs typeface="Arial" pitchFamily="34" charset="0"/>
                </a:rPr>
                <a:t>Minimum</a:t>
              </a:r>
              <a:endParaRPr kumimoji="1" lang="ja-JP" altLang="en-US" sz="2400" b="1" dirty="0" smtClean="0">
                <a:solidFill>
                  <a:srgbClr val="FFFF00"/>
                </a:solidFill>
                <a:latin typeface="Arial" pitchFamily="34" charset="0"/>
                <a:ea typeface="MS UI Gothic" pitchFamily="50" charset="-128"/>
                <a:cs typeface="Arial" pitchFamily="34" charset="0"/>
              </a:endParaRPr>
            </a:p>
          </p:txBody>
        </p:sp>
      </p:grpSp>
      <p:pic>
        <p:nvPicPr>
          <p:cNvPr id="54" name="図 38" descr="SLIM.png"/>
          <p:cNvPicPr>
            <a:picLocks noChangeAspect="1"/>
          </p:cNvPicPr>
          <p:nvPr/>
        </p:nvPicPr>
        <p:blipFill>
          <a:blip r:embed="rId6" cstate="print"/>
          <a:srcRect t="8908"/>
          <a:stretch>
            <a:fillRect/>
          </a:stretch>
        </p:blipFill>
        <p:spPr>
          <a:xfrm>
            <a:off x="6024367" y="762000"/>
            <a:ext cx="1683068" cy="4061527"/>
          </a:xfrm>
          <a:prstGeom prst="rect">
            <a:avLst/>
          </a:prstGeom>
        </p:spPr>
      </p:pic>
      <p:pic>
        <p:nvPicPr>
          <p:cNvPr id="55" name="図 54" descr="名称未設定-2.png"/>
          <p:cNvPicPr>
            <a:picLocks noChangeAspect="1"/>
          </p:cNvPicPr>
          <p:nvPr/>
        </p:nvPicPr>
        <p:blipFill>
          <a:blip r:embed="rId7" cstate="print"/>
          <a:srcRect t="20680"/>
          <a:stretch>
            <a:fillRect/>
          </a:stretch>
        </p:blipFill>
        <p:spPr>
          <a:xfrm>
            <a:off x="1394366" y="766763"/>
            <a:ext cx="1653540" cy="3454035"/>
          </a:xfrm>
          <a:prstGeom prst="rect">
            <a:avLst/>
          </a:prstGeom>
        </p:spPr>
      </p:pic>
      <p:sp>
        <p:nvSpPr>
          <p:cNvPr id="52" name="テキスト ボックス 51"/>
          <p:cNvSpPr txBox="1"/>
          <p:nvPr/>
        </p:nvSpPr>
        <p:spPr bwMode="white">
          <a:xfrm>
            <a:off x="0" y="1488851"/>
            <a:ext cx="1589051" cy="830997"/>
          </a:xfrm>
          <a:prstGeom prst="rect">
            <a:avLst/>
          </a:prstGeom>
          <a:noFill/>
        </p:spPr>
        <p:txBody>
          <a:bodyPr wrap="square" rtlCol="0">
            <a:spAutoFit/>
          </a:bodyPr>
          <a:lstStyle/>
          <a:p>
            <a:r>
              <a:rPr lang="en-US" altLang="ja-JP" sz="2400" b="1" dirty="0" err="1" smtClean="0">
                <a:latin typeface="Arial" pitchFamily="34" charset="0"/>
                <a:ea typeface="MS UI Gothic" pitchFamily="50" charset="-128"/>
                <a:cs typeface="Arial" pitchFamily="34" charset="0"/>
              </a:rPr>
              <a:t>Collet</a:t>
            </a:r>
            <a:endParaRPr lang="en-US" altLang="ja-JP" sz="2400" b="1" dirty="0" smtClean="0">
              <a:latin typeface="Arial" pitchFamily="34" charset="0"/>
              <a:ea typeface="MS UI Gothic" pitchFamily="50" charset="-128"/>
              <a:cs typeface="Arial" pitchFamily="34" charset="0"/>
            </a:endParaRPr>
          </a:p>
          <a:p>
            <a:r>
              <a:rPr lang="en-US" altLang="ja-JP" sz="2400" b="1" dirty="0" smtClean="0">
                <a:latin typeface="Arial" pitchFamily="34" charset="0"/>
                <a:ea typeface="MS UI Gothic" pitchFamily="50" charset="-128"/>
                <a:cs typeface="Arial" pitchFamily="34" charset="0"/>
              </a:rPr>
              <a:t>  Holder</a:t>
            </a:r>
            <a:endParaRPr lang="ja-JP" altLang="en-US" sz="2400" b="1" dirty="0">
              <a:latin typeface="Arial" pitchFamily="34" charset="0"/>
              <a:ea typeface="MS UI Gothic" pitchFamily="50" charset="-128"/>
              <a:cs typeface="Arial" pitchFamily="34" charset="0"/>
            </a:endParaRPr>
          </a:p>
        </p:txBody>
      </p:sp>
      <p:sp>
        <p:nvSpPr>
          <p:cNvPr id="53" name="テキスト ボックス 52"/>
          <p:cNvSpPr txBox="1"/>
          <p:nvPr/>
        </p:nvSpPr>
        <p:spPr>
          <a:xfrm>
            <a:off x="7474857" y="1488851"/>
            <a:ext cx="1669143" cy="461665"/>
          </a:xfrm>
          <a:prstGeom prst="rect">
            <a:avLst/>
          </a:prstGeom>
          <a:noFill/>
        </p:spPr>
        <p:txBody>
          <a:bodyPr wrap="square" rtlCol="0">
            <a:spAutoFit/>
          </a:bodyPr>
          <a:lstStyle/>
          <a:p>
            <a:r>
              <a:rPr lang="en-US" altLang="ja-JP" sz="2400" b="1" dirty="0" smtClean="0">
                <a:latin typeface="Arial" pitchFamily="34" charset="0"/>
                <a:ea typeface="MS UI Gothic" pitchFamily="50" charset="-128"/>
                <a:cs typeface="Arial" pitchFamily="34" charset="0"/>
              </a:rPr>
              <a:t>SLIMLINE</a:t>
            </a:r>
            <a:endParaRPr lang="ja-JP" altLang="en-US" sz="2400" b="1" dirty="0">
              <a:latin typeface="Arial" pitchFamily="34" charset="0"/>
              <a:ea typeface="MS UI Gothic" pitchFamily="50" charset="-128"/>
              <a:cs typeface="Arial" pitchFamily="34" charset="0"/>
            </a:endParaRPr>
          </a:p>
        </p:txBody>
      </p:sp>
      <p:grpSp>
        <p:nvGrpSpPr>
          <p:cNvPr id="27" name="グループ化 80"/>
          <p:cNvGrpSpPr/>
          <p:nvPr/>
        </p:nvGrpSpPr>
        <p:grpSpPr bwMode="blackWhite">
          <a:xfrm>
            <a:off x="189379" y="3235699"/>
            <a:ext cx="2752165" cy="636494"/>
            <a:chOff x="11591682" y="1496635"/>
            <a:chExt cx="2752165" cy="636494"/>
          </a:xfrm>
        </p:grpSpPr>
        <p:sp>
          <p:nvSpPr>
            <p:cNvPr id="28" name="円/楕円 27"/>
            <p:cNvSpPr/>
            <p:nvPr/>
          </p:nvSpPr>
          <p:spPr bwMode="blackWhite">
            <a:xfrm>
              <a:off x="11591682" y="1496635"/>
              <a:ext cx="2752165" cy="636494"/>
            </a:xfrm>
            <a:prstGeom prst="ellipse">
              <a:avLst/>
            </a:prstGeom>
            <a:solidFill>
              <a:srgbClr val="FF0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9" name="正方形/長方形 28"/>
            <p:cNvSpPr/>
            <p:nvPr/>
          </p:nvSpPr>
          <p:spPr bwMode="blackWhite">
            <a:xfrm>
              <a:off x="11708455" y="1514888"/>
              <a:ext cx="2529860" cy="584775"/>
            </a:xfrm>
            <a:prstGeom prst="rect">
              <a:avLst/>
            </a:prstGeom>
          </p:spPr>
          <p:txBody>
            <a:bodyPr wrap="none">
              <a:spAutoFit/>
            </a:bodyPr>
            <a:lstStyle/>
            <a:p>
              <a:pPr algn="ctr"/>
              <a:r>
                <a:rPr lang="en-US" altLang="ja-JP" sz="3200" b="1" dirty="0" smtClean="0">
                  <a:solidFill>
                    <a:schemeClr val="bg1"/>
                  </a:solidFill>
                  <a:latin typeface="Arial" pitchFamily="34" charset="0"/>
                  <a:ea typeface="MS UI Gothic" pitchFamily="50" charset="-128"/>
                  <a:cs typeface="Arial" pitchFamily="34" charset="0"/>
                </a:rPr>
                <a:t>Interference</a:t>
              </a:r>
              <a:endParaRPr lang="ja-JP" altLang="en-US" sz="3200" b="1" dirty="0" smtClean="0">
                <a:solidFill>
                  <a:schemeClr val="bg1"/>
                </a:solidFill>
                <a:latin typeface="Arial" pitchFamily="34" charset="0"/>
                <a:ea typeface="MS UI Gothic" pitchFamily="50" charset="-128"/>
                <a:cs typeface="Arial" pitchFamily="34" charset="0"/>
              </a:endParaRPr>
            </a:p>
          </p:txBody>
        </p:sp>
      </p:grpSp>
      <p:grpSp>
        <p:nvGrpSpPr>
          <p:cNvPr id="30" name="グループ化 88"/>
          <p:cNvGrpSpPr/>
          <p:nvPr/>
        </p:nvGrpSpPr>
        <p:grpSpPr>
          <a:xfrm>
            <a:off x="3155952" y="1449965"/>
            <a:ext cx="2898947" cy="2246769"/>
            <a:chOff x="6640247" y="4369396"/>
            <a:chExt cx="2544427" cy="2246769"/>
          </a:xfrm>
        </p:grpSpPr>
        <p:sp>
          <p:nvSpPr>
            <p:cNvPr id="34" name="正方形/長方形 33"/>
            <p:cNvSpPr/>
            <p:nvPr/>
          </p:nvSpPr>
          <p:spPr>
            <a:xfrm>
              <a:off x="6640247" y="4448610"/>
              <a:ext cx="2452314" cy="2133601"/>
            </a:xfrm>
            <a:prstGeom prst="rect">
              <a:avLst/>
            </a:prstGeom>
            <a:solidFill>
              <a:srgbClr val="99FFCC"/>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1" dirty="0" smtClean="0">
                <a:solidFill>
                  <a:schemeClr val="tx1"/>
                </a:solidFill>
              </a:endParaRPr>
            </a:p>
          </p:txBody>
        </p:sp>
        <p:sp>
          <p:nvSpPr>
            <p:cNvPr id="35" name="正方形/長方形 34"/>
            <p:cNvSpPr/>
            <p:nvPr/>
          </p:nvSpPr>
          <p:spPr>
            <a:xfrm>
              <a:off x="6753090" y="4369396"/>
              <a:ext cx="1230377" cy="2246769"/>
            </a:xfrm>
            <a:prstGeom prst="rect">
              <a:avLst/>
            </a:prstGeom>
            <a:noFill/>
          </p:spPr>
          <p:txBody>
            <a:bodyPr wrap="square">
              <a:spAutoFit/>
            </a:bodyPr>
            <a:lstStyle/>
            <a:p>
              <a:r>
                <a:rPr lang="en-US" altLang="ja-JP" sz="2800" b="1" dirty="0" smtClean="0">
                  <a:latin typeface="MS UI Gothic" pitchFamily="50" charset="-128"/>
                  <a:ea typeface="MS UI Gothic" pitchFamily="50" charset="-128"/>
                </a:rPr>
                <a:t>N</a:t>
              </a:r>
              <a:endParaRPr lang="en-US" altLang="ja-JP" sz="2000" b="1" dirty="0" smtClean="0">
                <a:latin typeface="MS UI Gothic" pitchFamily="50" charset="-128"/>
                <a:ea typeface="MS UI Gothic" pitchFamily="50" charset="-128"/>
              </a:endParaRPr>
            </a:p>
            <a:p>
              <a:r>
                <a:rPr lang="en-US" altLang="ja-JP" sz="2800" b="1" dirty="0" smtClean="0">
                  <a:latin typeface="MS UI Gothic" pitchFamily="50" charset="-128"/>
                  <a:ea typeface="MS UI Gothic" pitchFamily="50" charset="-128"/>
                </a:rPr>
                <a:t>V</a:t>
              </a:r>
              <a:endParaRPr lang="en-US" altLang="ja-JP" sz="2000" b="1" dirty="0" smtClean="0">
                <a:latin typeface="MS UI Gothic" pitchFamily="50" charset="-128"/>
                <a:ea typeface="MS UI Gothic" pitchFamily="50" charset="-128"/>
              </a:endParaRPr>
            </a:p>
            <a:p>
              <a:r>
                <a:rPr lang="en-US" altLang="ja-JP" sz="2800" b="1" dirty="0" smtClean="0">
                  <a:latin typeface="MS UI Gothic" pitchFamily="50" charset="-128"/>
                  <a:ea typeface="MS UI Gothic" pitchFamily="50" charset="-128"/>
                </a:rPr>
                <a:t>F </a:t>
              </a:r>
              <a:endParaRPr lang="en-US" altLang="ja-JP" sz="2000" b="1" dirty="0" smtClean="0">
                <a:latin typeface="MS UI Gothic" pitchFamily="50" charset="-128"/>
                <a:ea typeface="MS UI Gothic" pitchFamily="50" charset="-128"/>
              </a:endParaRPr>
            </a:p>
            <a:p>
              <a:r>
                <a:rPr lang="ja-JP" altLang="en-US" sz="2800" b="1" dirty="0" err="1" smtClean="0">
                  <a:latin typeface="MS UI Gothic" pitchFamily="50" charset="-128"/>
                  <a:ea typeface="MS UI Gothic" pitchFamily="50" charset="-128"/>
                </a:rPr>
                <a:t>ｆ</a:t>
              </a:r>
              <a:r>
                <a:rPr lang="ja-JP" altLang="en-US" sz="2800" b="1" dirty="0" smtClean="0">
                  <a:latin typeface="MS UI Gothic" pitchFamily="50" charset="-128"/>
                  <a:ea typeface="MS UI Gothic" pitchFamily="50" charset="-128"/>
                </a:rPr>
                <a:t> </a:t>
              </a:r>
              <a:endParaRPr lang="en-US" altLang="ja-JP" sz="2000" b="1" dirty="0" smtClean="0">
                <a:latin typeface="MS UI Gothic" pitchFamily="50" charset="-128"/>
                <a:ea typeface="MS UI Gothic" pitchFamily="50" charset="-128"/>
              </a:endParaRPr>
            </a:p>
            <a:p>
              <a:r>
                <a:rPr lang="en-US" altLang="ja-JP" sz="2800" b="1" dirty="0" smtClean="0">
                  <a:latin typeface="MS UI Gothic" pitchFamily="50" charset="-128"/>
                  <a:ea typeface="MS UI Gothic" pitchFamily="50" charset="-128"/>
                </a:rPr>
                <a:t>Rd</a:t>
              </a:r>
              <a:endParaRPr lang="en-US" altLang="ja-JP" sz="2000" b="1" dirty="0" smtClean="0">
                <a:latin typeface="MS UI Gothic" pitchFamily="50" charset="-128"/>
                <a:ea typeface="MS UI Gothic" pitchFamily="50" charset="-128"/>
              </a:endParaRPr>
            </a:p>
          </p:txBody>
        </p:sp>
        <p:sp>
          <p:nvSpPr>
            <p:cNvPr id="36" name="正方形/長方形 35"/>
            <p:cNvSpPr/>
            <p:nvPr/>
          </p:nvSpPr>
          <p:spPr>
            <a:xfrm>
              <a:off x="7319361" y="4369396"/>
              <a:ext cx="1865313" cy="2246769"/>
            </a:xfrm>
            <a:prstGeom prst="rect">
              <a:avLst/>
            </a:prstGeom>
            <a:noFill/>
          </p:spPr>
          <p:txBody>
            <a:bodyPr wrap="square">
              <a:spAutoFit/>
            </a:bodyPr>
            <a:lstStyle/>
            <a:p>
              <a:r>
                <a:rPr lang="ja-JP" altLang="en-US" sz="2800" b="1" dirty="0" smtClean="0">
                  <a:latin typeface="MS UI Gothic" pitchFamily="50" charset="-128"/>
                  <a:ea typeface="MS UI Gothic" pitchFamily="50" charset="-128"/>
                </a:rPr>
                <a:t>： </a:t>
              </a:r>
              <a:r>
                <a:rPr lang="en-US" altLang="ja-JP" sz="2800" b="1" dirty="0" smtClean="0">
                  <a:latin typeface="MS UI Gothic" pitchFamily="50" charset="-128"/>
                  <a:ea typeface="MS UI Gothic" pitchFamily="50" charset="-128"/>
                </a:rPr>
                <a:t>4</a:t>
              </a:r>
              <a:r>
                <a:rPr lang="en-US" altLang="ja-JP" sz="2800" b="1" dirty="0" smtClean="0">
                  <a:latin typeface="Arial" pitchFamily="34" charset="0"/>
                  <a:ea typeface="MS UI Gothic" pitchFamily="50" charset="-128"/>
                  <a:cs typeface="Arial" pitchFamily="34" charset="0"/>
                </a:rPr>
                <a:t>,000</a:t>
              </a:r>
              <a:r>
                <a:rPr lang="en-US" altLang="ja-JP" sz="2000" b="1" dirty="0" smtClean="0">
                  <a:latin typeface="Arial" pitchFamily="34" charset="0"/>
                  <a:ea typeface="MS UI Gothic" pitchFamily="50" charset="-128"/>
                  <a:cs typeface="Arial" pitchFamily="34" charset="0"/>
                </a:rPr>
                <a:t>rpm</a:t>
              </a:r>
              <a:endParaRPr lang="en-US" altLang="ja-JP" sz="2000" b="1" dirty="0" smtClean="0">
                <a:latin typeface="MS UI Gothic" pitchFamily="50" charset="-128"/>
                <a:ea typeface="MS UI Gothic" pitchFamily="50" charset="-128"/>
              </a:endParaRPr>
            </a:p>
            <a:p>
              <a:r>
                <a:rPr lang="ja-JP" altLang="en-US" sz="2800" b="1" dirty="0" smtClean="0">
                  <a:latin typeface="MS UI Gothic" pitchFamily="50" charset="-128"/>
                  <a:ea typeface="MS UI Gothic" pitchFamily="50" charset="-128"/>
                </a:rPr>
                <a:t>： </a:t>
              </a:r>
              <a:r>
                <a:rPr lang="en-US" altLang="ja-JP" sz="2800" b="1" dirty="0" smtClean="0">
                  <a:latin typeface="Arial" pitchFamily="34" charset="0"/>
                  <a:ea typeface="MS UI Gothic" pitchFamily="50" charset="-128"/>
                  <a:cs typeface="Arial" pitchFamily="34" charset="0"/>
                </a:rPr>
                <a:t>75</a:t>
              </a:r>
              <a:r>
                <a:rPr lang="en-US" altLang="ja-JP" sz="2000" b="1" dirty="0" smtClean="0">
                  <a:latin typeface="Arial" pitchFamily="34" charset="0"/>
                  <a:ea typeface="MS UI Gothic" pitchFamily="50" charset="-128"/>
                  <a:cs typeface="Arial" pitchFamily="34" charset="0"/>
                </a:rPr>
                <a:t>m/min</a:t>
              </a:r>
              <a:endParaRPr lang="en-US" altLang="ja-JP" sz="2000" b="1" dirty="0" smtClean="0">
                <a:latin typeface="MS UI Gothic" pitchFamily="50" charset="-128"/>
                <a:ea typeface="MS UI Gothic" pitchFamily="50" charset="-128"/>
              </a:endParaRPr>
            </a:p>
            <a:p>
              <a:r>
                <a:rPr lang="ja-JP" altLang="en-US" sz="2800" b="1" dirty="0" smtClean="0">
                  <a:latin typeface="MS UI Gothic" pitchFamily="50" charset="-128"/>
                  <a:ea typeface="MS UI Gothic" pitchFamily="50" charset="-128"/>
                </a:rPr>
                <a:t>： </a:t>
              </a:r>
              <a:r>
                <a:rPr lang="en-US" altLang="ja-JP" sz="2800" b="1" dirty="0" smtClean="0">
                  <a:latin typeface="Arial" pitchFamily="34" charset="0"/>
                  <a:ea typeface="MS UI Gothic" pitchFamily="50" charset="-128"/>
                  <a:cs typeface="Arial" pitchFamily="34" charset="0"/>
                </a:rPr>
                <a:t>1,300</a:t>
              </a:r>
              <a:r>
                <a:rPr lang="en-US" altLang="ja-JP" sz="2000" b="1" dirty="0" smtClean="0">
                  <a:latin typeface="Arial" pitchFamily="34" charset="0"/>
                  <a:ea typeface="MS UI Gothic" pitchFamily="50" charset="-128"/>
                  <a:cs typeface="Arial" pitchFamily="34" charset="0"/>
                </a:rPr>
                <a:t>mm</a:t>
              </a:r>
            </a:p>
            <a:p>
              <a:r>
                <a:rPr lang="ja-JP" altLang="en-US" sz="2800" b="1" dirty="0" smtClean="0">
                  <a:latin typeface="MS UI Gothic" pitchFamily="50" charset="-128"/>
                  <a:ea typeface="MS UI Gothic" pitchFamily="50" charset="-128"/>
                </a:rPr>
                <a:t>： </a:t>
              </a:r>
              <a:r>
                <a:rPr lang="en-US" altLang="ja-JP" sz="2800" b="1" dirty="0" smtClean="0">
                  <a:latin typeface="Arial" pitchFamily="34" charset="0"/>
                  <a:ea typeface="MS UI Gothic" pitchFamily="50" charset="-128"/>
                  <a:cs typeface="Arial" pitchFamily="34" charset="0"/>
                </a:rPr>
                <a:t>0.08</a:t>
              </a:r>
              <a:r>
                <a:rPr lang="en-US" altLang="ja-JP" sz="2000" b="1" dirty="0" smtClean="0">
                  <a:latin typeface="Arial" pitchFamily="34" charset="0"/>
                  <a:ea typeface="MS UI Gothic" pitchFamily="50" charset="-128"/>
                  <a:cs typeface="Arial" pitchFamily="34" charset="0"/>
                </a:rPr>
                <a:t>mm</a:t>
              </a:r>
            </a:p>
            <a:p>
              <a:r>
                <a:rPr lang="ja-JP" altLang="en-US" sz="2800" b="1" dirty="0" smtClean="0">
                  <a:latin typeface="MS UI Gothic" pitchFamily="50" charset="-128"/>
                  <a:ea typeface="MS UI Gothic" pitchFamily="50" charset="-128"/>
                </a:rPr>
                <a:t>： </a:t>
              </a:r>
              <a:r>
                <a:rPr lang="en-US" altLang="ja-JP" sz="2800" b="1" dirty="0" smtClean="0">
                  <a:latin typeface="Arial" pitchFamily="34" charset="0"/>
                  <a:ea typeface="MS UI Gothic" pitchFamily="50" charset="-128"/>
                  <a:cs typeface="Arial" pitchFamily="34" charset="0"/>
                </a:rPr>
                <a:t>0.3</a:t>
              </a:r>
              <a:r>
                <a:rPr lang="en-US" altLang="ja-JP" sz="2000" b="1" dirty="0" smtClean="0">
                  <a:latin typeface="Arial" pitchFamily="34" charset="0"/>
                  <a:ea typeface="MS UI Gothic" pitchFamily="50" charset="-128"/>
                  <a:cs typeface="Arial" pitchFamily="34" charset="0"/>
                </a:rPr>
                <a:t>mm</a:t>
              </a:r>
            </a:p>
          </p:txBody>
        </p:sp>
      </p:grpSp>
      <p:sp>
        <p:nvSpPr>
          <p:cNvPr id="56" name="正方形/長方形 55"/>
          <p:cNvSpPr/>
          <p:nvPr/>
        </p:nvSpPr>
        <p:spPr>
          <a:xfrm>
            <a:off x="0" y="0"/>
            <a:ext cx="9144000" cy="553998"/>
          </a:xfrm>
          <a:prstGeom prst="rect">
            <a:avLst/>
          </a:prstGeom>
        </p:spPr>
        <p:txBody>
          <a:bodyPr wrap="square">
            <a:spAutoFit/>
          </a:bodyPr>
          <a:lstStyle/>
          <a:p>
            <a:r>
              <a:rPr lang="en-US" altLang="ja-JP" sz="3000" b="1" dirty="0" smtClean="0">
                <a:latin typeface="Arial" pitchFamily="34" charset="0"/>
                <a:cs typeface="Arial" pitchFamily="34" charset="0"/>
              </a:rPr>
              <a:t>Cutting tool extension and Machining accuracy</a:t>
            </a:r>
            <a:endParaRPr lang="ja-JP" altLang="en-US" sz="3000" dirty="0"/>
          </a:p>
        </p:txBody>
      </p:sp>
      <p:grpSp>
        <p:nvGrpSpPr>
          <p:cNvPr id="33" name="グループ化 74"/>
          <p:cNvGrpSpPr/>
          <p:nvPr/>
        </p:nvGrpSpPr>
        <p:grpSpPr bwMode="blackWhite">
          <a:xfrm>
            <a:off x="7498494" y="2823177"/>
            <a:ext cx="1423788" cy="1373571"/>
            <a:chOff x="6463898" y="3127977"/>
            <a:chExt cx="1423788" cy="1373571"/>
          </a:xfrm>
        </p:grpSpPr>
        <p:sp>
          <p:nvSpPr>
            <p:cNvPr id="31" name="円/楕円 30"/>
            <p:cNvSpPr/>
            <p:nvPr/>
          </p:nvSpPr>
          <p:spPr bwMode="blackWhite">
            <a:xfrm>
              <a:off x="6491946" y="3127977"/>
              <a:ext cx="1373571" cy="1373571"/>
            </a:xfrm>
            <a:prstGeom prst="ellipse">
              <a:avLst/>
            </a:prstGeom>
            <a:solidFill>
              <a:srgbClr val="0000FF"/>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2" name="正方形/長方形 31"/>
            <p:cNvSpPr/>
            <p:nvPr/>
          </p:nvSpPr>
          <p:spPr bwMode="blackWhite">
            <a:xfrm>
              <a:off x="6463898" y="3408258"/>
              <a:ext cx="1423788" cy="769441"/>
            </a:xfrm>
            <a:prstGeom prst="rect">
              <a:avLst/>
            </a:prstGeom>
          </p:spPr>
          <p:txBody>
            <a:bodyPr wrap="none">
              <a:spAutoFit/>
            </a:bodyPr>
            <a:lstStyle/>
            <a:p>
              <a:pPr algn="ctr"/>
              <a:r>
                <a:rPr lang="en-US" altLang="ja-JP" sz="4400" b="1" dirty="0" smtClean="0">
                  <a:solidFill>
                    <a:schemeClr val="bg1"/>
                  </a:solidFill>
                  <a:latin typeface="ＭＳ Ｐ明朝" pitchFamily="18" charset="-128"/>
                  <a:ea typeface="ＭＳ Ｐ明朝" pitchFamily="18" charset="-128"/>
                </a:rPr>
                <a:t>SLIM</a:t>
              </a:r>
              <a:endParaRPr lang="ja-JP" altLang="en-US" sz="4400" b="1" dirty="0" smtClean="0">
                <a:solidFill>
                  <a:schemeClr val="bg1"/>
                </a:solidFill>
                <a:latin typeface="ＭＳ Ｐ明朝" pitchFamily="18" charset="-128"/>
                <a:ea typeface="ＭＳ Ｐ明朝" pitchFamily="18" charset="-128"/>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35" presetClass="emph" presetSubtype="0" repeatCount="4000" fill="hold" nodeType="withEffect">
                                  <p:stCondLst>
                                    <p:cond delay="1500"/>
                                  </p:stCondLst>
                                  <p:childTnLst>
                                    <p:anim calcmode="discrete" valueType="str">
                                      <p:cBhvr>
                                        <p:cTn id="12" dur="500" fill="hold"/>
                                        <p:tgtEl>
                                          <p:spTgt spid="7"/>
                                        </p:tgtEl>
                                        <p:attrNameLst>
                                          <p:attrName>style.visibility</p:attrName>
                                        </p:attrNameLst>
                                      </p:cBhvr>
                                      <p:tavLst>
                                        <p:tav tm="0">
                                          <p:val>
                                            <p:strVal val="hidden"/>
                                          </p:val>
                                        </p:tav>
                                        <p:tav tm="50000">
                                          <p:val>
                                            <p:strVal val="visible"/>
                                          </p:val>
                                        </p:tav>
                                      </p:tavLst>
                                    </p:anim>
                                  </p:childTnLst>
                                </p:cTn>
                              </p:par>
                            </p:childTnLst>
                          </p:cTn>
                        </p:par>
                        <p:par>
                          <p:cTn id="13" fill="hold">
                            <p:stCondLst>
                              <p:cond delay="3500"/>
                            </p:stCondLst>
                            <p:childTnLst>
                              <p:par>
                                <p:cTn id="14" presetID="22" presetClass="entr" presetSubtype="2" fill="hold" nodeType="afterEffect">
                                  <p:stCondLst>
                                    <p:cond delay="50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4500"/>
                            </p:stCondLst>
                            <p:childTnLst>
                              <p:par>
                                <p:cTn id="18" presetID="22" presetClass="entr" presetSubtype="1"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childTnLst>
                                </p:cTn>
                              </p:par>
                            </p:childTnLst>
                          </p:cTn>
                        </p:par>
                        <p:par>
                          <p:cTn id="26" fill="hold">
                            <p:stCondLst>
                              <p:cond delay="1000"/>
                            </p:stCondLst>
                            <p:childTnLst>
                              <p:par>
                                <p:cTn id="27" presetID="35" presetClass="emph" presetSubtype="0" repeatCount="4000" fill="hold" nodeType="afterEffect">
                                  <p:stCondLst>
                                    <p:cond delay="500"/>
                                  </p:stCondLst>
                                  <p:childTnLst>
                                    <p:anim calcmode="discrete" valueType="str">
                                      <p:cBhvr>
                                        <p:cTn id="28" dur="500" fill="hold"/>
                                        <p:tgtEl>
                                          <p:spTgt spid="33"/>
                                        </p:tgtEl>
                                        <p:attrNameLst>
                                          <p:attrName>style.visibility</p:attrName>
                                        </p:attrNameLst>
                                      </p:cBhvr>
                                      <p:tavLst>
                                        <p:tav tm="0">
                                          <p:val>
                                            <p:strVal val="hidden"/>
                                          </p:val>
                                        </p:tav>
                                        <p:tav tm="50000">
                                          <p:val>
                                            <p:strVal val="visible"/>
                                          </p:val>
                                        </p:tav>
                                      </p:tavLst>
                                    </p:anim>
                                  </p:childTnLst>
                                </p:cTn>
                              </p:par>
                            </p:childTnLst>
                          </p:cTn>
                        </p:par>
                        <p:par>
                          <p:cTn id="29" fill="hold">
                            <p:stCondLst>
                              <p:cond delay="3500"/>
                            </p:stCondLst>
                            <p:childTnLst>
                              <p:par>
                                <p:cTn id="30" presetID="22" presetClass="entr" presetSubtype="2"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right)">
                                      <p:cBhvr>
                                        <p:cTn id="32" dur="500"/>
                                        <p:tgtEl>
                                          <p:spTgt spid="17"/>
                                        </p:tgtEl>
                                      </p:cBhvr>
                                    </p:animEffect>
                                  </p:childTnLst>
                                </p:cTn>
                              </p:par>
                            </p:childTnLst>
                          </p:cTn>
                        </p:par>
                        <p:par>
                          <p:cTn id="33" fill="hold">
                            <p:stCondLst>
                              <p:cond delay="4000"/>
                            </p:stCondLst>
                            <p:childTnLst>
                              <p:par>
                                <p:cTn id="34" presetID="53"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1000" fill="hold"/>
                                        <p:tgtEl>
                                          <p:spTgt spid="22"/>
                                        </p:tgtEl>
                                        <p:attrNameLst>
                                          <p:attrName>ppt_w</p:attrName>
                                        </p:attrNameLst>
                                      </p:cBhvr>
                                      <p:tavLst>
                                        <p:tav tm="0">
                                          <p:val>
                                            <p:fltVal val="0"/>
                                          </p:val>
                                        </p:tav>
                                        <p:tav tm="100000">
                                          <p:val>
                                            <p:strVal val="#ppt_w"/>
                                          </p:val>
                                        </p:tav>
                                      </p:tavLst>
                                    </p:anim>
                                    <p:anim calcmode="lin" valueType="num">
                                      <p:cBhvr>
                                        <p:cTn id="37" dur="1000" fill="hold"/>
                                        <p:tgtEl>
                                          <p:spTgt spid="22"/>
                                        </p:tgtEl>
                                        <p:attrNameLst>
                                          <p:attrName>ppt_h</p:attrName>
                                        </p:attrNameLst>
                                      </p:cBhvr>
                                      <p:tavLst>
                                        <p:tav tm="0">
                                          <p:val>
                                            <p:fltVal val="0"/>
                                          </p:val>
                                        </p:tav>
                                        <p:tav tm="100000">
                                          <p:val>
                                            <p:strVal val="#ppt_h"/>
                                          </p:val>
                                        </p:tav>
                                      </p:tavLst>
                                    </p:anim>
                                    <p:animEffect transition="in" filter="fade">
                                      <p:cBhvr>
                                        <p:cTn id="38" dur="10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childTnLst>
                                </p:cTn>
                              </p:par>
                              <p:par>
                                <p:cTn id="56" presetID="10" presetClass="entr" presetSubtype="0"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583458" y="5986760"/>
            <a:ext cx="7973910" cy="461665"/>
          </a:xfrm>
          <a:prstGeom prst="rect">
            <a:avLst/>
          </a:prstGeom>
          <a:noFill/>
        </p:spPr>
        <p:txBody>
          <a:bodyPr wrap="square" rtlCol="0">
            <a:spAutoFit/>
          </a:bodyPr>
          <a:lstStyle/>
          <a:p>
            <a:pPr algn="ctr"/>
            <a:r>
              <a:rPr lang="en-US" altLang="ja-JP" sz="2400" b="1" dirty="0" smtClean="0">
                <a:latin typeface="Arial" pitchFamily="34" charset="0"/>
                <a:ea typeface="MS UI Gothic" pitchFamily="50" charset="-128"/>
                <a:cs typeface="Arial" pitchFamily="34" charset="0"/>
              </a:rPr>
              <a:t>3,200</a:t>
            </a:r>
            <a:r>
              <a:rPr kumimoji="1" lang="en-US" altLang="ja-JP" sz="2400" b="1" dirty="0" smtClean="0">
                <a:latin typeface="Arial" pitchFamily="34" charset="0"/>
                <a:ea typeface="MS UI Gothic" pitchFamily="50" charset="-128"/>
                <a:cs typeface="Arial" pitchFamily="34" charset="0"/>
              </a:rPr>
              <a:t>RPM</a:t>
            </a:r>
            <a:r>
              <a:rPr kumimoji="1" lang="ja-JP" altLang="en-US" sz="2400" b="1" dirty="0" smtClean="0">
                <a:latin typeface="Arial" pitchFamily="34" charset="0"/>
                <a:ea typeface="MS UI Gothic" pitchFamily="50" charset="-128"/>
                <a:cs typeface="Arial" pitchFamily="34" charset="0"/>
              </a:rPr>
              <a:t>　</a:t>
            </a:r>
            <a:r>
              <a:rPr kumimoji="1" lang="en-US" altLang="ja-JP" sz="2400" b="1" dirty="0" smtClean="0">
                <a:latin typeface="Arial" pitchFamily="34" charset="0"/>
                <a:ea typeface="MS UI Gothic" pitchFamily="50" charset="-128"/>
                <a:cs typeface="Arial" pitchFamily="34" charset="0"/>
              </a:rPr>
              <a:t>V=60m/min</a:t>
            </a:r>
            <a:r>
              <a:rPr kumimoji="1" lang="ja-JP" altLang="en-US" sz="2400" b="1" dirty="0" smtClean="0">
                <a:latin typeface="Arial" pitchFamily="34" charset="0"/>
                <a:ea typeface="MS UI Gothic" pitchFamily="50" charset="-128"/>
                <a:cs typeface="Arial" pitchFamily="34" charset="0"/>
              </a:rPr>
              <a:t>　</a:t>
            </a:r>
            <a:r>
              <a:rPr kumimoji="1" lang="en-US" altLang="ja-JP" sz="2400" b="1" dirty="0" smtClean="0">
                <a:latin typeface="Arial" pitchFamily="34" charset="0"/>
                <a:ea typeface="MS UI Gothic" pitchFamily="50" charset="-128"/>
                <a:cs typeface="Arial" pitchFamily="34" charset="0"/>
              </a:rPr>
              <a:t>F=1,300mm</a:t>
            </a:r>
            <a:r>
              <a:rPr kumimoji="1" lang="ja-JP" altLang="en-US" sz="2400" b="1" dirty="0" smtClean="0">
                <a:latin typeface="Arial" pitchFamily="34" charset="0"/>
                <a:ea typeface="MS UI Gothic" pitchFamily="50" charset="-128"/>
                <a:cs typeface="Arial" pitchFamily="34" charset="0"/>
              </a:rPr>
              <a:t>　ｆ＝</a:t>
            </a:r>
            <a:r>
              <a:rPr kumimoji="1" lang="en-US" altLang="ja-JP" sz="2400" b="1" dirty="0" smtClean="0">
                <a:latin typeface="Arial" pitchFamily="34" charset="0"/>
                <a:ea typeface="MS UI Gothic" pitchFamily="50" charset="-128"/>
                <a:cs typeface="Arial" pitchFamily="34" charset="0"/>
              </a:rPr>
              <a:t>0.1mm</a:t>
            </a:r>
            <a:endParaRPr kumimoji="1" lang="ja-JP" altLang="en-US" sz="2400" b="1" dirty="0">
              <a:latin typeface="Arial" pitchFamily="34" charset="0"/>
              <a:ea typeface="MS UI Gothic" pitchFamily="50" charset="-128"/>
              <a:cs typeface="Arial" pitchFamily="34" charset="0"/>
            </a:endParaRPr>
          </a:p>
        </p:txBody>
      </p:sp>
      <p:sp>
        <p:nvSpPr>
          <p:cNvPr id="6" name="正方形/長方形 5"/>
          <p:cNvSpPr/>
          <p:nvPr/>
        </p:nvSpPr>
        <p:spPr>
          <a:xfrm>
            <a:off x="0" y="0"/>
            <a:ext cx="9144000" cy="553998"/>
          </a:xfrm>
          <a:prstGeom prst="rect">
            <a:avLst/>
          </a:prstGeom>
        </p:spPr>
        <p:txBody>
          <a:bodyPr wrap="square">
            <a:spAutoFit/>
          </a:bodyPr>
          <a:lstStyle/>
          <a:p>
            <a:r>
              <a:rPr lang="en-US" altLang="ja-JP" sz="3000" b="1" dirty="0" smtClean="0">
                <a:latin typeface="Arial" pitchFamily="34" charset="0"/>
                <a:cs typeface="Arial" pitchFamily="34" charset="0"/>
              </a:rPr>
              <a:t>Cutting tool extension and Machining accuracy</a:t>
            </a:r>
            <a:endParaRPr lang="ja-JP" altLang="en-US" sz="3000" dirty="0"/>
          </a:p>
        </p:txBody>
      </p:sp>
      <p:pic>
        <p:nvPicPr>
          <p:cNvPr id="9" name="P10_CTHvsSLRA.mpg">
            <a:hlinkClick r:id="" action="ppaction://media"/>
          </p:cNvPr>
          <p:cNvPicPr>
            <a:picLocks noRot="1" noChangeAspect="1"/>
          </p:cNvPicPr>
          <p:nvPr>
            <a:videoFile r:link="rId1"/>
          </p:nvPr>
        </p:nvPicPr>
        <p:blipFill>
          <a:blip r:embed="rId4" cstate="print"/>
          <a:stretch>
            <a:fillRect/>
          </a:stretch>
        </p:blipFill>
        <p:spPr>
          <a:xfrm>
            <a:off x="464079" y="1117600"/>
            <a:ext cx="8212667" cy="4619625"/>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180124" y="814388"/>
          <a:ext cx="8782901" cy="5689599"/>
        </p:xfrm>
        <a:graphic>
          <a:graphicData uri="http://schemas.openxmlformats.org/drawingml/2006/table">
            <a:tbl>
              <a:tblPr firstRow="1" bandRow="1">
                <a:tableStyleId>{5C22544A-7EE6-4342-B048-85BDC9FD1C3A}</a:tableStyleId>
              </a:tblPr>
              <a:tblGrid>
                <a:gridCol w="1368125"/>
                <a:gridCol w="3736859"/>
                <a:gridCol w="3677917"/>
              </a:tblGrid>
              <a:tr h="1550063">
                <a:tc>
                  <a:txBody>
                    <a:bodyPr/>
                    <a:lstStyle/>
                    <a:p>
                      <a:endParaRPr kumimoji="1" lang="ja-JP" altLang="en-US" sz="1500" dirty="0"/>
                    </a:p>
                  </a:txBody>
                  <a:tcPr marL="74501" marR="74501" marT="37250" marB="372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500" dirty="0"/>
                    </a:p>
                  </a:txBody>
                  <a:tcPr marL="74501" marR="74501" marT="37250" marB="37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500" dirty="0"/>
                    </a:p>
                  </a:txBody>
                  <a:tcPr marL="74501" marR="74501" marT="37250" marB="37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056595">
                <a:tc>
                  <a:txBody>
                    <a:bodyPr/>
                    <a:lstStyle/>
                    <a:p>
                      <a:pPr marL="0" marR="0" indent="0" algn="ctr" defTabSz="1053297" rtl="0" eaLnBrk="1" fontAlgn="auto" latinLnBrk="0" hangingPunct="1">
                        <a:lnSpc>
                          <a:spcPct val="100000"/>
                        </a:lnSpc>
                        <a:spcBef>
                          <a:spcPts val="0"/>
                        </a:spcBef>
                        <a:spcAft>
                          <a:spcPts val="0"/>
                        </a:spcAft>
                        <a:buClrTx/>
                        <a:buSzTx/>
                        <a:buFontTx/>
                        <a:buNone/>
                        <a:tabLst/>
                        <a:defRPr/>
                      </a:pPr>
                      <a:r>
                        <a:rPr lang="en-US" altLang="ja-JP" sz="3600" b="1" dirty="0" err="1" smtClean="0">
                          <a:latin typeface="MS UI Gothic" pitchFamily="50" charset="-128"/>
                          <a:ea typeface="MS UI Gothic" pitchFamily="50" charset="-128"/>
                        </a:rPr>
                        <a:t>Rz</a:t>
                      </a:r>
                      <a:r>
                        <a:rPr lang="en-US" altLang="ja-JP" sz="2000" b="1" dirty="0" smtClean="0">
                          <a:latin typeface="MS UI Gothic" pitchFamily="50" charset="-128"/>
                          <a:ea typeface="MS UI Gothic" pitchFamily="50" charset="-128"/>
                        </a:rPr>
                        <a:t>(</a:t>
                      </a:r>
                      <a:r>
                        <a:rPr lang="en-US" altLang="ja-JP" sz="2000" b="1" dirty="0" err="1" smtClean="0">
                          <a:latin typeface="MS UI Gothic" pitchFamily="50" charset="-128"/>
                          <a:ea typeface="MS UI Gothic" pitchFamily="50" charset="-128"/>
                        </a:rPr>
                        <a:t>μm</a:t>
                      </a:r>
                      <a:r>
                        <a:rPr lang="en-US" altLang="ja-JP" sz="2000" b="1" dirty="0" smtClean="0">
                          <a:latin typeface="MS UI Gothic" pitchFamily="50" charset="-128"/>
                          <a:ea typeface="MS UI Gothic" pitchFamily="50" charset="-128"/>
                        </a:rPr>
                        <a:t>)</a:t>
                      </a:r>
                      <a:endParaRPr lang="ja-JP" altLang="en-US" sz="2000" b="1" dirty="0" smtClean="0">
                        <a:latin typeface="MS UI Gothic" pitchFamily="50" charset="-128"/>
                        <a:ea typeface="MS UI Gothic" pitchFamily="50" charset="-128"/>
                      </a:endParaRPr>
                    </a:p>
                  </a:txBody>
                  <a:tcPr marL="74501" marR="74501" marT="37250" marB="37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1053297" rtl="0" eaLnBrk="1" fontAlgn="auto" latinLnBrk="0" hangingPunct="1">
                        <a:lnSpc>
                          <a:spcPct val="100000"/>
                        </a:lnSpc>
                        <a:spcBef>
                          <a:spcPts val="0"/>
                        </a:spcBef>
                        <a:spcAft>
                          <a:spcPts val="0"/>
                        </a:spcAft>
                        <a:buClrTx/>
                        <a:buSzTx/>
                        <a:buFontTx/>
                        <a:buNone/>
                        <a:tabLst/>
                        <a:defRPr/>
                      </a:pPr>
                      <a:r>
                        <a:rPr lang="en-US" altLang="ja-JP" sz="4900" b="1" dirty="0" smtClean="0">
                          <a:latin typeface="Arial" pitchFamily="34" charset="0"/>
                          <a:cs typeface="Arial" pitchFamily="34" charset="0"/>
                        </a:rPr>
                        <a:t>7</a:t>
                      </a:r>
                      <a:r>
                        <a:rPr lang="en-US" altLang="ja-JP" sz="3600" b="1" dirty="0" smtClean="0">
                          <a:latin typeface="Arial" pitchFamily="34" charset="0"/>
                          <a:cs typeface="Arial" pitchFamily="34" charset="0"/>
                        </a:rPr>
                        <a:t>.2</a:t>
                      </a:r>
                      <a:endParaRPr kumimoji="1" lang="ja-JP" altLang="en-US" sz="1500" dirty="0"/>
                    </a:p>
                  </a:txBody>
                  <a:tcPr marL="74501" marR="74501" marT="37250" marB="37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4900" b="1" dirty="0" smtClean="0">
                          <a:solidFill>
                            <a:sysClr val="windowText" lastClr="000000"/>
                          </a:solidFill>
                          <a:latin typeface="Arial" pitchFamily="34" charset="0"/>
                          <a:cs typeface="Arial" pitchFamily="34" charset="0"/>
                        </a:rPr>
                        <a:t>2</a:t>
                      </a:r>
                      <a:r>
                        <a:rPr lang="en-US" altLang="ja-JP" sz="3600" b="1" dirty="0" smtClean="0">
                          <a:solidFill>
                            <a:sysClr val="windowText" lastClr="000000"/>
                          </a:solidFill>
                          <a:latin typeface="Arial" pitchFamily="34" charset="0"/>
                          <a:cs typeface="Arial" pitchFamily="34" charset="0"/>
                        </a:rPr>
                        <a:t>.0</a:t>
                      </a:r>
                      <a:endParaRPr kumimoji="1" lang="ja-JP" altLang="en-US" sz="3600" dirty="0">
                        <a:latin typeface="Arial" pitchFamily="34" charset="0"/>
                        <a:cs typeface="Arial" pitchFamily="34" charset="0"/>
                      </a:endParaRPr>
                    </a:p>
                  </a:txBody>
                  <a:tcPr marL="74501" marR="74501" marT="37250" marB="37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82941">
                <a:tc>
                  <a:txBody>
                    <a:bodyPr/>
                    <a:lstStyle/>
                    <a:p>
                      <a:pPr marL="0" marR="0" indent="0" algn="ctr" defTabSz="1053297" rtl="0" eaLnBrk="1" fontAlgn="auto" latinLnBrk="0" hangingPunct="1">
                        <a:lnSpc>
                          <a:spcPct val="100000"/>
                        </a:lnSpc>
                        <a:spcBef>
                          <a:spcPts val="0"/>
                        </a:spcBef>
                        <a:spcAft>
                          <a:spcPts val="0"/>
                        </a:spcAft>
                        <a:buClrTx/>
                        <a:buSzTx/>
                        <a:buFontTx/>
                        <a:buNone/>
                        <a:tabLst/>
                        <a:defRPr/>
                      </a:pPr>
                      <a:r>
                        <a:rPr lang="en-US" altLang="ja-JP" sz="2600" b="1" dirty="0" smtClean="0">
                          <a:latin typeface="Arial" pitchFamily="34" charset="0"/>
                          <a:ea typeface="MS UI Gothic" pitchFamily="50" charset="-128"/>
                          <a:cs typeface="Arial" pitchFamily="34" charset="0"/>
                        </a:rPr>
                        <a:t>Cutting surface</a:t>
                      </a:r>
                      <a:endParaRPr kumimoji="1" lang="ja-JP" altLang="en-US" sz="1500" dirty="0">
                        <a:latin typeface="Arial" pitchFamily="34" charset="0"/>
                        <a:ea typeface="MS UI Gothic" pitchFamily="50" charset="-128"/>
                        <a:cs typeface="Arial" pitchFamily="34" charset="0"/>
                      </a:endParaRPr>
                    </a:p>
                  </a:txBody>
                  <a:tcPr marL="74501" marR="74501" marT="37250" marB="37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500" dirty="0">
                        <a:latin typeface="MS UI Gothic" pitchFamily="50" charset="-128"/>
                        <a:ea typeface="MS UI Gothic" pitchFamily="50" charset="-128"/>
                      </a:endParaRPr>
                    </a:p>
                  </a:txBody>
                  <a:tcPr marL="74501" marR="74501" marT="37250" marB="37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500" dirty="0"/>
                    </a:p>
                  </a:txBody>
                  <a:tcPr marL="74501" marR="74501" marT="37250" marB="37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3" name="Picture 162" descr="C:\Documents and Settings\NAKANISHI.MA20V-1\デスクトップ\写真\ﾜｰｸR底初\CTH-06-R.jpg"/>
          <p:cNvPicPr>
            <a:picLocks noChangeAspect="1" noChangeArrowheads="1"/>
          </p:cNvPicPr>
          <p:nvPr/>
        </p:nvPicPr>
        <p:blipFill>
          <a:blip r:embed="rId3" cstate="print"/>
          <a:srcRect l="7540" t="24943" r="7296" b="1839"/>
          <a:stretch>
            <a:fillRect/>
          </a:stretch>
        </p:blipFill>
        <p:spPr bwMode="auto">
          <a:xfrm>
            <a:off x="1560939" y="3676650"/>
            <a:ext cx="3727717" cy="2486025"/>
          </a:xfrm>
          <a:prstGeom prst="rect">
            <a:avLst/>
          </a:prstGeom>
          <a:noFill/>
        </p:spPr>
      </p:pic>
      <p:pic>
        <p:nvPicPr>
          <p:cNvPr id="4" name="Picture 160" descr="C:\Documents and Settings\NAKANISHI.MA20V-1\デスクトップ\写真\ﾜｰｸR底初\SLRA-06-R.jpg"/>
          <p:cNvPicPr>
            <a:picLocks noChangeAspect="1" noChangeArrowheads="1"/>
          </p:cNvPicPr>
          <p:nvPr/>
        </p:nvPicPr>
        <p:blipFill>
          <a:blip r:embed="rId4" cstate="print"/>
          <a:srcRect l="5680" t="22845" r="8971" b="2265"/>
          <a:stretch>
            <a:fillRect/>
          </a:stretch>
        </p:blipFill>
        <p:spPr bwMode="auto">
          <a:xfrm>
            <a:off x="5292725" y="3675075"/>
            <a:ext cx="3654819" cy="2487600"/>
          </a:xfrm>
          <a:prstGeom prst="rect">
            <a:avLst/>
          </a:prstGeom>
          <a:noFill/>
        </p:spPr>
      </p:pic>
      <p:sp>
        <p:nvSpPr>
          <p:cNvPr id="5" name="正方形/長方形 4"/>
          <p:cNvSpPr/>
          <p:nvPr/>
        </p:nvSpPr>
        <p:spPr>
          <a:xfrm>
            <a:off x="1557539" y="811373"/>
            <a:ext cx="1960212" cy="646331"/>
          </a:xfrm>
          <a:prstGeom prst="rect">
            <a:avLst/>
          </a:prstGeom>
          <a:solidFill>
            <a:srgbClr val="FF0066"/>
          </a:solidFill>
        </p:spPr>
        <p:txBody>
          <a:bodyPr wrap="square">
            <a:spAutoFit/>
          </a:bodyPr>
          <a:lstStyle/>
          <a:p>
            <a:pPr algn="ctr"/>
            <a:r>
              <a:rPr lang="en-US" altLang="ja-JP" sz="3600" b="1" dirty="0" smtClean="0">
                <a:solidFill>
                  <a:schemeClr val="bg1"/>
                </a:solidFill>
                <a:latin typeface="Arial" pitchFamily="34" charset="0"/>
                <a:ea typeface="MS UI Gothic" pitchFamily="50" charset="-128"/>
                <a:cs typeface="Arial" pitchFamily="34" charset="0"/>
              </a:rPr>
              <a:t>TEST A</a:t>
            </a:r>
            <a:endParaRPr lang="ja-JP" altLang="en-US" sz="3600" b="1" dirty="0" smtClean="0">
              <a:solidFill>
                <a:schemeClr val="bg1"/>
              </a:solidFill>
              <a:latin typeface="Arial" pitchFamily="34" charset="0"/>
              <a:ea typeface="MS UI Gothic" pitchFamily="50" charset="-128"/>
              <a:cs typeface="Arial" pitchFamily="34" charset="0"/>
            </a:endParaRPr>
          </a:p>
        </p:txBody>
      </p:sp>
      <p:sp>
        <p:nvSpPr>
          <p:cNvPr id="6" name="正方形/長方形 5"/>
          <p:cNvSpPr/>
          <p:nvPr/>
        </p:nvSpPr>
        <p:spPr>
          <a:xfrm>
            <a:off x="5297501" y="811373"/>
            <a:ext cx="1960212" cy="646331"/>
          </a:xfrm>
          <a:prstGeom prst="rect">
            <a:avLst/>
          </a:prstGeom>
          <a:solidFill>
            <a:srgbClr val="0099FF"/>
          </a:solidFill>
        </p:spPr>
        <p:txBody>
          <a:bodyPr wrap="square">
            <a:spAutoFit/>
          </a:bodyPr>
          <a:lstStyle/>
          <a:p>
            <a:pPr algn="ctr"/>
            <a:r>
              <a:rPr lang="en-US" altLang="ja-JP" sz="3600" b="1" dirty="0" smtClean="0">
                <a:solidFill>
                  <a:schemeClr val="bg1"/>
                </a:solidFill>
                <a:latin typeface="Arial" pitchFamily="34" charset="0"/>
                <a:ea typeface="MS UI Gothic" pitchFamily="50" charset="-128"/>
                <a:cs typeface="Arial" pitchFamily="34" charset="0"/>
              </a:rPr>
              <a:t>TEST B</a:t>
            </a:r>
            <a:endParaRPr lang="ja-JP" altLang="en-US" sz="3600" b="1" dirty="0" smtClean="0">
              <a:solidFill>
                <a:schemeClr val="bg1"/>
              </a:solidFill>
              <a:latin typeface="Arial" pitchFamily="34" charset="0"/>
              <a:ea typeface="MS UI Gothic" pitchFamily="50" charset="-128"/>
              <a:cs typeface="Arial" pitchFamily="34" charset="0"/>
            </a:endParaRPr>
          </a:p>
        </p:txBody>
      </p:sp>
      <p:grpSp>
        <p:nvGrpSpPr>
          <p:cNvPr id="7" name="グループ化 6"/>
          <p:cNvGrpSpPr>
            <a:grpSpLocks noChangeAspect="1"/>
          </p:cNvGrpSpPr>
          <p:nvPr/>
        </p:nvGrpSpPr>
        <p:grpSpPr>
          <a:xfrm rot="3600000">
            <a:off x="3696891" y="656539"/>
            <a:ext cx="632166" cy="2183533"/>
            <a:chOff x="-84762" y="-1309005"/>
            <a:chExt cx="1834721" cy="6337204"/>
          </a:xfrm>
        </p:grpSpPr>
        <p:pic>
          <p:nvPicPr>
            <p:cNvPr id="8" name="図 7" descr="名称未設定-2.png"/>
            <p:cNvPicPr>
              <a:picLocks noChangeAspect="1"/>
            </p:cNvPicPr>
            <p:nvPr/>
          </p:nvPicPr>
          <p:blipFill>
            <a:blip r:embed="rId5" cstate="print"/>
            <a:srcRect l="56787" t="74529" r="31458" b="230"/>
            <a:stretch>
              <a:fillRect/>
            </a:stretch>
          </p:blipFill>
          <p:spPr>
            <a:xfrm>
              <a:off x="647699" y="3283538"/>
              <a:ext cx="400050" cy="1744661"/>
            </a:xfrm>
            <a:prstGeom prst="rect">
              <a:avLst/>
            </a:prstGeom>
          </p:spPr>
        </p:pic>
        <p:pic>
          <p:nvPicPr>
            <p:cNvPr id="9" name="図 8" descr="名称未設定-2.png"/>
            <p:cNvPicPr>
              <a:picLocks noChangeAspect="1"/>
            </p:cNvPicPr>
            <p:nvPr/>
          </p:nvPicPr>
          <p:blipFill>
            <a:blip r:embed="rId6" cstate="print"/>
            <a:stretch>
              <a:fillRect/>
            </a:stretch>
          </p:blipFill>
          <p:spPr>
            <a:xfrm>
              <a:off x="-84762" y="-1309005"/>
              <a:ext cx="1834721" cy="4848896"/>
            </a:xfrm>
            <a:prstGeom prst="rect">
              <a:avLst/>
            </a:prstGeom>
          </p:spPr>
        </p:pic>
      </p:grpSp>
      <p:grpSp>
        <p:nvGrpSpPr>
          <p:cNvPr id="10" name="グループ化 9"/>
          <p:cNvGrpSpPr/>
          <p:nvPr/>
        </p:nvGrpSpPr>
        <p:grpSpPr>
          <a:xfrm rot="3600000">
            <a:off x="7487820" y="675648"/>
            <a:ext cx="643455" cy="1986540"/>
            <a:chOff x="7780596" y="364874"/>
            <a:chExt cx="1683068" cy="5196139"/>
          </a:xfrm>
        </p:grpSpPr>
        <p:pic>
          <p:nvPicPr>
            <p:cNvPr id="11" name="図 10" descr="刃物倒れ.png"/>
            <p:cNvPicPr>
              <a:picLocks noChangeAspect="1"/>
            </p:cNvPicPr>
            <p:nvPr/>
          </p:nvPicPr>
          <p:blipFill>
            <a:blip r:embed="rId7" cstate="print"/>
            <a:srcRect l="59852" r="19560" b="44785"/>
            <a:stretch>
              <a:fillRect/>
            </a:stretch>
          </p:blipFill>
          <p:spPr>
            <a:xfrm>
              <a:off x="8481014" y="3967671"/>
              <a:ext cx="292511" cy="1593342"/>
            </a:xfrm>
            <a:prstGeom prst="rect">
              <a:avLst/>
            </a:prstGeom>
          </p:spPr>
        </p:pic>
        <p:pic>
          <p:nvPicPr>
            <p:cNvPr id="12" name="図 11" descr="SLIM.png"/>
            <p:cNvPicPr>
              <a:picLocks noChangeAspect="1"/>
            </p:cNvPicPr>
            <p:nvPr/>
          </p:nvPicPr>
          <p:blipFill>
            <a:blip r:embed="rId8" cstate="print"/>
            <a:stretch>
              <a:fillRect/>
            </a:stretch>
          </p:blipFill>
          <p:spPr>
            <a:xfrm>
              <a:off x="7780596" y="364874"/>
              <a:ext cx="1683068" cy="4458653"/>
            </a:xfrm>
            <a:prstGeom prst="rect">
              <a:avLst/>
            </a:prstGeom>
          </p:spPr>
        </p:pic>
      </p:grpSp>
      <p:sp>
        <p:nvSpPr>
          <p:cNvPr id="13" name="正方形/長方形 12"/>
          <p:cNvSpPr/>
          <p:nvPr/>
        </p:nvSpPr>
        <p:spPr>
          <a:xfrm>
            <a:off x="179873" y="800100"/>
            <a:ext cx="1358414" cy="1552766"/>
          </a:xfrm>
          <a:prstGeom prst="rect">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2000" b="1" dirty="0" smtClean="0">
                <a:solidFill>
                  <a:schemeClr val="bg1"/>
                </a:solidFill>
                <a:latin typeface="Arial" pitchFamily="34" charset="0"/>
                <a:ea typeface="MS UI Gothic" pitchFamily="50" charset="-128"/>
                <a:cs typeface="Arial" pitchFamily="34" charset="0"/>
              </a:rPr>
              <a:t>Surface roughness</a:t>
            </a:r>
            <a:endParaRPr lang="ja-JP" altLang="en-US" sz="2000" b="1" dirty="0" smtClean="0">
              <a:solidFill>
                <a:schemeClr val="bg1"/>
              </a:solidFill>
              <a:latin typeface="Arial" pitchFamily="34" charset="0"/>
              <a:ea typeface="MS UI Gothic" pitchFamily="50" charset="-128"/>
              <a:cs typeface="Arial" pitchFamily="34" charset="0"/>
            </a:endParaRPr>
          </a:p>
        </p:txBody>
      </p:sp>
      <p:sp>
        <p:nvSpPr>
          <p:cNvPr id="15" name="正方形/長方形 14"/>
          <p:cNvSpPr/>
          <p:nvPr/>
        </p:nvSpPr>
        <p:spPr>
          <a:xfrm>
            <a:off x="0" y="0"/>
            <a:ext cx="9144000" cy="553998"/>
          </a:xfrm>
          <a:prstGeom prst="rect">
            <a:avLst/>
          </a:prstGeom>
        </p:spPr>
        <p:txBody>
          <a:bodyPr wrap="square">
            <a:spAutoFit/>
          </a:bodyPr>
          <a:lstStyle/>
          <a:p>
            <a:r>
              <a:rPr lang="en-US" altLang="ja-JP" sz="3000" b="1" dirty="0" smtClean="0">
                <a:latin typeface="Arial" pitchFamily="34" charset="0"/>
                <a:cs typeface="Arial" pitchFamily="34" charset="0"/>
              </a:rPr>
              <a:t>Cutting tool extension and Machining accuracy</a:t>
            </a:r>
            <a:endParaRPr lang="ja-JP" altLang="en-US" sz="3000" dirty="0"/>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cstate="print"/>
          <a:srcRect r="2509"/>
          <a:stretch>
            <a:fillRect/>
          </a:stretch>
        </p:blipFill>
        <p:spPr bwMode="auto">
          <a:xfrm>
            <a:off x="225497" y="1882659"/>
            <a:ext cx="4176464" cy="1059048"/>
          </a:xfrm>
          <a:prstGeom prst="rect">
            <a:avLst/>
          </a:prstGeom>
          <a:noFill/>
          <a:ln w="9525">
            <a:noFill/>
            <a:miter lim="800000"/>
            <a:headEnd/>
            <a:tailEnd/>
          </a:ln>
        </p:spPr>
      </p:pic>
      <p:pic>
        <p:nvPicPr>
          <p:cNvPr id="4" name="Picture 3"/>
          <p:cNvPicPr>
            <a:picLocks noChangeAspect="1" noChangeArrowheads="1"/>
          </p:cNvPicPr>
          <p:nvPr/>
        </p:nvPicPr>
        <p:blipFill>
          <a:blip r:embed="rId4" cstate="print"/>
          <a:srcRect l="14474" r="7895"/>
          <a:stretch>
            <a:fillRect/>
          </a:stretch>
        </p:blipFill>
        <p:spPr bwMode="auto">
          <a:xfrm>
            <a:off x="4653481" y="1861587"/>
            <a:ext cx="4248472" cy="1114674"/>
          </a:xfrm>
          <a:prstGeom prst="rect">
            <a:avLst/>
          </a:prstGeom>
          <a:noFill/>
          <a:ln w="9525">
            <a:noFill/>
            <a:miter lim="800000"/>
            <a:headEnd/>
            <a:tailEnd/>
          </a:ln>
        </p:spPr>
      </p:pic>
      <p:pic>
        <p:nvPicPr>
          <p:cNvPr id="5" name="図 4" descr="CTH15μ.jpg"/>
          <p:cNvPicPr>
            <a:picLocks noChangeAspect="1"/>
          </p:cNvPicPr>
          <p:nvPr/>
        </p:nvPicPr>
        <p:blipFill>
          <a:blip r:embed="rId5" cstate="print"/>
          <a:srcRect l="16178" t="19460" r="43316" b="52606"/>
          <a:stretch>
            <a:fillRect/>
          </a:stretch>
        </p:blipFill>
        <p:spPr>
          <a:xfrm>
            <a:off x="261501" y="3025222"/>
            <a:ext cx="4140460" cy="1793872"/>
          </a:xfrm>
          <a:prstGeom prst="rect">
            <a:avLst/>
          </a:prstGeom>
        </p:spPr>
      </p:pic>
      <p:pic>
        <p:nvPicPr>
          <p:cNvPr id="6" name="図 5" descr="CTH3μ.jpg"/>
          <p:cNvPicPr>
            <a:picLocks noChangeAspect="1"/>
          </p:cNvPicPr>
          <p:nvPr/>
        </p:nvPicPr>
        <p:blipFill>
          <a:blip r:embed="rId6" cstate="print"/>
          <a:srcRect l="48111" t="32109" r="13023" b="41561"/>
          <a:stretch>
            <a:fillRect/>
          </a:stretch>
        </p:blipFill>
        <p:spPr>
          <a:xfrm>
            <a:off x="4689485" y="3025222"/>
            <a:ext cx="4140460" cy="1766166"/>
          </a:xfrm>
          <a:prstGeom prst="rect">
            <a:avLst/>
          </a:prstGeom>
        </p:spPr>
      </p:pic>
      <p:sp>
        <p:nvSpPr>
          <p:cNvPr id="7" name="下矢印 6"/>
          <p:cNvSpPr/>
          <p:nvPr/>
        </p:nvSpPr>
        <p:spPr>
          <a:xfrm rot="10800000">
            <a:off x="8073862" y="2579682"/>
            <a:ext cx="157835" cy="254012"/>
          </a:xfrm>
          <a:prstGeom prst="downArrow">
            <a:avLst>
              <a:gd name="adj1" fmla="val 33333"/>
              <a:gd name="adj2" fmla="val 10039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8" name="テキスト ボックス 7"/>
          <p:cNvSpPr txBox="1"/>
          <p:nvPr/>
        </p:nvSpPr>
        <p:spPr>
          <a:xfrm>
            <a:off x="4752345" y="751069"/>
            <a:ext cx="4149607" cy="523220"/>
          </a:xfrm>
          <a:prstGeom prst="rect">
            <a:avLst/>
          </a:prstGeom>
          <a:noFill/>
        </p:spPr>
        <p:txBody>
          <a:bodyPr wrap="square" rtlCol="0">
            <a:spAutoFit/>
          </a:bodyPr>
          <a:lstStyle/>
          <a:p>
            <a:pPr algn="ctr"/>
            <a:r>
              <a:rPr lang="en-US" altLang="zh-CN" sz="2400" b="1" dirty="0" smtClean="0">
                <a:latin typeface="Arial" pitchFamily="34" charset="0"/>
                <a:ea typeface="SimHei" pitchFamily="2" charset="-122"/>
                <a:cs typeface="Arial" pitchFamily="34" charset="0"/>
              </a:rPr>
              <a:t>Run-out accuracy:  </a:t>
            </a:r>
            <a:r>
              <a:rPr kumimoji="1" lang="en-US" altLang="ja-JP" sz="2800" b="1" dirty="0" smtClean="0">
                <a:solidFill>
                  <a:srgbClr val="FF0000"/>
                </a:solidFill>
                <a:latin typeface="Arial" pitchFamily="34" charset="0"/>
                <a:cs typeface="Arial" pitchFamily="34" charset="0"/>
              </a:rPr>
              <a:t>3</a:t>
            </a:r>
            <a:r>
              <a:rPr kumimoji="1" lang="en-US" altLang="ja-JP" sz="2400" b="1" dirty="0" smtClean="0">
                <a:latin typeface="Arial" pitchFamily="34" charset="0"/>
                <a:cs typeface="Arial" pitchFamily="34" charset="0"/>
              </a:rPr>
              <a:t>μ</a:t>
            </a:r>
            <a:r>
              <a:rPr lang="en-US" altLang="ja-JP" sz="2400" b="1" dirty="0" smtClean="0">
                <a:latin typeface="Arial" pitchFamily="34" charset="0"/>
                <a:cs typeface="Arial" pitchFamily="34" charset="0"/>
              </a:rPr>
              <a:t>m</a:t>
            </a:r>
            <a:endParaRPr kumimoji="1" lang="ja-JP" altLang="en-US" sz="2400" b="1" dirty="0">
              <a:latin typeface="Arial" pitchFamily="34" charset="0"/>
              <a:cs typeface="Arial" pitchFamily="34" charset="0"/>
            </a:endParaRPr>
          </a:p>
        </p:txBody>
      </p:sp>
      <p:sp>
        <p:nvSpPr>
          <p:cNvPr id="9" name="下矢印 8"/>
          <p:cNvSpPr/>
          <p:nvPr/>
        </p:nvSpPr>
        <p:spPr>
          <a:xfrm rot="10800000" flipV="1">
            <a:off x="8378973" y="1969598"/>
            <a:ext cx="162940" cy="262227"/>
          </a:xfrm>
          <a:prstGeom prst="downArrow">
            <a:avLst>
              <a:gd name="adj1" fmla="val 33333"/>
              <a:gd name="adj2" fmla="val 10039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0" name="テキスト ボックス 9"/>
          <p:cNvSpPr txBox="1"/>
          <p:nvPr/>
        </p:nvSpPr>
        <p:spPr>
          <a:xfrm>
            <a:off x="272372" y="751069"/>
            <a:ext cx="4165593" cy="523220"/>
          </a:xfrm>
          <a:prstGeom prst="rect">
            <a:avLst/>
          </a:prstGeom>
          <a:noFill/>
        </p:spPr>
        <p:txBody>
          <a:bodyPr wrap="square" rtlCol="0">
            <a:spAutoFit/>
          </a:bodyPr>
          <a:lstStyle/>
          <a:p>
            <a:pPr algn="ctr"/>
            <a:r>
              <a:rPr lang="en-US" altLang="zh-CN" sz="2400" b="1" dirty="0" smtClean="0">
                <a:latin typeface="Arial" pitchFamily="34" charset="0"/>
                <a:ea typeface="MS UI Gothic" pitchFamily="50" charset="-128"/>
                <a:cs typeface="Arial" pitchFamily="34" charset="0"/>
              </a:rPr>
              <a:t>Run-out accuracy</a:t>
            </a:r>
            <a:r>
              <a:rPr kumimoji="1" lang="ja-JP" altLang="en-US" sz="2400" b="1" dirty="0" smtClean="0">
                <a:latin typeface="Arial" pitchFamily="34" charset="0"/>
                <a:ea typeface="MS UI Gothic" pitchFamily="50" charset="-128"/>
                <a:cs typeface="Arial" pitchFamily="34" charset="0"/>
              </a:rPr>
              <a:t>：  </a:t>
            </a:r>
            <a:r>
              <a:rPr kumimoji="1" lang="en-US" altLang="ja-JP" sz="2800" b="1" dirty="0" smtClean="0">
                <a:solidFill>
                  <a:srgbClr val="FF0000"/>
                </a:solidFill>
                <a:latin typeface="Arial" pitchFamily="34" charset="0"/>
                <a:ea typeface="MS UI Gothic" pitchFamily="50" charset="-128"/>
                <a:cs typeface="Arial" pitchFamily="34" charset="0"/>
              </a:rPr>
              <a:t>15</a:t>
            </a:r>
            <a:r>
              <a:rPr kumimoji="1" lang="en-US" altLang="ja-JP" sz="2400" b="1" dirty="0" smtClean="0">
                <a:latin typeface="Arial" pitchFamily="34" charset="0"/>
                <a:ea typeface="MS UI Gothic" pitchFamily="50" charset="-128"/>
                <a:cs typeface="Arial" pitchFamily="34" charset="0"/>
              </a:rPr>
              <a:t>μ</a:t>
            </a:r>
            <a:r>
              <a:rPr lang="en-US" altLang="ja-JP" sz="2400" b="1" dirty="0" smtClean="0">
                <a:latin typeface="Arial" pitchFamily="34" charset="0"/>
                <a:ea typeface="MS UI Gothic" pitchFamily="50" charset="-128"/>
                <a:cs typeface="Arial" pitchFamily="34" charset="0"/>
              </a:rPr>
              <a:t>m</a:t>
            </a:r>
            <a:endParaRPr kumimoji="1" lang="ja-JP" altLang="en-US" sz="2400" b="1" dirty="0">
              <a:latin typeface="Arial" pitchFamily="34" charset="0"/>
              <a:ea typeface="MS UI Gothic" pitchFamily="50" charset="-128"/>
              <a:cs typeface="Arial" pitchFamily="34" charset="0"/>
            </a:endParaRPr>
          </a:p>
        </p:txBody>
      </p:sp>
      <p:cxnSp>
        <p:nvCxnSpPr>
          <p:cNvPr id="11" name="直線コネクタ 10"/>
          <p:cNvCxnSpPr/>
          <p:nvPr/>
        </p:nvCxnSpPr>
        <p:spPr>
          <a:xfrm rot="5400000">
            <a:off x="5499993" y="1897592"/>
            <a:ext cx="576065"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5775655" y="1681567"/>
            <a:ext cx="1331088" cy="1588"/>
          </a:xfrm>
          <a:prstGeom prst="line">
            <a:avLst/>
          </a:prstGeom>
          <a:ln w="127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5787342" y="1317461"/>
            <a:ext cx="1331087" cy="369332"/>
          </a:xfrm>
          <a:prstGeom prst="rect">
            <a:avLst/>
          </a:prstGeom>
          <a:noFill/>
        </p:spPr>
        <p:txBody>
          <a:bodyPr wrap="square" rtlCol="0">
            <a:spAutoFit/>
          </a:bodyPr>
          <a:lstStyle/>
          <a:p>
            <a:pPr algn="ctr"/>
            <a:r>
              <a:rPr lang="en-US" altLang="ja-JP" dirty="0" smtClean="0">
                <a:latin typeface="Arial" pitchFamily="34" charset="0"/>
                <a:cs typeface="Arial" pitchFamily="34" charset="0"/>
              </a:rPr>
              <a:t>One rotate</a:t>
            </a:r>
            <a:endParaRPr kumimoji="1" lang="ja-JP" altLang="en-US" dirty="0">
              <a:latin typeface="Arial" pitchFamily="34" charset="0"/>
              <a:cs typeface="Arial" pitchFamily="34" charset="0"/>
            </a:endParaRPr>
          </a:p>
        </p:txBody>
      </p:sp>
      <p:sp>
        <p:nvSpPr>
          <p:cNvPr id="14" name="テキスト ボックス 13"/>
          <p:cNvSpPr txBox="1"/>
          <p:nvPr/>
        </p:nvSpPr>
        <p:spPr>
          <a:xfrm>
            <a:off x="7719805" y="1321782"/>
            <a:ext cx="1181127" cy="523220"/>
          </a:xfrm>
          <a:prstGeom prst="rect">
            <a:avLst/>
          </a:prstGeom>
          <a:noFill/>
        </p:spPr>
        <p:txBody>
          <a:bodyPr wrap="square" rtlCol="0">
            <a:spAutoFit/>
          </a:bodyPr>
          <a:lstStyle/>
          <a:p>
            <a:r>
              <a:rPr lang="en-US" altLang="ja-JP" sz="2800" b="1" dirty="0" smtClean="0">
                <a:solidFill>
                  <a:srgbClr val="FF0000"/>
                </a:solidFill>
                <a:latin typeface="Arial" pitchFamily="34" charset="0"/>
                <a:cs typeface="Arial" pitchFamily="34" charset="0"/>
              </a:rPr>
              <a:t>0.9</a:t>
            </a:r>
            <a:r>
              <a:rPr kumimoji="1" lang="en-US" altLang="ja-JP" b="1" dirty="0" smtClean="0">
                <a:latin typeface="Arial" pitchFamily="34" charset="0"/>
                <a:cs typeface="Arial" pitchFamily="34" charset="0"/>
              </a:rPr>
              <a:t>μm</a:t>
            </a:r>
            <a:endParaRPr kumimoji="1" lang="ja-JP" altLang="en-US" b="1" dirty="0">
              <a:latin typeface="Arial" pitchFamily="34" charset="0"/>
              <a:cs typeface="Arial" pitchFamily="34" charset="0"/>
            </a:endParaRPr>
          </a:p>
        </p:txBody>
      </p:sp>
      <p:sp>
        <p:nvSpPr>
          <p:cNvPr id="15" name="テキスト ボックス 14"/>
          <p:cNvSpPr txBox="1"/>
          <p:nvPr/>
        </p:nvSpPr>
        <p:spPr>
          <a:xfrm>
            <a:off x="3333241" y="1255906"/>
            <a:ext cx="1237172" cy="523220"/>
          </a:xfrm>
          <a:prstGeom prst="rect">
            <a:avLst/>
          </a:prstGeom>
          <a:noFill/>
        </p:spPr>
        <p:txBody>
          <a:bodyPr wrap="square" rtlCol="0">
            <a:spAutoFit/>
          </a:bodyPr>
          <a:lstStyle/>
          <a:p>
            <a:r>
              <a:rPr lang="en-US" altLang="ja-JP" sz="2800" b="1" dirty="0" smtClean="0">
                <a:solidFill>
                  <a:srgbClr val="FF0000"/>
                </a:solidFill>
                <a:latin typeface="Arial" pitchFamily="34" charset="0"/>
                <a:cs typeface="Arial" pitchFamily="34" charset="0"/>
              </a:rPr>
              <a:t>3.0</a:t>
            </a:r>
            <a:r>
              <a:rPr kumimoji="1" lang="en-US" altLang="ja-JP" b="1" dirty="0" smtClean="0">
                <a:latin typeface="Arial" pitchFamily="34" charset="0"/>
                <a:cs typeface="Arial" pitchFamily="34" charset="0"/>
              </a:rPr>
              <a:t>μm</a:t>
            </a:r>
            <a:endParaRPr kumimoji="1" lang="ja-JP" altLang="en-US" b="1" dirty="0">
              <a:latin typeface="Arial" pitchFamily="34" charset="0"/>
              <a:cs typeface="Arial" pitchFamily="34" charset="0"/>
            </a:endParaRPr>
          </a:p>
        </p:txBody>
      </p:sp>
      <p:sp>
        <p:nvSpPr>
          <p:cNvPr id="18" name="ﾀｲﾄﾙ"/>
          <p:cNvSpPr txBox="1"/>
          <p:nvPr/>
        </p:nvSpPr>
        <p:spPr>
          <a:xfrm>
            <a:off x="0" y="0"/>
            <a:ext cx="9144000" cy="584775"/>
          </a:xfrm>
          <a:prstGeom prst="rect">
            <a:avLst/>
          </a:prstGeom>
          <a:noFill/>
        </p:spPr>
        <p:txBody>
          <a:bodyPr wrap="square" rtlCol="0">
            <a:spAutoFit/>
          </a:bodyPr>
          <a:lstStyle/>
          <a:p>
            <a:r>
              <a:rPr lang="en-US" altLang="zh-CN" sz="3200" b="1" dirty="0" smtClean="0">
                <a:latin typeface="Arial" pitchFamily="34" charset="0"/>
                <a:ea typeface="SimHei" pitchFamily="2" charset="-122"/>
                <a:cs typeface="Arial" pitchFamily="34" charset="0"/>
              </a:rPr>
              <a:t>Data - </a:t>
            </a:r>
            <a:r>
              <a:rPr lang="en-US" altLang="zh-CN" b="1" dirty="0" smtClean="0">
                <a:latin typeface="Arial" pitchFamily="34" charset="0"/>
                <a:ea typeface="SimHei" pitchFamily="2" charset="-122"/>
                <a:cs typeface="Arial" pitchFamily="34" charset="0"/>
              </a:rPr>
              <a:t>Relationship between run-out accuracy and finishing surface quality</a:t>
            </a:r>
            <a:endParaRPr lang="en-US" altLang="ja-JP" b="1" dirty="0" smtClean="0">
              <a:latin typeface="Arial" pitchFamily="34" charset="0"/>
              <a:ea typeface="SimHei" pitchFamily="2" charset="-122"/>
              <a:cs typeface="Arial" pitchFamily="34" charset="0"/>
            </a:endParaRPr>
          </a:p>
        </p:txBody>
      </p:sp>
      <p:cxnSp>
        <p:nvCxnSpPr>
          <p:cNvPr id="19" name="直線コネクタ 18"/>
          <p:cNvCxnSpPr/>
          <p:nvPr/>
        </p:nvCxnSpPr>
        <p:spPr>
          <a:xfrm rot="5400000">
            <a:off x="5393071" y="2762777"/>
            <a:ext cx="789912"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下矢印 19"/>
          <p:cNvSpPr/>
          <p:nvPr/>
        </p:nvSpPr>
        <p:spPr>
          <a:xfrm rot="10800000">
            <a:off x="3177825" y="2759703"/>
            <a:ext cx="157835" cy="254012"/>
          </a:xfrm>
          <a:prstGeom prst="downArrow">
            <a:avLst>
              <a:gd name="adj1" fmla="val 33333"/>
              <a:gd name="adj2" fmla="val 10039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1" name="下矢印 20"/>
          <p:cNvSpPr/>
          <p:nvPr/>
        </p:nvSpPr>
        <p:spPr>
          <a:xfrm rot="10800000" flipV="1">
            <a:off x="3590949" y="1753575"/>
            <a:ext cx="162940" cy="262227"/>
          </a:xfrm>
          <a:prstGeom prst="downArrow">
            <a:avLst>
              <a:gd name="adj1" fmla="val 33333"/>
              <a:gd name="adj2" fmla="val 10039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cxnSp>
        <p:nvCxnSpPr>
          <p:cNvPr id="22" name="直線コネクタ 21"/>
          <p:cNvCxnSpPr/>
          <p:nvPr/>
        </p:nvCxnSpPr>
        <p:spPr>
          <a:xfrm rot="5400000">
            <a:off x="6813720" y="1897593"/>
            <a:ext cx="576065"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rot="5400000">
            <a:off x="6741715" y="2797692"/>
            <a:ext cx="720078"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4653481" y="787854"/>
            <a:ext cx="4248472" cy="594066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5" name="正方形/長方形 24"/>
          <p:cNvSpPr/>
          <p:nvPr/>
        </p:nvSpPr>
        <p:spPr>
          <a:xfrm>
            <a:off x="215516" y="787854"/>
            <a:ext cx="4248472" cy="594066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cxnSp>
        <p:nvCxnSpPr>
          <p:cNvPr id="26" name="直線コネクタ 25"/>
          <p:cNvCxnSpPr/>
          <p:nvPr/>
        </p:nvCxnSpPr>
        <p:spPr>
          <a:xfrm>
            <a:off x="215516" y="1219902"/>
            <a:ext cx="4248472"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2997297" y="5428401"/>
            <a:ext cx="3240360" cy="1200329"/>
          </a:xfrm>
          <a:prstGeom prst="rect">
            <a:avLst/>
          </a:prstGeom>
          <a:solidFill>
            <a:srgbClr val="FFFF00"/>
          </a:solidFill>
        </p:spPr>
        <p:txBody>
          <a:bodyPr wrap="square" lIns="91440" tIns="45720" rIns="91440" bIns="45720">
            <a:spAutoFit/>
          </a:bodyPr>
          <a:lstStyle/>
          <a:p>
            <a:pPr algn="ctr"/>
            <a:r>
              <a:rPr lang="en-US" altLang="zh-CN" sz="2400" dirty="0" smtClean="0">
                <a:ln w="18415" cmpd="sng">
                  <a:solidFill>
                    <a:schemeClr val="tx1"/>
                  </a:solidFill>
                  <a:prstDash val="solid"/>
                </a:ln>
                <a:latin typeface="Arial" pitchFamily="34" charset="0"/>
                <a:ea typeface="SimHei" pitchFamily="2" charset="-122"/>
                <a:cs typeface="Arial" pitchFamily="34" charset="0"/>
              </a:rPr>
              <a:t>Surface roughness becomes </a:t>
            </a:r>
            <a:r>
              <a:rPr lang="en-US" altLang="zh-CN" sz="2400" dirty="0" smtClean="0">
                <a:ln w="18415" cmpd="sng">
                  <a:solidFill>
                    <a:srgbClr val="FF0000"/>
                  </a:solidFill>
                  <a:prstDash val="solid"/>
                </a:ln>
                <a:solidFill>
                  <a:srgbClr val="FF0000"/>
                </a:solidFill>
                <a:latin typeface="Arial" pitchFamily="34" charset="0"/>
                <a:ea typeface="SimHei" pitchFamily="2" charset="-122"/>
                <a:cs typeface="Arial" pitchFamily="34" charset="0"/>
              </a:rPr>
              <a:t>3 times </a:t>
            </a:r>
            <a:r>
              <a:rPr lang="en-US" altLang="zh-CN" sz="2400" dirty="0" smtClean="0">
                <a:ln w="18415" cmpd="sng">
                  <a:solidFill>
                    <a:schemeClr val="tx1"/>
                  </a:solidFill>
                  <a:prstDash val="solid"/>
                </a:ln>
                <a:latin typeface="Arial" pitchFamily="34" charset="0"/>
                <a:ea typeface="SimHei" pitchFamily="2" charset="-122"/>
                <a:cs typeface="Arial" pitchFamily="34" charset="0"/>
              </a:rPr>
              <a:t>worse.</a:t>
            </a:r>
            <a:endParaRPr lang="ja-JP" altLang="en-US" sz="2400" dirty="0">
              <a:ln w="18415" cmpd="sng">
                <a:solidFill>
                  <a:schemeClr val="tx1"/>
                </a:solidFill>
                <a:prstDash val="solid"/>
              </a:ln>
              <a:latin typeface="Arial" pitchFamily="34" charset="0"/>
              <a:ea typeface="SimHei" pitchFamily="2" charset="-122"/>
              <a:cs typeface="Arial" pitchFamily="34" charset="0"/>
            </a:endParaRPr>
          </a:p>
        </p:txBody>
      </p:sp>
      <p:cxnSp>
        <p:nvCxnSpPr>
          <p:cNvPr id="29" name="直線コネクタ 28"/>
          <p:cNvCxnSpPr/>
          <p:nvPr/>
        </p:nvCxnSpPr>
        <p:spPr>
          <a:xfrm rot="5400000">
            <a:off x="806072" y="1843586"/>
            <a:ext cx="468054"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1027728" y="1681567"/>
            <a:ext cx="1331088" cy="1588"/>
          </a:xfrm>
          <a:prstGeom prst="line">
            <a:avLst/>
          </a:prstGeom>
          <a:ln w="127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995421" y="1317461"/>
            <a:ext cx="1377388" cy="369332"/>
          </a:xfrm>
          <a:prstGeom prst="rect">
            <a:avLst/>
          </a:prstGeom>
          <a:noFill/>
        </p:spPr>
        <p:txBody>
          <a:bodyPr wrap="square" rtlCol="0">
            <a:spAutoFit/>
          </a:bodyPr>
          <a:lstStyle/>
          <a:p>
            <a:pPr algn="ctr"/>
            <a:r>
              <a:rPr lang="en-US" altLang="ja-JP" dirty="0" smtClean="0">
                <a:latin typeface="Arial" pitchFamily="34" charset="0"/>
                <a:cs typeface="Arial" pitchFamily="34" charset="0"/>
              </a:rPr>
              <a:t>One rotate</a:t>
            </a:r>
            <a:endParaRPr kumimoji="1" lang="ja-JP" altLang="en-US" dirty="0">
              <a:latin typeface="Arial" pitchFamily="34" charset="0"/>
              <a:cs typeface="Arial" pitchFamily="34" charset="0"/>
            </a:endParaRPr>
          </a:p>
        </p:txBody>
      </p:sp>
      <p:cxnSp>
        <p:nvCxnSpPr>
          <p:cNvPr id="32" name="直線コネクタ 31"/>
          <p:cNvCxnSpPr/>
          <p:nvPr/>
        </p:nvCxnSpPr>
        <p:spPr>
          <a:xfrm rot="5400000">
            <a:off x="572047" y="2689680"/>
            <a:ext cx="936106"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rot="5400000">
            <a:off x="2155804" y="1807582"/>
            <a:ext cx="396045"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rot="5400000">
            <a:off x="1867773" y="2671677"/>
            <a:ext cx="972108"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225497" y="4755974"/>
            <a:ext cx="3952964" cy="584775"/>
          </a:xfrm>
          <a:prstGeom prst="rect">
            <a:avLst/>
          </a:prstGeom>
          <a:noFill/>
        </p:spPr>
        <p:txBody>
          <a:bodyPr wrap="square" rtlCol="0">
            <a:spAutoFit/>
          </a:bodyPr>
          <a:lstStyle/>
          <a:p>
            <a:r>
              <a:rPr lang="en-US" altLang="zh-CN" sz="1600" b="1" dirty="0" smtClean="0">
                <a:latin typeface="Arial" pitchFamily="34" charset="0"/>
                <a:ea typeface="SimHei" pitchFamily="49" charset="-122"/>
                <a:cs typeface="Arial" pitchFamily="34" charset="0"/>
              </a:rPr>
              <a:t>Cutting depth :</a:t>
            </a:r>
            <a:r>
              <a:rPr kumimoji="1" lang="ja-JP" altLang="en-US" sz="1600" b="1" dirty="0" smtClean="0">
                <a:latin typeface="Arial" pitchFamily="34" charset="0"/>
                <a:cs typeface="Arial" pitchFamily="34" charset="0"/>
              </a:rPr>
              <a:t> </a:t>
            </a:r>
            <a:r>
              <a:rPr kumimoji="1" lang="en-US" altLang="ja-JP" sz="1600" b="1" dirty="0" smtClean="0">
                <a:latin typeface="Arial" pitchFamily="34" charset="0"/>
                <a:cs typeface="Arial" pitchFamily="34" charset="0"/>
              </a:rPr>
              <a:t>0.03mm</a:t>
            </a:r>
            <a:r>
              <a:rPr lang="ja-JP" altLang="en-US" sz="1600" b="1" dirty="0" smtClean="0">
                <a:latin typeface="Arial" pitchFamily="34" charset="0"/>
                <a:cs typeface="Arial" pitchFamily="34" charset="0"/>
              </a:rPr>
              <a:t>　</a:t>
            </a:r>
            <a:endParaRPr lang="en-US" altLang="ja-JP" sz="1600" b="1" dirty="0" smtClean="0">
              <a:latin typeface="Arial" pitchFamily="34" charset="0"/>
              <a:cs typeface="Arial" pitchFamily="34" charset="0"/>
            </a:endParaRPr>
          </a:p>
          <a:p>
            <a:r>
              <a:rPr lang="en-US" altLang="zh-CN" sz="1600" b="1" dirty="0" smtClean="0">
                <a:latin typeface="Arial" pitchFamily="34" charset="0"/>
                <a:ea typeface="SimHei" pitchFamily="49" charset="-122"/>
                <a:cs typeface="Arial" pitchFamily="34" charset="0"/>
              </a:rPr>
              <a:t>Tool holder run-out accuracy : </a:t>
            </a:r>
            <a:r>
              <a:rPr lang="en-US" altLang="ja-JP" sz="1600" b="1" dirty="0" smtClean="0">
                <a:latin typeface="Arial" pitchFamily="34" charset="0"/>
                <a:cs typeface="Arial" pitchFamily="34" charset="0"/>
              </a:rPr>
              <a:t>15µm</a:t>
            </a:r>
            <a:endParaRPr lang="ja-JP" altLang="en-US" sz="1600" b="1" dirty="0" smtClean="0">
              <a:latin typeface="Arial" pitchFamily="34" charset="0"/>
              <a:cs typeface="Arial" pitchFamily="34" charset="0"/>
            </a:endParaRPr>
          </a:p>
        </p:txBody>
      </p:sp>
      <p:sp>
        <p:nvSpPr>
          <p:cNvPr id="37" name="テキスト ボックス 36"/>
          <p:cNvSpPr txBox="1"/>
          <p:nvPr/>
        </p:nvSpPr>
        <p:spPr>
          <a:xfrm>
            <a:off x="4657031" y="4755974"/>
            <a:ext cx="4208918" cy="584775"/>
          </a:xfrm>
          <a:prstGeom prst="rect">
            <a:avLst/>
          </a:prstGeom>
          <a:noFill/>
        </p:spPr>
        <p:txBody>
          <a:bodyPr wrap="square" rtlCol="0">
            <a:spAutoFit/>
          </a:bodyPr>
          <a:lstStyle/>
          <a:p>
            <a:r>
              <a:rPr lang="en-US" altLang="zh-CN" sz="1600" b="1" dirty="0" smtClean="0">
                <a:latin typeface="Arial" pitchFamily="34" charset="0"/>
                <a:ea typeface="SimHei" pitchFamily="49" charset="-122"/>
                <a:cs typeface="Arial" pitchFamily="34" charset="0"/>
              </a:rPr>
              <a:t>Cutting depth :</a:t>
            </a:r>
            <a:r>
              <a:rPr lang="ja-JP" altLang="en-US" sz="1600" b="1" dirty="0" smtClean="0">
                <a:latin typeface="Arial" pitchFamily="34" charset="0"/>
                <a:cs typeface="Arial" pitchFamily="34" charset="0"/>
              </a:rPr>
              <a:t> </a:t>
            </a:r>
            <a:r>
              <a:rPr lang="en-US" altLang="ja-JP" sz="1600" b="1" dirty="0" smtClean="0">
                <a:latin typeface="Arial" pitchFamily="34" charset="0"/>
                <a:cs typeface="Arial" pitchFamily="34" charset="0"/>
              </a:rPr>
              <a:t>0.03mm</a:t>
            </a:r>
            <a:r>
              <a:rPr lang="ja-JP" altLang="en-US" sz="1600" b="1" dirty="0" smtClean="0">
                <a:latin typeface="Arial" pitchFamily="34" charset="0"/>
                <a:cs typeface="Arial" pitchFamily="34" charset="0"/>
              </a:rPr>
              <a:t>　</a:t>
            </a:r>
            <a:endParaRPr lang="en-US" altLang="ja-JP" sz="1600" b="1" dirty="0" smtClean="0">
              <a:latin typeface="Arial" pitchFamily="34" charset="0"/>
              <a:cs typeface="Arial" pitchFamily="34" charset="0"/>
            </a:endParaRPr>
          </a:p>
          <a:p>
            <a:r>
              <a:rPr lang="en-US" altLang="zh-CN" sz="1600" b="1" dirty="0" smtClean="0">
                <a:latin typeface="Arial" pitchFamily="34" charset="0"/>
                <a:ea typeface="SimHei" pitchFamily="49" charset="-122"/>
                <a:cs typeface="Arial" pitchFamily="34" charset="0"/>
              </a:rPr>
              <a:t>Tool holder run-out accuracy : </a:t>
            </a:r>
            <a:r>
              <a:rPr lang="en-US" altLang="ja-JP" sz="1600" b="1" dirty="0" smtClean="0">
                <a:latin typeface="Arial" pitchFamily="34" charset="0"/>
                <a:cs typeface="Arial" pitchFamily="34" charset="0"/>
              </a:rPr>
              <a:t>3µm</a:t>
            </a:r>
            <a:endParaRPr lang="ja-JP" altLang="en-US" sz="1600" b="1" dirty="0" smtClean="0">
              <a:latin typeface="Arial" pitchFamily="34" charset="0"/>
              <a:cs typeface="Arial" pitchFamily="34" charset="0"/>
            </a:endParaRPr>
          </a:p>
        </p:txBody>
      </p:sp>
      <p:cxnSp>
        <p:nvCxnSpPr>
          <p:cNvPr id="38" name="直線コネクタ 37"/>
          <p:cNvCxnSpPr/>
          <p:nvPr/>
        </p:nvCxnSpPr>
        <p:spPr>
          <a:xfrm>
            <a:off x="4669383" y="1219902"/>
            <a:ext cx="42484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9" name="図 38" descr="振れなし.gif"/>
          <p:cNvPicPr>
            <a:picLocks noChangeAspect="1"/>
          </p:cNvPicPr>
          <p:nvPr/>
        </p:nvPicPr>
        <p:blipFill>
          <a:blip r:embed="rId7" cstate="print"/>
          <a:stretch>
            <a:fillRect/>
          </a:stretch>
        </p:blipFill>
        <p:spPr>
          <a:xfrm rot="16200000">
            <a:off x="6922412" y="4756363"/>
            <a:ext cx="1421066" cy="2500132"/>
          </a:xfrm>
          <a:prstGeom prst="rect">
            <a:avLst/>
          </a:prstGeom>
        </p:spPr>
      </p:pic>
      <p:pic>
        <p:nvPicPr>
          <p:cNvPr id="36" name="図 35" descr="振れあり2.gif"/>
          <p:cNvPicPr>
            <a:picLocks noChangeAspect="1"/>
          </p:cNvPicPr>
          <p:nvPr/>
        </p:nvPicPr>
        <p:blipFill>
          <a:blip r:embed="rId8" cstate="print"/>
          <a:stretch>
            <a:fillRect/>
          </a:stretch>
        </p:blipFill>
        <p:spPr>
          <a:xfrm rot="16200000">
            <a:off x="778115" y="4750585"/>
            <a:ext cx="1423226" cy="2503932"/>
          </a:xfrm>
          <a:prstGeom prst="rect">
            <a:avLst/>
          </a:prstGeom>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他社焼ばめ" descr="他社焼ばめホルダ.jpg"/>
          <p:cNvPicPr>
            <a:picLocks noChangeAspect="1"/>
          </p:cNvPicPr>
          <p:nvPr/>
        </p:nvPicPr>
        <p:blipFill>
          <a:blip r:embed="rId3" cstate="print">
            <a:clrChange>
              <a:clrFrom>
                <a:srgbClr val="FFFFFF"/>
              </a:clrFrom>
              <a:clrTo>
                <a:srgbClr val="FFFFFF">
                  <a:alpha val="0"/>
                </a:srgbClr>
              </a:clrTo>
            </a:clrChange>
          </a:blip>
          <a:stretch>
            <a:fillRect/>
          </a:stretch>
        </p:blipFill>
        <p:spPr>
          <a:xfrm>
            <a:off x="6737799" y="921920"/>
            <a:ext cx="1800225" cy="5762625"/>
          </a:xfrm>
          <a:prstGeom prst="rect">
            <a:avLst/>
          </a:prstGeom>
        </p:spPr>
      </p:pic>
      <p:pic>
        <p:nvPicPr>
          <p:cNvPr id="5" name="図-ｽﾘﾑﾗｲﾝ" descr="SLSA10-120-M67.jpg"/>
          <p:cNvPicPr>
            <a:picLocks noChangeAspect="1"/>
          </p:cNvPicPr>
          <p:nvPr/>
        </p:nvPicPr>
        <p:blipFill>
          <a:blip r:embed="rId4" cstate="print">
            <a:clrChange>
              <a:clrFrom>
                <a:srgbClr val="FFFFFF"/>
              </a:clrFrom>
              <a:clrTo>
                <a:srgbClr val="FFFFFF">
                  <a:alpha val="0"/>
                </a:srgbClr>
              </a:clrTo>
            </a:clrChange>
          </a:blip>
          <a:stretch>
            <a:fillRect/>
          </a:stretch>
        </p:blipFill>
        <p:spPr>
          <a:xfrm>
            <a:off x="625836" y="933495"/>
            <a:ext cx="1800225" cy="5762625"/>
          </a:xfrm>
          <a:prstGeom prst="rect">
            <a:avLst/>
          </a:prstGeom>
        </p:spPr>
      </p:pic>
      <p:sp>
        <p:nvSpPr>
          <p:cNvPr id="6" name="Text-熱膨張率"/>
          <p:cNvSpPr txBox="1">
            <a:spLocks noChangeArrowheads="1"/>
          </p:cNvSpPr>
          <p:nvPr/>
        </p:nvSpPr>
        <p:spPr bwMode="auto">
          <a:xfrm>
            <a:off x="3517107" y="963261"/>
            <a:ext cx="2106612" cy="1202439"/>
          </a:xfrm>
          <a:prstGeom prst="rect">
            <a:avLst/>
          </a:prstGeom>
          <a:noFill/>
          <a:ln w="9525">
            <a:noFill/>
            <a:miter lim="800000"/>
            <a:headEnd/>
            <a:tailEnd/>
          </a:ln>
        </p:spPr>
        <p:txBody>
          <a:bodyPr wrap="square" lIns="89933" tIns="46765" rIns="89933" bIns="46765">
            <a:spAutoFit/>
          </a:bodyPr>
          <a:lstStyle/>
          <a:p>
            <a:pPr algn="ctr"/>
            <a:r>
              <a:rPr lang="en-US" altLang="ja-JP" sz="2400" b="1" dirty="0" smtClean="0">
                <a:latin typeface="Arial" pitchFamily="34" charset="0"/>
                <a:cs typeface="Arial" pitchFamily="34" charset="0"/>
              </a:rPr>
              <a:t>coefficient of thermal expansion</a:t>
            </a:r>
            <a:endParaRPr lang="ja-JP" altLang="en-US" sz="2400" b="1" dirty="0">
              <a:latin typeface="Arial" pitchFamily="34" charset="0"/>
              <a:cs typeface="Arial" pitchFamily="34" charset="0"/>
            </a:endParaRPr>
          </a:p>
        </p:txBody>
      </p:sp>
      <p:sp>
        <p:nvSpPr>
          <p:cNvPr id="9" name="Text-温風"/>
          <p:cNvSpPr txBox="1">
            <a:spLocks noChangeArrowheads="1"/>
          </p:cNvSpPr>
          <p:nvPr/>
        </p:nvSpPr>
        <p:spPr bwMode="auto">
          <a:xfrm>
            <a:off x="2164300" y="4173648"/>
            <a:ext cx="1268014" cy="1079328"/>
          </a:xfrm>
          <a:prstGeom prst="rect">
            <a:avLst/>
          </a:prstGeom>
          <a:noFill/>
          <a:ln w="9525">
            <a:noFill/>
            <a:miter lim="800000"/>
            <a:headEnd/>
            <a:tailEnd/>
          </a:ln>
        </p:spPr>
        <p:txBody>
          <a:bodyPr wrap="square" lIns="89933" tIns="46765" rIns="89933" bIns="46765">
            <a:spAutoFit/>
          </a:bodyPr>
          <a:lstStyle/>
          <a:p>
            <a:r>
              <a:rPr lang="en-US" altLang="ja-JP" sz="3200" b="1" dirty="0" smtClean="0">
                <a:solidFill>
                  <a:srgbClr val="FF0000"/>
                </a:solidFill>
                <a:latin typeface="Arial" pitchFamily="34" charset="0"/>
                <a:cs typeface="Arial" pitchFamily="34" charset="0"/>
              </a:rPr>
              <a:t>Hot Air</a:t>
            </a:r>
            <a:endParaRPr lang="ja-JP" altLang="en-US" sz="2400" b="1" dirty="0">
              <a:latin typeface="Arial" pitchFamily="34" charset="0"/>
              <a:cs typeface="Arial" pitchFamily="34" charset="0"/>
            </a:endParaRPr>
          </a:p>
        </p:txBody>
      </p:sp>
      <p:sp>
        <p:nvSpPr>
          <p:cNvPr id="10" name="Text-ｲﾝﾀﾞｸｼｮﾝ"/>
          <p:cNvSpPr txBox="1">
            <a:spLocks noChangeArrowheads="1"/>
          </p:cNvSpPr>
          <p:nvPr/>
        </p:nvSpPr>
        <p:spPr bwMode="auto">
          <a:xfrm>
            <a:off x="3955653" y="3955935"/>
            <a:ext cx="2630679" cy="586886"/>
          </a:xfrm>
          <a:prstGeom prst="rect">
            <a:avLst/>
          </a:prstGeom>
          <a:noFill/>
          <a:ln w="9525">
            <a:noFill/>
            <a:miter lim="800000"/>
            <a:headEnd/>
            <a:tailEnd/>
          </a:ln>
        </p:spPr>
        <p:txBody>
          <a:bodyPr wrap="square" lIns="89933" tIns="46765" rIns="89933" bIns="46765">
            <a:spAutoFit/>
          </a:bodyPr>
          <a:lstStyle/>
          <a:p>
            <a:r>
              <a:rPr lang="en-US" altLang="ja-JP" sz="3200" b="1" dirty="0" smtClean="0">
                <a:solidFill>
                  <a:srgbClr val="0000FF"/>
                </a:solidFill>
                <a:latin typeface="Arial" pitchFamily="34" charset="0"/>
                <a:cs typeface="Arial" pitchFamily="34" charset="0"/>
              </a:rPr>
              <a:t>Induction</a:t>
            </a:r>
            <a:endParaRPr lang="en-US" altLang="ja-JP" sz="2800" dirty="0" smtClean="0">
              <a:latin typeface="Arial" pitchFamily="34" charset="0"/>
              <a:cs typeface="Arial" pitchFamily="34" charset="0"/>
            </a:endParaRPr>
          </a:p>
        </p:txBody>
      </p:sp>
      <p:grpSp>
        <p:nvGrpSpPr>
          <p:cNvPr id="2" name="図-ｲﾝﾀﾞｸｼｮﾝ"/>
          <p:cNvGrpSpPr/>
          <p:nvPr/>
        </p:nvGrpSpPr>
        <p:grpSpPr>
          <a:xfrm>
            <a:off x="6429516" y="3979854"/>
            <a:ext cx="2382849" cy="765029"/>
            <a:chOff x="8736036" y="3992566"/>
            <a:chExt cx="2382849" cy="773112"/>
          </a:xfrm>
        </p:grpSpPr>
        <p:pic>
          <p:nvPicPr>
            <p:cNvPr id="12" name="図-ｲﾝﾀﾞｸｼｮﾝ右"/>
            <p:cNvPicPr>
              <a:picLocks noChangeAspect="1" noChangeArrowheads="1"/>
            </p:cNvPicPr>
            <p:nvPr/>
          </p:nvPicPr>
          <p:blipFill>
            <a:blip r:embed="rId5" cstate="print"/>
            <a:srcRect/>
            <a:stretch>
              <a:fillRect/>
            </a:stretch>
          </p:blipFill>
          <p:spPr bwMode="auto">
            <a:xfrm>
              <a:off x="10593423" y="3992566"/>
              <a:ext cx="525462" cy="773112"/>
            </a:xfrm>
            <a:prstGeom prst="rect">
              <a:avLst/>
            </a:prstGeom>
            <a:noFill/>
            <a:ln w="9525">
              <a:noFill/>
              <a:miter lim="800000"/>
              <a:headEnd/>
              <a:tailEnd/>
            </a:ln>
          </p:spPr>
        </p:pic>
        <p:pic>
          <p:nvPicPr>
            <p:cNvPr id="13" name="図-ｲﾝﾀﾞｸｼｮﾝ左"/>
            <p:cNvPicPr>
              <a:picLocks noChangeAspect="1" noChangeArrowheads="1"/>
            </p:cNvPicPr>
            <p:nvPr/>
          </p:nvPicPr>
          <p:blipFill>
            <a:blip r:embed="rId6" cstate="print"/>
            <a:srcRect/>
            <a:stretch>
              <a:fillRect/>
            </a:stretch>
          </p:blipFill>
          <p:spPr bwMode="auto">
            <a:xfrm>
              <a:off x="8736036" y="3998122"/>
              <a:ext cx="519112" cy="762000"/>
            </a:xfrm>
            <a:prstGeom prst="rect">
              <a:avLst/>
            </a:prstGeom>
            <a:noFill/>
            <a:ln w="9525">
              <a:noFill/>
              <a:miter lim="800000"/>
              <a:headEnd/>
              <a:tailEnd/>
            </a:ln>
          </p:spPr>
        </p:pic>
      </p:grpSp>
      <p:sp>
        <p:nvSpPr>
          <p:cNvPr id="14" name="楕円-ﾀﾞｲｽ鋼"/>
          <p:cNvSpPr/>
          <p:nvPr/>
        </p:nvSpPr>
        <p:spPr bwMode="auto">
          <a:xfrm>
            <a:off x="6678874" y="2286955"/>
            <a:ext cx="1958047" cy="592230"/>
          </a:xfrm>
          <a:prstGeom prst="ellipse">
            <a:avLst/>
          </a:prstGeom>
          <a:solidFill>
            <a:srgbClr val="0000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89933" tIns="46765" rIns="89933" bIns="46765" rtlCol="0" anchor="ctr"/>
          <a:lstStyle/>
          <a:p>
            <a:pPr algn="ctr">
              <a:spcBef>
                <a:spcPct val="0"/>
              </a:spcBef>
            </a:pPr>
            <a:r>
              <a:rPr lang="en-US" altLang="ja-JP" sz="1600" b="1" dirty="0" smtClean="0">
                <a:solidFill>
                  <a:schemeClr val="bg1"/>
                </a:solidFill>
                <a:latin typeface="Arial" pitchFamily="34" charset="0"/>
                <a:ea typeface="HG丸ｺﾞｼｯｸM-PRO" pitchFamily="50" charset="-128"/>
                <a:cs typeface="Arial" pitchFamily="34" charset="0"/>
              </a:rPr>
              <a:t>die steel </a:t>
            </a:r>
          </a:p>
          <a:p>
            <a:pPr algn="ctr">
              <a:spcBef>
                <a:spcPct val="0"/>
              </a:spcBef>
            </a:pPr>
            <a:r>
              <a:rPr lang="en-US" altLang="ja-JP" sz="1600" b="1" dirty="0" smtClean="0">
                <a:solidFill>
                  <a:schemeClr val="bg1"/>
                </a:solidFill>
                <a:latin typeface="Arial" pitchFamily="34" charset="0"/>
                <a:ea typeface="MS UI Gothic" pitchFamily="50" charset="-128"/>
                <a:cs typeface="Arial" pitchFamily="34" charset="0"/>
              </a:rPr>
              <a:t>SKD61</a:t>
            </a:r>
            <a:endParaRPr lang="ja-JP" altLang="en-US" sz="1600" b="1" dirty="0">
              <a:solidFill>
                <a:schemeClr val="bg1"/>
              </a:solidFill>
              <a:latin typeface="Arial" pitchFamily="34" charset="0"/>
              <a:ea typeface="MS UI Gothic" pitchFamily="50" charset="-128"/>
              <a:cs typeface="Arial" pitchFamily="34" charset="0"/>
            </a:endParaRPr>
          </a:p>
        </p:txBody>
      </p:sp>
      <p:sp>
        <p:nvSpPr>
          <p:cNvPr id="15" name="楕円-特殊ｽﾃﾝﾚｽ鋼"/>
          <p:cNvSpPr/>
          <p:nvPr/>
        </p:nvSpPr>
        <p:spPr bwMode="auto">
          <a:xfrm>
            <a:off x="536406" y="2256502"/>
            <a:ext cx="1991723" cy="653136"/>
          </a:xfrm>
          <a:prstGeom prst="ellipse">
            <a:avLst/>
          </a:prstGeom>
          <a:solidFill>
            <a:srgbClr val="FF000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89933" tIns="46765" rIns="89933" bIns="46765" rtlCol="0" anchor="ctr"/>
          <a:lstStyle/>
          <a:p>
            <a:pPr algn="ctr">
              <a:spcBef>
                <a:spcPct val="0"/>
              </a:spcBef>
            </a:pPr>
            <a:r>
              <a:rPr lang="en-US" altLang="ja-JP" sz="1600" b="1" dirty="0" smtClean="0">
                <a:solidFill>
                  <a:schemeClr val="bg1"/>
                </a:solidFill>
                <a:latin typeface="Arial" pitchFamily="34" charset="0"/>
                <a:ea typeface="HG丸ｺﾞｼｯｸM-PRO" pitchFamily="50" charset="-128"/>
                <a:cs typeface="Arial" pitchFamily="34" charset="0"/>
              </a:rPr>
              <a:t>Special </a:t>
            </a:r>
          </a:p>
          <a:p>
            <a:pPr algn="ctr">
              <a:spcBef>
                <a:spcPct val="0"/>
              </a:spcBef>
            </a:pPr>
            <a:r>
              <a:rPr lang="en-US" altLang="ja-JP" sz="1600" b="1" dirty="0" smtClean="0">
                <a:solidFill>
                  <a:schemeClr val="bg1"/>
                </a:solidFill>
                <a:latin typeface="Arial" pitchFamily="34" charset="0"/>
                <a:ea typeface="HG丸ｺﾞｼｯｸM-PRO" pitchFamily="50" charset="-128"/>
                <a:cs typeface="Arial" pitchFamily="34" charset="0"/>
              </a:rPr>
              <a:t>stainless</a:t>
            </a:r>
            <a:endParaRPr lang="ja-JP" altLang="en-US" sz="1600" b="1" dirty="0">
              <a:solidFill>
                <a:schemeClr val="bg1"/>
              </a:solidFill>
              <a:latin typeface="Arial" pitchFamily="34" charset="0"/>
              <a:ea typeface="HG丸ｺﾞｼｯｸM-PRO" pitchFamily="50" charset="-128"/>
              <a:cs typeface="Arial" pitchFamily="34" charset="0"/>
            </a:endParaRPr>
          </a:p>
        </p:txBody>
      </p:sp>
      <p:grpSp>
        <p:nvGrpSpPr>
          <p:cNvPr id="3" name="グループ化 35"/>
          <p:cNvGrpSpPr/>
          <p:nvPr/>
        </p:nvGrpSpPr>
        <p:grpSpPr>
          <a:xfrm>
            <a:off x="2501504" y="2317307"/>
            <a:ext cx="3775294" cy="1110106"/>
            <a:chOff x="2501504" y="2317307"/>
            <a:chExt cx="3775294" cy="1110106"/>
          </a:xfrm>
        </p:grpSpPr>
        <p:sp>
          <p:nvSpPr>
            <p:cNvPr id="7" name="Text-1.6倍"/>
            <p:cNvSpPr txBox="1">
              <a:spLocks noChangeArrowheads="1"/>
            </p:cNvSpPr>
            <p:nvPr/>
          </p:nvSpPr>
          <p:spPr bwMode="auto">
            <a:xfrm>
              <a:off x="2501504" y="2317307"/>
              <a:ext cx="2068909" cy="1110106"/>
            </a:xfrm>
            <a:prstGeom prst="rect">
              <a:avLst/>
            </a:prstGeom>
            <a:noFill/>
            <a:ln w="9525">
              <a:noFill/>
              <a:miter lim="800000"/>
              <a:headEnd/>
              <a:tailEnd/>
            </a:ln>
          </p:spPr>
          <p:txBody>
            <a:bodyPr wrap="square" lIns="89933" tIns="46765" rIns="89933" bIns="46765">
              <a:spAutoFit/>
            </a:bodyPr>
            <a:lstStyle/>
            <a:p>
              <a:r>
                <a:rPr lang="en-US" altLang="ja-JP" sz="6600" b="1" dirty="0" smtClean="0">
                  <a:solidFill>
                    <a:srgbClr val="FF0000"/>
                  </a:solidFill>
                  <a:latin typeface="Arial" pitchFamily="34" charset="0"/>
                  <a:cs typeface="Arial" pitchFamily="34" charset="0"/>
                </a:rPr>
                <a:t>1.</a:t>
              </a:r>
              <a:r>
                <a:rPr lang="en-US" altLang="ja-JP" sz="5400" b="1" dirty="0" smtClean="0">
                  <a:solidFill>
                    <a:srgbClr val="FF0000"/>
                  </a:solidFill>
                  <a:latin typeface="Arial" pitchFamily="34" charset="0"/>
                  <a:cs typeface="Arial" pitchFamily="34" charset="0"/>
                </a:rPr>
                <a:t>6</a:t>
              </a:r>
              <a:r>
                <a:rPr lang="en-US" altLang="ja-JP" sz="2400" b="1" dirty="0" smtClean="0">
                  <a:latin typeface="Arial" pitchFamily="34" charset="0"/>
                  <a:cs typeface="Arial" pitchFamily="34" charset="0"/>
                </a:rPr>
                <a:t>times</a:t>
              </a:r>
              <a:endParaRPr lang="en-US" altLang="ja-JP" sz="2400" b="1" dirty="0">
                <a:latin typeface="Arial" pitchFamily="34" charset="0"/>
                <a:ea typeface="MS UI Gothic" pitchFamily="50" charset="-128"/>
                <a:cs typeface="Arial" pitchFamily="34" charset="0"/>
              </a:endParaRPr>
            </a:p>
          </p:txBody>
        </p:sp>
        <p:sp>
          <p:nvSpPr>
            <p:cNvPr id="8" name="Text-1.0"/>
            <p:cNvSpPr txBox="1">
              <a:spLocks noChangeArrowheads="1"/>
            </p:cNvSpPr>
            <p:nvPr/>
          </p:nvSpPr>
          <p:spPr bwMode="auto">
            <a:xfrm>
              <a:off x="5200343" y="2568777"/>
              <a:ext cx="1076455" cy="771552"/>
            </a:xfrm>
            <a:prstGeom prst="rect">
              <a:avLst/>
            </a:prstGeom>
            <a:noFill/>
            <a:ln w="9525">
              <a:noFill/>
              <a:miter lim="800000"/>
              <a:headEnd/>
              <a:tailEnd/>
            </a:ln>
          </p:spPr>
          <p:txBody>
            <a:bodyPr wrap="square" lIns="89933" tIns="46765" rIns="89933" bIns="46765">
              <a:spAutoFit/>
            </a:bodyPr>
            <a:lstStyle/>
            <a:p>
              <a:r>
                <a:rPr lang="en-US" altLang="ja-JP" sz="4400" b="1" dirty="0">
                  <a:solidFill>
                    <a:srgbClr val="0000FF"/>
                  </a:solidFill>
                  <a:latin typeface="Arial" pitchFamily="34" charset="0"/>
                  <a:cs typeface="Arial" pitchFamily="34" charset="0"/>
                </a:rPr>
                <a:t>1.</a:t>
              </a:r>
              <a:r>
                <a:rPr lang="en-US" altLang="ja-JP" sz="3600" b="1" dirty="0">
                  <a:solidFill>
                    <a:srgbClr val="0000FF"/>
                  </a:solidFill>
                  <a:latin typeface="Arial" pitchFamily="34" charset="0"/>
                  <a:cs typeface="Arial" pitchFamily="34" charset="0"/>
                </a:rPr>
                <a:t>0</a:t>
              </a:r>
            </a:p>
          </p:txBody>
        </p:sp>
        <p:sp>
          <p:nvSpPr>
            <p:cNvPr id="16" name="右矢印 15"/>
            <p:cNvSpPr/>
            <p:nvPr/>
          </p:nvSpPr>
          <p:spPr bwMode="auto">
            <a:xfrm flipH="1">
              <a:off x="4146342" y="2403867"/>
              <a:ext cx="848141" cy="452420"/>
            </a:xfrm>
            <a:prstGeom prst="rightArrow">
              <a:avLst/>
            </a:prstGeom>
            <a:solidFill>
              <a:srgbClr val="FF0000"/>
            </a:solidFill>
            <a:ln w="9525">
              <a:noFill/>
              <a:round/>
              <a:headEnd/>
              <a:tailEnd/>
            </a:ln>
          </p:spPr>
          <p:txBody>
            <a:bodyPr wrap="none" lIns="89933" tIns="46765" rIns="89933" bIns="46765" rtlCol="0" anchor="ctr"/>
            <a:lstStyle/>
            <a:p>
              <a:pPr algn="ctr">
                <a:spcBef>
                  <a:spcPct val="0"/>
                </a:spcBef>
              </a:pPr>
              <a:endParaRPr kumimoji="1" lang="ja-JP" altLang="en-US" dirty="0"/>
            </a:p>
          </p:txBody>
        </p:sp>
      </p:grpSp>
      <p:sp>
        <p:nvSpPr>
          <p:cNvPr id="18" name="Text-430℃"/>
          <p:cNvSpPr txBox="1">
            <a:spLocks noChangeArrowheads="1"/>
          </p:cNvSpPr>
          <p:nvPr/>
        </p:nvSpPr>
        <p:spPr bwMode="auto">
          <a:xfrm>
            <a:off x="1690382" y="5781773"/>
            <a:ext cx="1667021" cy="830940"/>
          </a:xfrm>
          <a:prstGeom prst="rect">
            <a:avLst/>
          </a:prstGeom>
          <a:noFill/>
          <a:ln w="9525">
            <a:noFill/>
            <a:miter lim="800000"/>
            <a:headEnd/>
            <a:tailEnd/>
          </a:ln>
          <a:effectLst/>
        </p:spPr>
        <p:txBody>
          <a:bodyPr wrap="square" lIns="91387" tIns="45692" rIns="91387" bIns="45692">
            <a:spAutoFit/>
          </a:bodyPr>
          <a:lstStyle/>
          <a:p>
            <a:pPr>
              <a:spcBef>
                <a:spcPct val="50000"/>
              </a:spcBef>
            </a:pPr>
            <a:r>
              <a:rPr lang="en-US" altLang="ja-JP" sz="4800" b="1" dirty="0" smtClean="0">
                <a:solidFill>
                  <a:srgbClr val="FF0000"/>
                </a:solidFill>
                <a:latin typeface="Arial" pitchFamily="34" charset="0"/>
                <a:cs typeface="Arial" pitchFamily="34" charset="0"/>
              </a:rPr>
              <a:t>430</a:t>
            </a:r>
            <a:r>
              <a:rPr lang="ja-JP" altLang="en-US" sz="3200" dirty="0" smtClean="0">
                <a:latin typeface="MS UI Gothic" pitchFamily="50" charset="-128"/>
                <a:ea typeface="MS UI Gothic" pitchFamily="50" charset="-128"/>
              </a:rPr>
              <a:t>℃</a:t>
            </a:r>
            <a:endParaRPr lang="ja-JP" altLang="en-US" sz="3200" dirty="0">
              <a:latin typeface="MS UI Gothic" pitchFamily="50" charset="-128"/>
              <a:ea typeface="MS UI Gothic" pitchFamily="50" charset="-128"/>
            </a:endParaRPr>
          </a:p>
        </p:txBody>
      </p:sp>
      <p:sp>
        <p:nvSpPr>
          <p:cNvPr id="19" name="Text-690℃"/>
          <p:cNvSpPr txBox="1">
            <a:spLocks noChangeArrowheads="1"/>
          </p:cNvSpPr>
          <p:nvPr/>
        </p:nvSpPr>
        <p:spPr bwMode="auto">
          <a:xfrm>
            <a:off x="6040195" y="5852112"/>
            <a:ext cx="1472418" cy="707830"/>
          </a:xfrm>
          <a:prstGeom prst="rect">
            <a:avLst/>
          </a:prstGeom>
          <a:noFill/>
          <a:ln w="9525">
            <a:noFill/>
            <a:miter lim="800000"/>
            <a:headEnd/>
            <a:tailEnd/>
          </a:ln>
          <a:effectLst/>
        </p:spPr>
        <p:txBody>
          <a:bodyPr wrap="square" lIns="91387" tIns="45692" rIns="91387" bIns="45692">
            <a:spAutoFit/>
          </a:bodyPr>
          <a:lstStyle/>
          <a:p>
            <a:pPr>
              <a:spcBef>
                <a:spcPct val="50000"/>
              </a:spcBef>
            </a:pPr>
            <a:r>
              <a:rPr lang="en-US" altLang="ja-JP" sz="4000" b="1" dirty="0" smtClean="0">
                <a:solidFill>
                  <a:srgbClr val="0000FF"/>
                </a:solidFill>
                <a:latin typeface="Arial" pitchFamily="34" charset="0"/>
                <a:cs typeface="Arial" pitchFamily="34" charset="0"/>
              </a:rPr>
              <a:t>690</a:t>
            </a:r>
            <a:r>
              <a:rPr lang="ja-JP" altLang="en-US" sz="3200" dirty="0" smtClean="0">
                <a:latin typeface="MS UI Gothic" pitchFamily="50" charset="-128"/>
                <a:ea typeface="MS UI Gothic" pitchFamily="50" charset="-128"/>
              </a:rPr>
              <a:t>℃</a:t>
            </a:r>
            <a:endParaRPr lang="ja-JP" altLang="en-US" sz="3200" dirty="0">
              <a:latin typeface="MS UI Gothic" pitchFamily="50" charset="-128"/>
              <a:ea typeface="MS UI Gothic" pitchFamily="50" charset="-128"/>
            </a:endParaRPr>
          </a:p>
        </p:txBody>
      </p:sp>
      <p:sp>
        <p:nvSpPr>
          <p:cNvPr id="20" name="Text-焼ばめ温度"/>
          <p:cNvSpPr txBox="1">
            <a:spLocks noChangeArrowheads="1"/>
          </p:cNvSpPr>
          <p:nvPr/>
        </p:nvSpPr>
        <p:spPr bwMode="auto">
          <a:xfrm>
            <a:off x="3417877" y="4935751"/>
            <a:ext cx="2308249" cy="954051"/>
          </a:xfrm>
          <a:prstGeom prst="rect">
            <a:avLst/>
          </a:prstGeom>
          <a:noFill/>
          <a:ln w="9525">
            <a:noFill/>
            <a:miter lim="800000"/>
            <a:headEnd/>
            <a:tailEnd/>
          </a:ln>
          <a:effectLst/>
        </p:spPr>
        <p:txBody>
          <a:bodyPr wrap="square" lIns="91387" tIns="45692" rIns="91387" bIns="45692">
            <a:spAutoFit/>
          </a:bodyPr>
          <a:lstStyle/>
          <a:p>
            <a:pPr algn="ctr">
              <a:spcBef>
                <a:spcPct val="50000"/>
              </a:spcBef>
            </a:pPr>
            <a:r>
              <a:rPr lang="en-US" altLang="ja-JP" sz="2800" b="1" dirty="0" smtClean="0">
                <a:latin typeface="Arial" pitchFamily="34" charset="0"/>
                <a:cs typeface="Arial" pitchFamily="34" charset="0"/>
              </a:rPr>
              <a:t>Heating temperature</a:t>
            </a:r>
            <a:endParaRPr lang="ja-JP" altLang="en-US" sz="2800" b="1" dirty="0">
              <a:latin typeface="Arial" pitchFamily="34" charset="0"/>
              <a:cs typeface="Arial" pitchFamily="34" charset="0"/>
            </a:endParaRPr>
          </a:p>
        </p:txBody>
      </p:sp>
      <p:grpSp>
        <p:nvGrpSpPr>
          <p:cNvPr id="11" name="260℃の差"/>
          <p:cNvGrpSpPr/>
          <p:nvPr/>
        </p:nvGrpSpPr>
        <p:grpSpPr>
          <a:xfrm>
            <a:off x="3439449" y="5867404"/>
            <a:ext cx="2403514" cy="931730"/>
            <a:chOff x="4473105" y="5867400"/>
            <a:chExt cx="2403514" cy="931730"/>
          </a:xfrm>
        </p:grpSpPr>
        <p:sp>
          <p:nvSpPr>
            <p:cNvPr id="22" name="Text-260℃の差"/>
            <p:cNvSpPr txBox="1">
              <a:spLocks noChangeArrowheads="1"/>
            </p:cNvSpPr>
            <p:nvPr/>
          </p:nvSpPr>
          <p:spPr bwMode="auto">
            <a:xfrm>
              <a:off x="4759738" y="5867400"/>
              <a:ext cx="1879112" cy="931730"/>
            </a:xfrm>
            <a:prstGeom prst="rect">
              <a:avLst/>
            </a:prstGeom>
            <a:noFill/>
            <a:ln w="9525">
              <a:noFill/>
              <a:miter lim="800000"/>
              <a:headEnd/>
              <a:tailEnd/>
            </a:ln>
          </p:spPr>
          <p:txBody>
            <a:bodyPr wrap="square">
              <a:spAutoFit/>
            </a:bodyPr>
            <a:lstStyle/>
            <a:p>
              <a:pPr algn="ctr">
                <a:spcBef>
                  <a:spcPct val="50000"/>
                </a:spcBef>
              </a:pPr>
              <a:r>
                <a:rPr lang="en-US" altLang="ja-JP" sz="3200" b="1" dirty="0" smtClean="0">
                  <a:solidFill>
                    <a:srgbClr val="006600"/>
                  </a:solidFill>
                  <a:latin typeface="Arial" pitchFamily="34" charset="0"/>
                  <a:cs typeface="Arial" pitchFamily="34" charset="0"/>
                </a:rPr>
                <a:t>260</a:t>
              </a:r>
              <a:r>
                <a:rPr lang="ja-JP" altLang="en-US" sz="3200" b="1" dirty="0" smtClean="0">
                  <a:solidFill>
                    <a:srgbClr val="006600"/>
                  </a:solidFill>
                  <a:latin typeface="Arial" pitchFamily="34" charset="0"/>
                  <a:cs typeface="Arial" pitchFamily="34" charset="0"/>
                </a:rPr>
                <a:t>℃</a:t>
              </a:r>
              <a:endParaRPr lang="en-US" altLang="ja-JP" sz="2000" b="1" dirty="0" smtClean="0">
                <a:latin typeface="MS UI Gothic" pitchFamily="50" charset="-128"/>
                <a:ea typeface="MS UI Gothic" pitchFamily="50" charset="-128"/>
              </a:endParaRPr>
            </a:p>
            <a:p>
              <a:pPr algn="ctr">
                <a:lnSpc>
                  <a:spcPts val="1400"/>
                </a:lnSpc>
                <a:spcBef>
                  <a:spcPct val="50000"/>
                </a:spcBef>
              </a:pPr>
              <a:r>
                <a:rPr lang="en-US" altLang="ja-JP" sz="2000" b="1" dirty="0" smtClean="0">
                  <a:latin typeface="Arial" pitchFamily="34" charset="0"/>
                  <a:cs typeface="Arial" pitchFamily="34" charset="0"/>
                </a:rPr>
                <a:t>difference</a:t>
              </a:r>
              <a:endParaRPr lang="ja-JP" altLang="en-US" sz="2000" b="1" dirty="0">
                <a:latin typeface="Arial" pitchFamily="34" charset="0"/>
                <a:ea typeface="MS UI Gothic" pitchFamily="50" charset="-128"/>
                <a:cs typeface="Arial" pitchFamily="34" charset="0"/>
              </a:endParaRPr>
            </a:p>
          </p:txBody>
        </p:sp>
        <p:sp>
          <p:nvSpPr>
            <p:cNvPr id="23" name="右矢印 22"/>
            <p:cNvSpPr/>
            <p:nvPr/>
          </p:nvSpPr>
          <p:spPr bwMode="auto">
            <a:xfrm flipH="1">
              <a:off x="4473105" y="6139542"/>
              <a:ext cx="284826" cy="130629"/>
            </a:xfrm>
            <a:prstGeom prst="rightArrow">
              <a:avLst/>
            </a:prstGeom>
            <a:solidFill>
              <a:schemeClr val="tx1"/>
            </a:solidFill>
            <a:ln w="9525">
              <a:noFill/>
              <a:round/>
              <a:headEnd/>
              <a:tailEnd/>
            </a:ln>
          </p:spPr>
          <p:txBody>
            <a:bodyPr wrap="none" lIns="89986" tIns="46793" rIns="89986" bIns="46793" rtlCol="0" anchor="ctr"/>
            <a:lstStyle/>
            <a:p>
              <a:pPr algn="ctr">
                <a:spcBef>
                  <a:spcPct val="0"/>
                </a:spcBef>
              </a:pPr>
              <a:endParaRPr kumimoji="1" lang="ja-JP" altLang="en-US" dirty="0"/>
            </a:p>
          </p:txBody>
        </p:sp>
        <p:sp>
          <p:nvSpPr>
            <p:cNvPr id="24" name="右矢印 23"/>
            <p:cNvSpPr/>
            <p:nvPr/>
          </p:nvSpPr>
          <p:spPr bwMode="auto">
            <a:xfrm rot="10800000" flipH="1">
              <a:off x="6601019" y="6139541"/>
              <a:ext cx="275600" cy="130629"/>
            </a:xfrm>
            <a:prstGeom prst="rightArrow">
              <a:avLst/>
            </a:prstGeom>
            <a:solidFill>
              <a:schemeClr val="tx1"/>
            </a:solidFill>
            <a:ln w="9525">
              <a:noFill/>
              <a:round/>
              <a:headEnd/>
              <a:tailEnd/>
            </a:ln>
          </p:spPr>
          <p:txBody>
            <a:bodyPr wrap="none" lIns="89986" tIns="46793" rIns="89986" bIns="46793" rtlCol="0" anchor="ctr"/>
            <a:lstStyle/>
            <a:p>
              <a:pPr algn="ctr">
                <a:spcBef>
                  <a:spcPct val="0"/>
                </a:spcBef>
              </a:pPr>
              <a:endParaRPr kumimoji="1" lang="ja-JP" altLang="en-US" dirty="0"/>
            </a:p>
          </p:txBody>
        </p:sp>
      </p:grpSp>
      <p:grpSp>
        <p:nvGrpSpPr>
          <p:cNvPr id="17" name="図-mst"/>
          <p:cNvGrpSpPr>
            <a:grpSpLocks noChangeAspect="1"/>
          </p:cNvGrpSpPr>
          <p:nvPr/>
        </p:nvGrpSpPr>
        <p:grpSpPr>
          <a:xfrm>
            <a:off x="86141" y="1182919"/>
            <a:ext cx="1270363" cy="489857"/>
            <a:chOff x="-12700" y="-556985"/>
            <a:chExt cx="1411514" cy="544285"/>
          </a:xfrm>
        </p:grpSpPr>
        <p:sp>
          <p:nvSpPr>
            <p:cNvPr id="26" name="正方形/長方形 25"/>
            <p:cNvSpPr/>
            <p:nvPr/>
          </p:nvSpPr>
          <p:spPr>
            <a:xfrm>
              <a:off x="63500" y="-506185"/>
              <a:ext cx="1335314" cy="493485"/>
            </a:xfrm>
            <a:prstGeom prst="rect">
              <a:avLst/>
            </a:prstGeom>
            <a:solidFill>
              <a:srgbClr val="FF33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smtClean="0">
                <a:solidFill>
                  <a:schemeClr val="tx1"/>
                </a:solidFill>
                <a:latin typeface="Arial Black" pitchFamily="34" charset="0"/>
              </a:endParaRPr>
            </a:p>
          </p:txBody>
        </p:sp>
        <p:sp>
          <p:nvSpPr>
            <p:cNvPr id="27" name="正方形/長方形 26"/>
            <p:cNvSpPr/>
            <p:nvPr/>
          </p:nvSpPr>
          <p:spPr>
            <a:xfrm>
              <a:off x="-12700" y="-556985"/>
              <a:ext cx="1335314" cy="493485"/>
            </a:xfrm>
            <a:prstGeom prst="rect">
              <a:avLst/>
            </a:prstGeom>
            <a:solidFill>
              <a:srgbClr val="FF669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smtClean="0">
                  <a:solidFill>
                    <a:schemeClr val="tx1"/>
                  </a:solidFill>
                  <a:latin typeface="Arial Black" pitchFamily="34" charset="0"/>
                </a:rPr>
                <a:t>MST</a:t>
              </a:r>
              <a:endParaRPr lang="ja-JP" altLang="en-US" sz="3200" dirty="0" smtClean="0">
                <a:solidFill>
                  <a:schemeClr val="tx1"/>
                </a:solidFill>
                <a:latin typeface="Arial Black" pitchFamily="34" charset="0"/>
              </a:endParaRPr>
            </a:p>
          </p:txBody>
        </p:sp>
      </p:grpSp>
      <p:grpSp>
        <p:nvGrpSpPr>
          <p:cNvPr id="21" name="図-他社"/>
          <p:cNvGrpSpPr>
            <a:grpSpLocks noChangeAspect="1"/>
          </p:cNvGrpSpPr>
          <p:nvPr/>
        </p:nvGrpSpPr>
        <p:grpSpPr>
          <a:xfrm>
            <a:off x="7798747" y="1182919"/>
            <a:ext cx="1270363" cy="489857"/>
            <a:chOff x="-12700" y="-556985"/>
            <a:chExt cx="1411514" cy="544285"/>
          </a:xfrm>
        </p:grpSpPr>
        <p:sp>
          <p:nvSpPr>
            <p:cNvPr id="29" name="正方形/長方形 28"/>
            <p:cNvSpPr/>
            <p:nvPr/>
          </p:nvSpPr>
          <p:spPr>
            <a:xfrm>
              <a:off x="63500" y="-506185"/>
              <a:ext cx="1335314" cy="493485"/>
            </a:xfrm>
            <a:prstGeom prst="rect">
              <a:avLst/>
            </a:prstGeom>
            <a:solidFill>
              <a:srgbClr val="66CC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a:endParaRPr lang="ja-JP" altLang="en-US" sz="3600" b="1" dirty="0" smtClean="0">
                <a:solidFill>
                  <a:schemeClr val="tx1"/>
                </a:solidFill>
                <a:latin typeface="MS UI Gothic" pitchFamily="50" charset="-128"/>
                <a:ea typeface="MS UI Gothic" pitchFamily="50" charset="-128"/>
              </a:endParaRPr>
            </a:p>
          </p:txBody>
        </p:sp>
        <p:sp>
          <p:nvSpPr>
            <p:cNvPr id="30" name="正方形/長方形 29"/>
            <p:cNvSpPr/>
            <p:nvPr/>
          </p:nvSpPr>
          <p:spPr>
            <a:xfrm>
              <a:off x="-12700" y="-556985"/>
              <a:ext cx="1335314" cy="493485"/>
            </a:xfrm>
            <a:prstGeom prst="rect">
              <a:avLst/>
            </a:prstGeom>
            <a:solidFill>
              <a:srgbClr val="CCEC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400" b="1" dirty="0" smtClean="0">
                  <a:solidFill>
                    <a:schemeClr val="tx1"/>
                  </a:solidFill>
                  <a:latin typeface="Arial Black" pitchFamily="34" charset="0"/>
                </a:rPr>
                <a:t>Others</a:t>
              </a:r>
              <a:endParaRPr lang="ja-JP" altLang="en-US" sz="2400" b="1" dirty="0" smtClean="0">
                <a:solidFill>
                  <a:schemeClr val="tx1"/>
                </a:solidFill>
                <a:latin typeface="Arial Black" pitchFamily="34" charset="0"/>
              </a:endParaRPr>
            </a:p>
          </p:txBody>
        </p:sp>
      </p:grpSp>
      <p:grpSp>
        <p:nvGrpSpPr>
          <p:cNvPr id="25" name="図-温風"/>
          <p:cNvGrpSpPr/>
          <p:nvPr/>
        </p:nvGrpSpPr>
        <p:grpSpPr>
          <a:xfrm>
            <a:off x="170597" y="5192826"/>
            <a:ext cx="2684430" cy="681228"/>
            <a:chOff x="621165" y="5192826"/>
            <a:chExt cx="2684430" cy="681228"/>
          </a:xfrm>
        </p:grpSpPr>
        <p:pic>
          <p:nvPicPr>
            <p:cNvPr id="32" name="図-温風右" descr="矢印右.gif"/>
            <p:cNvPicPr>
              <a:picLocks noChangeAspect="1"/>
            </p:cNvPicPr>
            <p:nvPr/>
          </p:nvPicPr>
          <p:blipFill>
            <a:blip r:embed="rId7" cstate="print"/>
            <a:stretch>
              <a:fillRect/>
            </a:stretch>
          </p:blipFill>
          <p:spPr>
            <a:xfrm>
              <a:off x="2338617" y="5192826"/>
              <a:ext cx="966978" cy="681228"/>
            </a:xfrm>
            <a:prstGeom prst="rect">
              <a:avLst/>
            </a:prstGeom>
          </p:spPr>
        </p:pic>
        <p:pic>
          <p:nvPicPr>
            <p:cNvPr id="33" name="図-温風左" descr="矢印左.gif"/>
            <p:cNvPicPr>
              <a:picLocks noChangeAspect="1"/>
            </p:cNvPicPr>
            <p:nvPr/>
          </p:nvPicPr>
          <p:blipFill>
            <a:blip r:embed="rId8" cstate="print"/>
            <a:stretch>
              <a:fillRect/>
            </a:stretch>
          </p:blipFill>
          <p:spPr>
            <a:xfrm>
              <a:off x="621165" y="5192826"/>
              <a:ext cx="969264" cy="681228"/>
            </a:xfrm>
            <a:prstGeom prst="rect">
              <a:avLst/>
            </a:prstGeom>
          </p:spPr>
        </p:pic>
      </p:grpSp>
      <p:pic>
        <p:nvPicPr>
          <p:cNvPr id="37" name="図 36" descr="スリムラインロゴ.gif"/>
          <p:cNvPicPr>
            <a:picLocks noChangeAspect="1"/>
          </p:cNvPicPr>
          <p:nvPr/>
        </p:nvPicPr>
        <p:blipFill>
          <a:blip r:embed="rId9" cstate="print"/>
          <a:stretch>
            <a:fillRect/>
          </a:stretch>
        </p:blipFill>
        <p:spPr>
          <a:xfrm rot="20483806">
            <a:off x="1650908" y="1145217"/>
            <a:ext cx="1749435" cy="324176"/>
          </a:xfrm>
          <a:prstGeom prst="rect">
            <a:avLst/>
          </a:prstGeom>
        </p:spPr>
      </p:pic>
      <p:sp>
        <p:nvSpPr>
          <p:cNvPr id="34" name="タイトル 37"/>
          <p:cNvSpPr txBox="1">
            <a:spLocks/>
          </p:cNvSpPr>
          <p:nvPr/>
        </p:nvSpPr>
        <p:spPr>
          <a:xfrm>
            <a:off x="0" y="0"/>
            <a:ext cx="9144000" cy="703943"/>
          </a:xfrm>
          <a:prstGeom prst="rect">
            <a:avLst/>
          </a:prstGeom>
        </p:spPr>
        <p:txBody>
          <a:bodyPr/>
          <a:lstStyle/>
          <a:p>
            <a:pPr marL="0" marR="0" lvl="0" indent="0" algn="ctr" defTabSz="914262" rtl="0" eaLnBrk="1" fontAlgn="auto" latinLnBrk="0" hangingPunct="1">
              <a:lnSpc>
                <a:spcPct val="100000"/>
              </a:lnSpc>
              <a:spcBef>
                <a:spcPct val="0"/>
              </a:spcBef>
              <a:spcAft>
                <a:spcPts val="0"/>
              </a:spcAft>
              <a:buClrTx/>
              <a:buSzTx/>
              <a:buFontTx/>
              <a:buNone/>
              <a:tabLst/>
              <a:defRPr/>
            </a:pPr>
            <a:r>
              <a:rPr kumimoji="1" lang="en-US" altLang="ja-JP"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Shrink-fit holder SLIMLINE - Holder material</a:t>
            </a:r>
            <a:endParaRPr kumimoji="1" lang="en-US" altLang="ja-JP" sz="32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childTnLst>
                          </p:cTn>
                        </p:par>
                        <p:par>
                          <p:cTn id="21" fill="hold">
                            <p:stCondLst>
                              <p:cond delay="2000"/>
                            </p:stCondLst>
                            <p:childTnLst>
                              <p:par>
                                <p:cTn id="22" presetID="2" presetClass="entr" presetSubtype="1"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9"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dissolve">
                                      <p:cBhvr>
                                        <p:cTn id="29" dur="500"/>
                                        <p:tgtEl>
                                          <p:spTgt spid="21"/>
                                        </p:tgtEl>
                                      </p:cBhvr>
                                    </p:animEffect>
                                  </p:childTnLst>
                                </p:cTn>
                              </p:par>
                            </p:childTnLst>
                          </p:cTn>
                        </p:par>
                        <p:par>
                          <p:cTn id="30" fill="hold">
                            <p:stCondLst>
                              <p:cond delay="3000"/>
                            </p:stCondLst>
                            <p:childTnLst>
                              <p:par>
                                <p:cTn id="31" presetID="9"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childTnLst>
                                </p:cTn>
                              </p:par>
                            </p:childTnLst>
                          </p:cTn>
                        </p:par>
                        <p:par>
                          <p:cTn id="39" fill="hold">
                            <p:stCondLst>
                              <p:cond delay="1000"/>
                            </p:stCondLst>
                            <p:childTnLst>
                              <p:par>
                                <p:cTn id="40" presetID="22" presetClass="entr" presetSubtype="2"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right)">
                                      <p:cBhvr>
                                        <p:cTn id="42" dur="10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ox(in)">
                                      <p:cBhvr>
                                        <p:cTn id="47" dur="500"/>
                                        <p:tgtEl>
                                          <p:spTgt spid="25"/>
                                        </p:tgtEl>
                                      </p:cBhvr>
                                    </p:animEffect>
                                  </p:childTnLst>
                                </p:cTn>
                              </p:par>
                              <p:par>
                                <p:cTn id="48" presetID="26" presetClass="emph" presetSubtype="0" repeatCount="indefinite" fill="hold" nodeType="withEffect">
                                  <p:stCondLst>
                                    <p:cond delay="0"/>
                                  </p:stCondLst>
                                  <p:childTnLst>
                                    <p:animEffect transition="out" filter="fade">
                                      <p:cBhvr>
                                        <p:cTn id="49" dur="2000" tmFilter="0, 0; .2, .5; .8, .5; 1, 0"/>
                                        <p:tgtEl>
                                          <p:spTgt spid="25"/>
                                        </p:tgtEl>
                                      </p:cBhvr>
                                    </p:animEffect>
                                    <p:animScale>
                                      <p:cBhvr>
                                        <p:cTn id="50" dur="1000" autoRev="1" fill="hold"/>
                                        <p:tgtEl>
                                          <p:spTgt spid="25"/>
                                        </p:tgtEl>
                                      </p:cBhvr>
                                      <p:by x="105000" y="105000"/>
                                    </p:animScale>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childTnLst>
                                </p:cTn>
                              </p:par>
                            </p:childTnLst>
                          </p:cTn>
                        </p:par>
                        <p:par>
                          <p:cTn id="55" fill="hold">
                            <p:stCondLst>
                              <p:cond delay="3000"/>
                            </p:stCondLst>
                            <p:childTnLst>
                              <p:par>
                                <p:cTn id="56" presetID="12" presetClass="entr" presetSubtype="4"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slide(fromBottom)">
                                      <p:cBhvr>
                                        <p:cTn id="58" dur="500"/>
                                        <p:tgtEl>
                                          <p:spTgt spid="20"/>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slide(fromBottom)">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repeatDur="0" restart="never" fill="hold" nodeType="clickEffect">
                                  <p:stCondLst>
                                    <p:cond delay="0"/>
                                  </p:stCondLst>
                                  <p:childTnLst>
                                    <p:set>
                                      <p:cBhvr additive="base" accumulate="none">
                                        <p:cTn id="65" dur="1" fill="hold">
                                          <p:stCondLst>
                                            <p:cond delay="0"/>
                                          </p:stCondLst>
                                        </p:cTn>
                                        <p:tgtEl>
                                          <p:spTgt spid="2"/>
                                        </p:tgtEl>
                                        <p:attrNameLst>
                                          <p:attrName>style.visibility</p:attrName>
                                        </p:attrNameLst>
                                      </p:cBhvr>
                                      <p:to>
                                        <p:strVal val="visible"/>
                                      </p:to>
                                    </p:set>
                                    <p:animEffect transition="in" filter="box(in)">
                                      <p:cBhvr additive="base" accumulate="none">
                                        <p:cTn id="66" dur="500"/>
                                        <p:tgtEl>
                                          <p:spTgt spid="2"/>
                                        </p:tgtEl>
                                      </p:cBhvr>
                                    </p:animEffect>
                                  </p:childTnLst>
                                </p:cTn>
                              </p:par>
                              <p:par>
                                <p:cTn id="67" presetID="32" presetClass="emph" presetSubtype="0" repeatCount="indefinite" repeatDur="0" restart="never" fill="hold" nodeType="withEffect">
                                  <p:stCondLst>
                                    <p:cond delay="0"/>
                                  </p:stCondLst>
                                  <p:childTnLst>
                                    <p:animClr clrSpc="rgb">
                                      <p:cBhvr override="childStyle">
                                        <p:cTn id="68" dur="100" fill="hold"/>
                                        <p:tgtEl>
                                          <p:spTgt spid="2"/>
                                        </p:tgtEl>
                                        <p:attrNameLst>
                                          <p:attrName>style.color</p:attrName>
                                        </p:attrNameLst>
                                      </p:cBhvr>
                                      <p:to>
                                        <a:schemeClr val="accent2"/>
                                      </p:to>
                                    </p:animClr>
                                    <p:animClr clrSpc="rgb">
                                      <p:cBhvr>
                                        <p:cTn id="69" dur="100" fill="hold"/>
                                        <p:tgtEl>
                                          <p:spTgt spid="2"/>
                                        </p:tgtEl>
                                        <p:attrNameLst>
                                          <p:attrName>fillcolor</p:attrName>
                                        </p:attrNameLst>
                                      </p:cBhvr>
                                      <p:to>
                                        <a:schemeClr val="accent2"/>
                                      </p:to>
                                    </p:animClr>
                                    <p:set>
                                      <p:cBhvr>
                                        <p:cTn id="70" dur="100" fill="hold"/>
                                        <p:tgtEl>
                                          <p:spTgt spid="2"/>
                                        </p:tgtEl>
                                        <p:attrNameLst>
                                          <p:attrName>fill.type</p:attrName>
                                        </p:attrNameLst>
                                      </p:cBhvr>
                                      <p:to>
                                        <p:strVal val="solid"/>
                                      </p:to>
                                    </p:set>
                                    <p:set>
                                      <p:cBhvr>
                                        <p:cTn id="71" dur="100" fill="hold"/>
                                        <p:tgtEl>
                                          <p:spTgt spid="2"/>
                                        </p:tgtEl>
                                        <p:attrNameLst>
                                          <p:attrName>fill.on</p:attrName>
                                        </p:attrNameLst>
                                      </p:cBhvr>
                                      <p:to>
                                        <p:strVal val="true"/>
                                      </p:to>
                                    </p:set>
                                    <p:animRot by="120000">
                                      <p:cBhvr>
                                        <p:cTn id="72" dur="100" fill="hold">
                                          <p:stCondLst>
                                            <p:cond delay="0"/>
                                          </p:stCondLst>
                                        </p:cTn>
                                        <p:tgtEl>
                                          <p:spTgt spid="2"/>
                                        </p:tgtEl>
                                        <p:attrNameLst>
                                          <p:attrName>r</p:attrName>
                                        </p:attrNameLst>
                                      </p:cBhvr>
                                    </p:animRot>
                                    <p:animRot by="-240000">
                                      <p:cBhvr>
                                        <p:cTn id="73" dur="200" fill="hold">
                                          <p:stCondLst>
                                            <p:cond delay="200"/>
                                          </p:stCondLst>
                                        </p:cTn>
                                        <p:tgtEl>
                                          <p:spTgt spid="2"/>
                                        </p:tgtEl>
                                        <p:attrNameLst>
                                          <p:attrName>r</p:attrName>
                                        </p:attrNameLst>
                                      </p:cBhvr>
                                    </p:animRot>
                                    <p:animRot by="240000">
                                      <p:cBhvr>
                                        <p:cTn id="74" dur="200" fill="hold">
                                          <p:stCondLst>
                                            <p:cond delay="400"/>
                                          </p:stCondLst>
                                        </p:cTn>
                                        <p:tgtEl>
                                          <p:spTgt spid="2"/>
                                        </p:tgtEl>
                                        <p:attrNameLst>
                                          <p:attrName>r</p:attrName>
                                        </p:attrNameLst>
                                      </p:cBhvr>
                                    </p:animRot>
                                    <p:animRot by="-240000">
                                      <p:cBhvr>
                                        <p:cTn id="75" dur="200" fill="hold">
                                          <p:stCondLst>
                                            <p:cond delay="600"/>
                                          </p:stCondLst>
                                        </p:cTn>
                                        <p:tgtEl>
                                          <p:spTgt spid="2"/>
                                        </p:tgtEl>
                                        <p:attrNameLst>
                                          <p:attrName>r</p:attrName>
                                        </p:attrNameLst>
                                      </p:cBhvr>
                                    </p:animRot>
                                    <p:animRot by="120000">
                                      <p:cBhvr>
                                        <p:cTn id="76" dur="200" fill="hold">
                                          <p:stCondLst>
                                            <p:cond delay="800"/>
                                          </p:stCondLst>
                                        </p:cTn>
                                        <p:tgtEl>
                                          <p:spTgt spid="2"/>
                                        </p:tgtEl>
                                        <p:attrNameLst>
                                          <p:attrName>r</p:attrName>
                                        </p:attrNameLst>
                                      </p:cBhvr>
                                    </p:animRo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par>
                          <p:cTn id="80" fill="hold">
                            <p:stCondLst>
                              <p:cond delay="1000"/>
                            </p:stCondLst>
                            <p:childTnLst>
                              <p:par>
                                <p:cTn id="81" presetID="12" presetClass="entr" presetSubtype="4" fill="hold" grpId="0" nodeType="after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slide(fromBottom)">
                                      <p:cBhvr>
                                        <p:cTn id="83" dur="500"/>
                                        <p:tgtEl>
                                          <p:spTgt spid="19"/>
                                        </p:tgtEl>
                                      </p:cBhvr>
                                    </p:animEffect>
                                  </p:childTnLst>
                                </p:cTn>
                              </p:par>
                            </p:childTnLst>
                          </p:cTn>
                        </p:par>
                        <p:par>
                          <p:cTn id="84" fill="hold">
                            <p:stCondLst>
                              <p:cond delay="1500"/>
                            </p:stCondLst>
                            <p:childTnLst>
                              <p:par>
                                <p:cTn id="85" presetID="16" presetClass="entr" presetSubtype="37" fill="hold" nodeType="afterEffect">
                                  <p:stCondLst>
                                    <p:cond delay="2000"/>
                                  </p:stCondLst>
                                  <p:childTnLst>
                                    <p:set>
                                      <p:cBhvr>
                                        <p:cTn id="86" dur="1" fill="hold">
                                          <p:stCondLst>
                                            <p:cond delay="0"/>
                                          </p:stCondLst>
                                        </p:cTn>
                                        <p:tgtEl>
                                          <p:spTgt spid="11"/>
                                        </p:tgtEl>
                                        <p:attrNameLst>
                                          <p:attrName>style.visibility</p:attrName>
                                        </p:attrNameLst>
                                      </p:cBhvr>
                                      <p:to>
                                        <p:strVal val="visible"/>
                                      </p:to>
                                    </p:set>
                                    <p:animEffect transition="in" filter="barn(outVertical)">
                                      <p:cBhvr>
                                        <p:cTn id="8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4" grpId="0" animBg="1"/>
      <p:bldP spid="15" grpId="0" animBg="1"/>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他社焼ばめホルダ.jpg"/>
          <p:cNvPicPr>
            <a:picLocks noChangeAspect="1"/>
          </p:cNvPicPr>
          <p:nvPr/>
        </p:nvPicPr>
        <p:blipFill>
          <a:blip r:embed="rId3" cstate="print"/>
          <a:stretch>
            <a:fillRect/>
          </a:stretch>
        </p:blipFill>
        <p:spPr>
          <a:xfrm>
            <a:off x="6739204" y="921604"/>
            <a:ext cx="1800225" cy="5762625"/>
          </a:xfrm>
          <a:prstGeom prst="rect">
            <a:avLst/>
          </a:prstGeom>
        </p:spPr>
      </p:pic>
      <p:pic>
        <p:nvPicPr>
          <p:cNvPr id="6" name="図 5" descr="他社焼ばめホルダ-第1段階.jpg"/>
          <p:cNvPicPr>
            <a:picLocks noChangeAspect="1"/>
          </p:cNvPicPr>
          <p:nvPr/>
        </p:nvPicPr>
        <p:blipFill>
          <a:blip r:embed="rId4" cstate="print"/>
          <a:stretch>
            <a:fillRect/>
          </a:stretch>
        </p:blipFill>
        <p:spPr>
          <a:xfrm>
            <a:off x="6739204" y="921604"/>
            <a:ext cx="1800225" cy="5762625"/>
          </a:xfrm>
          <a:prstGeom prst="rect">
            <a:avLst/>
          </a:prstGeom>
        </p:spPr>
      </p:pic>
      <p:sp>
        <p:nvSpPr>
          <p:cNvPr id="7" name="正方形/長方形 6"/>
          <p:cNvSpPr/>
          <p:nvPr/>
        </p:nvSpPr>
        <p:spPr>
          <a:xfrm>
            <a:off x="3551303" y="1543050"/>
            <a:ext cx="234000" cy="9944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87" tIns="45692" rIns="91387" bIns="45692" rtlCol="0" anchor="ctr"/>
          <a:lstStyle/>
          <a:p>
            <a:pPr algn="ctr"/>
            <a:endParaRPr kumimoji="1" lang="ja-JP" altLang="en-US"/>
          </a:p>
        </p:txBody>
      </p:sp>
      <p:sp>
        <p:nvSpPr>
          <p:cNvPr id="8" name="正方形/長方形 7"/>
          <p:cNvSpPr/>
          <p:nvPr/>
        </p:nvSpPr>
        <p:spPr>
          <a:xfrm>
            <a:off x="3551142" y="2457450"/>
            <a:ext cx="234000" cy="1116330"/>
          </a:xfrm>
          <a:prstGeom prst="rect">
            <a:avLst/>
          </a:prstGeom>
          <a:solidFill>
            <a:srgbClr val="28E03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7" tIns="45692" rIns="91387" bIns="45692" rtlCol="0" anchor="ctr"/>
          <a:lstStyle/>
          <a:p>
            <a:pPr algn="ctr"/>
            <a:endParaRPr kumimoji="1" lang="ja-JP" altLang="en-US"/>
          </a:p>
        </p:txBody>
      </p:sp>
      <p:sp>
        <p:nvSpPr>
          <p:cNvPr id="9" name="正方形/長方形 8"/>
          <p:cNvSpPr/>
          <p:nvPr/>
        </p:nvSpPr>
        <p:spPr>
          <a:xfrm>
            <a:off x="3551142" y="3457575"/>
            <a:ext cx="234000" cy="2701195"/>
          </a:xfrm>
          <a:prstGeom prst="rect">
            <a:avLst/>
          </a:prstGeom>
          <a:solidFill>
            <a:srgbClr val="28E03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7" tIns="45692" rIns="91387" bIns="45692" rtlCol="0" anchor="ctr"/>
          <a:lstStyle/>
          <a:p>
            <a:pPr algn="ctr"/>
            <a:endParaRPr kumimoji="1" lang="ja-JP" altLang="en-US"/>
          </a:p>
        </p:txBody>
      </p:sp>
      <p:sp>
        <p:nvSpPr>
          <p:cNvPr id="10" name="正方形/長方形 9"/>
          <p:cNvSpPr/>
          <p:nvPr/>
        </p:nvSpPr>
        <p:spPr>
          <a:xfrm>
            <a:off x="5541848" y="1543050"/>
            <a:ext cx="237600" cy="9944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87" tIns="45692" rIns="91387" bIns="45692" rtlCol="0" anchor="ctr"/>
          <a:lstStyle/>
          <a:p>
            <a:pPr algn="ctr"/>
            <a:endParaRPr kumimoji="1" lang="ja-JP" altLang="en-US"/>
          </a:p>
        </p:txBody>
      </p:sp>
      <p:sp>
        <p:nvSpPr>
          <p:cNvPr id="11" name="正方形/長方形 10"/>
          <p:cNvSpPr/>
          <p:nvPr/>
        </p:nvSpPr>
        <p:spPr>
          <a:xfrm>
            <a:off x="5542059" y="2457450"/>
            <a:ext cx="237600" cy="111633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87" tIns="45692" rIns="91387" bIns="45692" rtlCol="0" anchor="ctr"/>
          <a:lstStyle/>
          <a:p>
            <a:pPr algn="ctr"/>
            <a:endParaRPr kumimoji="1" lang="ja-JP" altLang="en-US"/>
          </a:p>
        </p:txBody>
      </p:sp>
      <p:pic>
        <p:nvPicPr>
          <p:cNvPr id="13" name="図 12" descr="他社焼ばめホルダ-第2段階.jpg"/>
          <p:cNvPicPr>
            <a:picLocks noChangeAspect="1"/>
          </p:cNvPicPr>
          <p:nvPr/>
        </p:nvPicPr>
        <p:blipFill>
          <a:blip r:embed="rId5" cstate="print"/>
          <a:stretch>
            <a:fillRect/>
          </a:stretch>
        </p:blipFill>
        <p:spPr>
          <a:xfrm>
            <a:off x="6739204" y="921604"/>
            <a:ext cx="1800225" cy="5762625"/>
          </a:xfrm>
          <a:prstGeom prst="rect">
            <a:avLst/>
          </a:prstGeom>
        </p:spPr>
      </p:pic>
      <p:grpSp>
        <p:nvGrpSpPr>
          <p:cNvPr id="2" name="グループ化 53"/>
          <p:cNvGrpSpPr/>
          <p:nvPr/>
        </p:nvGrpSpPr>
        <p:grpSpPr>
          <a:xfrm>
            <a:off x="6248108" y="5200654"/>
            <a:ext cx="1133474" cy="868127"/>
            <a:chOff x="6629400" y="4203703"/>
            <a:chExt cx="2044700" cy="2044701"/>
          </a:xfrm>
        </p:grpSpPr>
        <p:sp>
          <p:nvSpPr>
            <p:cNvPr id="15" name="円/楕円 14"/>
            <p:cNvSpPr/>
            <p:nvPr/>
          </p:nvSpPr>
          <p:spPr bwMode="auto">
            <a:xfrm>
              <a:off x="6629400" y="4203703"/>
              <a:ext cx="2044700" cy="2044701"/>
            </a:xfrm>
            <a:prstGeom prst="ellipse">
              <a:avLst/>
            </a:prstGeom>
            <a:solidFill>
              <a:srgbClr val="FFCCFF"/>
            </a:solidFill>
            <a:ln w="19050">
              <a:solidFill>
                <a:schemeClr val="tx1"/>
              </a:solidFill>
              <a:round/>
              <a:headEnd/>
              <a:tailEnd/>
            </a:ln>
          </p:spPr>
          <p:txBody>
            <a:bodyPr wrap="none" lIns="89986" tIns="46793" rIns="89986" bIns="46793" rtlCol="0" anchor="ctr"/>
            <a:lstStyle/>
            <a:p>
              <a:pPr algn="ctr">
                <a:spcBef>
                  <a:spcPct val="0"/>
                </a:spcBef>
              </a:pPr>
              <a:endParaRPr kumimoji="1" lang="ja-JP" altLang="en-US" dirty="0"/>
            </a:p>
          </p:txBody>
        </p:sp>
        <p:pic>
          <p:nvPicPr>
            <p:cNvPr id="16" name="Picture 297" descr="\\Hd-htglca3\eiki_2\07年07月度作成\0707_EMOプレゼン\原子ばつ.gif"/>
            <p:cNvPicPr>
              <a:picLocks noChangeAspect="1" noChangeArrowheads="1"/>
            </p:cNvPicPr>
            <p:nvPr/>
          </p:nvPicPr>
          <p:blipFill>
            <a:blip r:embed="rId6" cstate="print"/>
            <a:srcRect/>
            <a:stretch>
              <a:fillRect/>
            </a:stretch>
          </p:blipFill>
          <p:spPr bwMode="auto">
            <a:xfrm>
              <a:off x="6943293" y="4530270"/>
              <a:ext cx="1523999" cy="1131887"/>
            </a:xfrm>
            <a:prstGeom prst="rect">
              <a:avLst/>
            </a:prstGeom>
            <a:noFill/>
            <a:ln w="9525">
              <a:noFill/>
              <a:miter lim="800000"/>
              <a:headEnd/>
              <a:tailEnd/>
            </a:ln>
          </p:spPr>
        </p:pic>
      </p:grpSp>
      <p:grpSp>
        <p:nvGrpSpPr>
          <p:cNvPr id="3" name="グループ化 66"/>
          <p:cNvGrpSpPr/>
          <p:nvPr/>
        </p:nvGrpSpPr>
        <p:grpSpPr>
          <a:xfrm>
            <a:off x="6241757" y="5092704"/>
            <a:ext cx="1130624" cy="1090375"/>
            <a:chOff x="6642102" y="4203700"/>
            <a:chExt cx="2044701" cy="2044700"/>
          </a:xfrm>
        </p:grpSpPr>
        <p:sp>
          <p:nvSpPr>
            <p:cNvPr id="18" name="円/楕円 17"/>
            <p:cNvSpPr/>
            <p:nvPr/>
          </p:nvSpPr>
          <p:spPr bwMode="auto">
            <a:xfrm>
              <a:off x="6642102" y="4203700"/>
              <a:ext cx="2044701" cy="2044700"/>
            </a:xfrm>
            <a:prstGeom prst="ellipse">
              <a:avLst/>
            </a:prstGeom>
            <a:noFill/>
            <a:ln w="19050">
              <a:solidFill>
                <a:schemeClr val="tx1"/>
              </a:solidFill>
              <a:round/>
              <a:headEnd/>
              <a:tailEnd/>
            </a:ln>
          </p:spPr>
          <p:txBody>
            <a:bodyPr wrap="none" lIns="89986" tIns="46793" rIns="89986" bIns="46793" rtlCol="0" anchor="ctr"/>
            <a:lstStyle/>
            <a:p>
              <a:pPr algn="ctr">
                <a:spcBef>
                  <a:spcPct val="0"/>
                </a:spcBef>
              </a:pPr>
              <a:endParaRPr kumimoji="1" lang="ja-JP" altLang="en-US" dirty="0"/>
            </a:p>
          </p:txBody>
        </p:sp>
        <p:pic>
          <p:nvPicPr>
            <p:cNvPr id="19" name="Picture 296" descr="\\Hd-htglca3\eiki_2\07年07月度作成\0707_EMOプレゼン\原子.gif"/>
            <p:cNvPicPr>
              <a:picLocks noChangeAspect="1" noChangeArrowheads="1"/>
            </p:cNvPicPr>
            <p:nvPr/>
          </p:nvPicPr>
          <p:blipFill>
            <a:blip r:embed="rId7" cstate="print"/>
            <a:srcRect/>
            <a:stretch>
              <a:fillRect/>
            </a:stretch>
          </p:blipFill>
          <p:spPr bwMode="auto">
            <a:xfrm>
              <a:off x="6823531" y="4775199"/>
              <a:ext cx="1722415" cy="1295400"/>
            </a:xfrm>
            <a:prstGeom prst="rect">
              <a:avLst/>
            </a:prstGeom>
            <a:noFill/>
            <a:ln w="9525">
              <a:noFill/>
              <a:miter lim="800000"/>
              <a:headEnd/>
              <a:tailEnd/>
            </a:ln>
          </p:spPr>
        </p:pic>
      </p:grpSp>
      <p:pic>
        <p:nvPicPr>
          <p:cNvPr id="20" name="図 19" descr="SLSA10-120-M67.jpg"/>
          <p:cNvPicPr>
            <a:picLocks noChangeAspect="1"/>
          </p:cNvPicPr>
          <p:nvPr/>
        </p:nvPicPr>
        <p:blipFill>
          <a:blip r:embed="rId8" cstate="print"/>
          <a:stretch>
            <a:fillRect/>
          </a:stretch>
        </p:blipFill>
        <p:spPr>
          <a:xfrm>
            <a:off x="626404" y="933495"/>
            <a:ext cx="1800225" cy="5762625"/>
          </a:xfrm>
          <a:prstGeom prst="rect">
            <a:avLst/>
          </a:prstGeom>
        </p:spPr>
      </p:pic>
      <p:pic>
        <p:nvPicPr>
          <p:cNvPr id="21" name="図 20" descr="SLSA10-120-M67-1段階.jpg"/>
          <p:cNvPicPr>
            <a:picLocks noChangeAspect="1"/>
          </p:cNvPicPr>
          <p:nvPr/>
        </p:nvPicPr>
        <p:blipFill>
          <a:blip r:embed="rId9" cstate="print"/>
          <a:stretch>
            <a:fillRect/>
          </a:stretch>
        </p:blipFill>
        <p:spPr>
          <a:xfrm>
            <a:off x="626404" y="932404"/>
            <a:ext cx="1800225" cy="5762625"/>
          </a:xfrm>
          <a:prstGeom prst="rect">
            <a:avLst/>
          </a:prstGeom>
        </p:spPr>
      </p:pic>
      <p:sp>
        <p:nvSpPr>
          <p:cNvPr id="22" name="Text Box 49"/>
          <p:cNvSpPr txBox="1">
            <a:spLocks noChangeArrowheads="1"/>
          </p:cNvSpPr>
          <p:nvPr/>
        </p:nvSpPr>
        <p:spPr bwMode="auto">
          <a:xfrm>
            <a:off x="6100546" y="6200425"/>
            <a:ext cx="1419367" cy="586886"/>
          </a:xfrm>
          <a:prstGeom prst="rect">
            <a:avLst/>
          </a:prstGeom>
          <a:noFill/>
          <a:ln w="9525">
            <a:noFill/>
            <a:miter lim="800000"/>
            <a:headEnd/>
            <a:tailEnd/>
          </a:ln>
        </p:spPr>
        <p:txBody>
          <a:bodyPr wrap="square" lIns="89933" tIns="46765" rIns="89933" bIns="46765">
            <a:spAutoFit/>
          </a:bodyPr>
          <a:lstStyle/>
          <a:p>
            <a:pPr algn="ctr"/>
            <a:r>
              <a:rPr lang="en-US" altLang="ja-JP" sz="1600" b="1" dirty="0" smtClean="0">
                <a:latin typeface="Arial" pitchFamily="34" charset="0"/>
                <a:cs typeface="Arial" pitchFamily="34" charset="0"/>
              </a:rPr>
              <a:t>atomic arrangement</a:t>
            </a:r>
            <a:endParaRPr lang="ja-JP" altLang="en-US" sz="1600" b="1" dirty="0">
              <a:latin typeface="Arial" pitchFamily="34" charset="0"/>
              <a:cs typeface="Arial" pitchFamily="34" charset="0"/>
            </a:endParaRPr>
          </a:p>
        </p:txBody>
      </p:sp>
      <p:grpSp>
        <p:nvGrpSpPr>
          <p:cNvPr id="4" name="グループ化 61"/>
          <p:cNvGrpSpPr/>
          <p:nvPr/>
        </p:nvGrpSpPr>
        <p:grpSpPr>
          <a:xfrm>
            <a:off x="2132617" y="5161535"/>
            <a:ext cx="1032332" cy="1021540"/>
            <a:chOff x="2286000" y="4203700"/>
            <a:chExt cx="2044700" cy="2044700"/>
          </a:xfrm>
        </p:grpSpPr>
        <p:sp>
          <p:nvSpPr>
            <p:cNvPr id="24" name="円/楕円 23"/>
            <p:cNvSpPr/>
            <p:nvPr/>
          </p:nvSpPr>
          <p:spPr bwMode="auto">
            <a:xfrm>
              <a:off x="2286000" y="4203700"/>
              <a:ext cx="2044700" cy="2044700"/>
            </a:xfrm>
            <a:prstGeom prst="ellipse">
              <a:avLst/>
            </a:prstGeom>
            <a:noFill/>
            <a:ln w="19050">
              <a:solidFill>
                <a:schemeClr val="tx1"/>
              </a:solidFill>
              <a:round/>
              <a:headEnd/>
              <a:tailEnd/>
            </a:ln>
          </p:spPr>
          <p:txBody>
            <a:bodyPr wrap="none" lIns="89986" tIns="46793" rIns="89986" bIns="46793" rtlCol="0" anchor="ctr"/>
            <a:lstStyle/>
            <a:p>
              <a:pPr algn="ctr">
                <a:spcBef>
                  <a:spcPct val="0"/>
                </a:spcBef>
              </a:pPr>
              <a:endParaRPr kumimoji="1" lang="ja-JP" altLang="en-US" dirty="0"/>
            </a:p>
          </p:txBody>
        </p:sp>
        <p:pic>
          <p:nvPicPr>
            <p:cNvPr id="25" name="Picture 296" descr="\\Hd-htglca3\eiki_2\07年07月度作成\0707_EMOプレゼン\原子.gif"/>
            <p:cNvPicPr>
              <a:picLocks noChangeAspect="1" noChangeArrowheads="1"/>
            </p:cNvPicPr>
            <p:nvPr/>
          </p:nvPicPr>
          <p:blipFill>
            <a:blip r:embed="rId10" cstate="print"/>
            <a:srcRect/>
            <a:stretch>
              <a:fillRect/>
            </a:stretch>
          </p:blipFill>
          <p:spPr bwMode="auto">
            <a:xfrm>
              <a:off x="2454730" y="4775200"/>
              <a:ext cx="1722415" cy="1295400"/>
            </a:xfrm>
            <a:prstGeom prst="rect">
              <a:avLst/>
            </a:prstGeom>
            <a:noFill/>
            <a:ln w="9525">
              <a:noFill/>
              <a:miter lim="800000"/>
              <a:headEnd/>
              <a:tailEnd/>
            </a:ln>
          </p:spPr>
        </p:pic>
      </p:grpSp>
      <p:pic>
        <p:nvPicPr>
          <p:cNvPr id="26" name="図-高周波"/>
          <p:cNvPicPr>
            <a:picLocks noChangeAspect="1" noChangeArrowheads="1"/>
          </p:cNvPicPr>
          <p:nvPr/>
        </p:nvPicPr>
        <p:blipFill>
          <a:blip r:embed="rId11" cstate="print"/>
          <a:srcRect/>
          <a:stretch>
            <a:fillRect/>
          </a:stretch>
        </p:blipFill>
        <p:spPr bwMode="auto">
          <a:xfrm>
            <a:off x="8385146" y="3900581"/>
            <a:ext cx="525462" cy="773112"/>
          </a:xfrm>
          <a:prstGeom prst="rect">
            <a:avLst/>
          </a:prstGeom>
          <a:noFill/>
          <a:ln w="9525">
            <a:noFill/>
            <a:miter lim="800000"/>
            <a:headEnd/>
            <a:tailEnd/>
          </a:ln>
        </p:spPr>
      </p:pic>
      <p:pic>
        <p:nvPicPr>
          <p:cNvPr id="27" name="図-危険ﾏｰｸ"/>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6148181" y="1374692"/>
            <a:ext cx="408383" cy="350677"/>
          </a:xfrm>
          <a:prstGeom prst="rect">
            <a:avLst/>
          </a:prstGeom>
          <a:noFill/>
          <a:ln w="9525">
            <a:noFill/>
            <a:miter lim="800000"/>
            <a:headEnd/>
            <a:tailEnd/>
          </a:ln>
          <a:effectLst/>
        </p:spPr>
      </p:pic>
      <p:sp>
        <p:nvSpPr>
          <p:cNvPr id="30" name="円/楕円 29"/>
          <p:cNvSpPr/>
          <p:nvPr/>
        </p:nvSpPr>
        <p:spPr bwMode="auto">
          <a:xfrm>
            <a:off x="536404" y="2257200"/>
            <a:ext cx="1991723" cy="653136"/>
          </a:xfrm>
          <a:prstGeom prst="ellipse">
            <a:avLst/>
          </a:prstGeom>
          <a:solidFill>
            <a:srgbClr val="FF000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89933" tIns="46765" rIns="89933" bIns="46765" rtlCol="0" anchor="ctr"/>
          <a:lstStyle/>
          <a:p>
            <a:pPr algn="ctr">
              <a:spcBef>
                <a:spcPct val="0"/>
              </a:spcBef>
            </a:pPr>
            <a:r>
              <a:rPr lang="en-US" altLang="ja-JP" sz="1600" b="1" dirty="0" smtClean="0">
                <a:solidFill>
                  <a:schemeClr val="bg1"/>
                </a:solidFill>
                <a:latin typeface="Arial" pitchFamily="34" charset="0"/>
                <a:ea typeface="HG丸ｺﾞｼｯｸM-PRO" pitchFamily="50" charset="-128"/>
                <a:cs typeface="Arial" pitchFamily="34" charset="0"/>
              </a:rPr>
              <a:t>Special </a:t>
            </a:r>
          </a:p>
          <a:p>
            <a:pPr algn="ctr">
              <a:spcBef>
                <a:spcPct val="0"/>
              </a:spcBef>
            </a:pPr>
            <a:r>
              <a:rPr lang="en-US" altLang="ja-JP" sz="1600" b="1" dirty="0" smtClean="0">
                <a:solidFill>
                  <a:schemeClr val="bg1"/>
                </a:solidFill>
                <a:latin typeface="Arial" pitchFamily="34" charset="0"/>
                <a:ea typeface="HG丸ｺﾞｼｯｸM-PRO" pitchFamily="50" charset="-128"/>
                <a:cs typeface="Arial" pitchFamily="34" charset="0"/>
              </a:rPr>
              <a:t>stainless</a:t>
            </a:r>
            <a:endParaRPr lang="ja-JP" altLang="en-US" sz="1600" b="1" dirty="0">
              <a:solidFill>
                <a:schemeClr val="bg1"/>
              </a:solidFill>
              <a:latin typeface="Arial" pitchFamily="34" charset="0"/>
              <a:ea typeface="HG丸ｺﾞｼｯｸM-PRO" pitchFamily="50" charset="-128"/>
              <a:cs typeface="Arial" pitchFamily="34" charset="0"/>
            </a:endParaRPr>
          </a:p>
        </p:txBody>
      </p:sp>
      <p:pic>
        <p:nvPicPr>
          <p:cNvPr id="37" name="図-温風" descr="矢印左.gif"/>
          <p:cNvPicPr>
            <a:picLocks noChangeAspect="1"/>
          </p:cNvPicPr>
          <p:nvPr/>
        </p:nvPicPr>
        <p:blipFill>
          <a:blip r:embed="rId13" cstate="print"/>
          <a:stretch>
            <a:fillRect/>
          </a:stretch>
        </p:blipFill>
        <p:spPr>
          <a:xfrm>
            <a:off x="265450" y="5178311"/>
            <a:ext cx="969264" cy="681228"/>
          </a:xfrm>
          <a:prstGeom prst="rect">
            <a:avLst/>
          </a:prstGeom>
        </p:spPr>
      </p:pic>
      <p:sp>
        <p:nvSpPr>
          <p:cNvPr id="38" name="正方形/長方形 37"/>
          <p:cNvSpPr/>
          <p:nvPr/>
        </p:nvSpPr>
        <p:spPr>
          <a:xfrm>
            <a:off x="5544333" y="3457575"/>
            <a:ext cx="237600" cy="2701195"/>
          </a:xfrm>
          <a:prstGeom prst="rect">
            <a:avLst/>
          </a:prstGeom>
          <a:solidFill>
            <a:srgbClr val="28E03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7" tIns="45692" rIns="91387" bIns="45692" rtlCol="0" anchor="ctr"/>
          <a:lstStyle/>
          <a:p>
            <a:pPr algn="ctr"/>
            <a:endParaRPr kumimoji="1" lang="ja-JP" altLang="en-US"/>
          </a:p>
        </p:txBody>
      </p:sp>
      <p:sp>
        <p:nvSpPr>
          <p:cNvPr id="39" name="Text-焼き戻し温度"/>
          <p:cNvSpPr txBox="1"/>
          <p:nvPr/>
        </p:nvSpPr>
        <p:spPr>
          <a:xfrm>
            <a:off x="3851190" y="2602796"/>
            <a:ext cx="1653948" cy="707830"/>
          </a:xfrm>
          <a:prstGeom prst="rect">
            <a:avLst/>
          </a:prstGeom>
          <a:noFill/>
        </p:spPr>
        <p:txBody>
          <a:bodyPr wrap="square" lIns="91387" tIns="45692" rIns="91387" bIns="45692" rtlCol="0">
            <a:spAutoFit/>
          </a:bodyPr>
          <a:lstStyle/>
          <a:p>
            <a:pPr algn="ctr"/>
            <a:r>
              <a:rPr lang="en-US" altLang="ja-JP" sz="2000" dirty="0" smtClean="0">
                <a:latin typeface="Arial" pitchFamily="34" charset="0"/>
                <a:ea typeface="HGPｺﾞｼｯｸE" pitchFamily="50" charset="-128"/>
                <a:cs typeface="Arial" pitchFamily="34" charset="0"/>
              </a:rPr>
              <a:t>temper temperature</a:t>
            </a:r>
            <a:endParaRPr lang="ja-JP" altLang="en-US" sz="2000" dirty="0">
              <a:latin typeface="Arial" pitchFamily="34" charset="0"/>
              <a:ea typeface="HGPｺﾞｼｯｸE" pitchFamily="50" charset="-128"/>
              <a:cs typeface="Arial" pitchFamily="34" charset="0"/>
            </a:endParaRPr>
          </a:p>
        </p:txBody>
      </p:sp>
      <p:grpSp>
        <p:nvGrpSpPr>
          <p:cNvPr id="12" name="ﾚｯﾄﾞｿﾞｰﾝ"/>
          <p:cNvGrpSpPr/>
          <p:nvPr/>
        </p:nvGrpSpPr>
        <p:grpSpPr>
          <a:xfrm>
            <a:off x="5976219" y="1582064"/>
            <a:ext cx="591471" cy="1850908"/>
            <a:chOff x="7561943" y="1582060"/>
            <a:chExt cx="591471" cy="1850908"/>
          </a:xfrm>
        </p:grpSpPr>
        <p:cxnSp>
          <p:nvCxnSpPr>
            <p:cNvPr id="41" name="矢印"/>
            <p:cNvCxnSpPr/>
            <p:nvPr/>
          </p:nvCxnSpPr>
          <p:spPr>
            <a:xfrm rot="16200000" flipH="1">
              <a:off x="6636489" y="2507514"/>
              <a:ext cx="1850908" cy="0"/>
            </a:xfrm>
            <a:prstGeom prst="straightConnector1">
              <a:avLst/>
            </a:prstGeom>
            <a:ln w="1905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42" name="Text-ﾚｯﾄﾞｿﾞｰﾝ"/>
            <p:cNvSpPr txBox="1"/>
            <p:nvPr/>
          </p:nvSpPr>
          <p:spPr>
            <a:xfrm>
              <a:off x="7691749" y="1799773"/>
              <a:ext cx="461665" cy="1509485"/>
            </a:xfrm>
            <a:prstGeom prst="rect">
              <a:avLst/>
            </a:prstGeom>
            <a:noFill/>
          </p:spPr>
          <p:txBody>
            <a:bodyPr vert="eaVert" wrap="square" rtlCol="0">
              <a:spAutoFit/>
            </a:bodyPr>
            <a:lstStyle/>
            <a:p>
              <a:r>
                <a:rPr lang="en-US" altLang="ja-JP" dirty="0" smtClean="0">
                  <a:solidFill>
                    <a:srgbClr val="FF0000"/>
                  </a:solidFill>
                  <a:latin typeface="HGPｺﾞｼｯｸE" pitchFamily="50" charset="-128"/>
                  <a:ea typeface="HGPｺﾞｼｯｸE" pitchFamily="50" charset="-128"/>
                </a:rPr>
                <a:t>RED ZONE</a:t>
              </a:r>
              <a:endParaRPr lang="ja-JP" altLang="en-US" dirty="0">
                <a:solidFill>
                  <a:srgbClr val="FF0000"/>
                </a:solidFill>
                <a:latin typeface="HGPｺﾞｼｯｸE" pitchFamily="50" charset="-128"/>
                <a:ea typeface="HGPｺﾞｼｯｸE" pitchFamily="50" charset="-128"/>
              </a:endParaRPr>
            </a:p>
          </p:txBody>
        </p:sp>
      </p:grpSp>
      <p:sp>
        <p:nvSpPr>
          <p:cNvPr id="43" name="楕円-ﾀﾞｲｽ鋼"/>
          <p:cNvSpPr/>
          <p:nvPr/>
        </p:nvSpPr>
        <p:spPr bwMode="auto">
          <a:xfrm>
            <a:off x="6678004" y="2286004"/>
            <a:ext cx="1958047" cy="592230"/>
          </a:xfrm>
          <a:prstGeom prst="ellipse">
            <a:avLst/>
          </a:prstGeom>
          <a:solidFill>
            <a:srgbClr val="0000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89933" tIns="46765" rIns="89933" bIns="46765" rtlCol="0" anchor="ctr"/>
          <a:lstStyle/>
          <a:p>
            <a:pPr algn="ctr">
              <a:spcBef>
                <a:spcPct val="0"/>
              </a:spcBef>
            </a:pPr>
            <a:r>
              <a:rPr lang="en-US" altLang="ja-JP" sz="1600" b="1" dirty="0" smtClean="0">
                <a:solidFill>
                  <a:schemeClr val="bg1"/>
                </a:solidFill>
                <a:latin typeface="Arial" pitchFamily="34" charset="0"/>
                <a:ea typeface="HG丸ｺﾞｼｯｸM-PRO" pitchFamily="50" charset="-128"/>
                <a:cs typeface="Arial" pitchFamily="34" charset="0"/>
              </a:rPr>
              <a:t>die steel </a:t>
            </a:r>
          </a:p>
          <a:p>
            <a:pPr algn="ctr">
              <a:spcBef>
                <a:spcPct val="0"/>
              </a:spcBef>
            </a:pPr>
            <a:r>
              <a:rPr lang="en-US" altLang="ja-JP" sz="1600" b="1" dirty="0" smtClean="0">
                <a:solidFill>
                  <a:schemeClr val="bg1"/>
                </a:solidFill>
                <a:latin typeface="Arial" pitchFamily="34" charset="0"/>
                <a:ea typeface="MS UI Gothic" pitchFamily="50" charset="-128"/>
                <a:cs typeface="Arial" pitchFamily="34" charset="0"/>
              </a:rPr>
              <a:t>SKD61</a:t>
            </a:r>
            <a:endParaRPr lang="ja-JP" altLang="en-US" sz="1600" b="1" dirty="0">
              <a:solidFill>
                <a:schemeClr val="bg1"/>
              </a:solidFill>
              <a:latin typeface="Arial" pitchFamily="34" charset="0"/>
              <a:ea typeface="MS UI Gothic" pitchFamily="50" charset="-128"/>
              <a:cs typeface="Arial" pitchFamily="34" charset="0"/>
            </a:endParaRPr>
          </a:p>
        </p:txBody>
      </p:sp>
      <p:grpSp>
        <p:nvGrpSpPr>
          <p:cNvPr id="14" name="左温度計"/>
          <p:cNvGrpSpPr/>
          <p:nvPr/>
        </p:nvGrpSpPr>
        <p:grpSpPr>
          <a:xfrm>
            <a:off x="3372692" y="1079504"/>
            <a:ext cx="553068" cy="5535155"/>
            <a:chOff x="4000500" y="1079500"/>
            <a:chExt cx="553068" cy="5535155"/>
          </a:xfrm>
        </p:grpSpPr>
        <p:grpSp>
          <p:nvGrpSpPr>
            <p:cNvPr id="17" name="グループ化 108"/>
            <p:cNvGrpSpPr/>
            <p:nvPr/>
          </p:nvGrpSpPr>
          <p:grpSpPr>
            <a:xfrm>
              <a:off x="4038654" y="1533525"/>
              <a:ext cx="514914" cy="5081130"/>
              <a:chOff x="4038654" y="1533525"/>
              <a:chExt cx="514914" cy="5081130"/>
            </a:xfrm>
          </p:grpSpPr>
          <p:sp>
            <p:nvSpPr>
              <p:cNvPr id="55" name="正方形/長方形 54"/>
              <p:cNvSpPr/>
              <p:nvPr/>
            </p:nvSpPr>
            <p:spPr>
              <a:xfrm>
                <a:off x="4173711" y="1533525"/>
                <a:ext cx="244800" cy="469201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p:cNvSpPr/>
              <p:nvPr/>
            </p:nvSpPr>
            <p:spPr>
              <a:xfrm>
                <a:off x="4038654" y="6151232"/>
                <a:ext cx="514914" cy="463423"/>
              </a:xfrm>
              <a:prstGeom prst="ellipse">
                <a:avLst/>
              </a:prstGeom>
              <a:solidFill>
                <a:srgbClr val="289B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4179005" y="6097448"/>
                <a:ext cx="234000" cy="238188"/>
              </a:xfrm>
              <a:prstGeom prst="rect">
                <a:avLst/>
              </a:prstGeom>
              <a:solidFill>
                <a:srgbClr val="289B1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7" name="直線コネクタ 46"/>
            <p:cNvCxnSpPr/>
            <p:nvPr/>
          </p:nvCxnSpPr>
          <p:spPr>
            <a:xfrm>
              <a:off x="4176237" y="2597010"/>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4176237" y="3953179"/>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176237" y="4631263"/>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4176237" y="5309347"/>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4176237" y="5987432"/>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4176237" y="3275094"/>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4000500" y="1079500"/>
              <a:ext cx="469900" cy="461665"/>
            </a:xfrm>
            <a:prstGeom prst="rect">
              <a:avLst/>
            </a:prstGeom>
            <a:noFill/>
          </p:spPr>
          <p:txBody>
            <a:bodyPr wrap="square" rtlCol="0">
              <a:spAutoFit/>
            </a:bodyPr>
            <a:lstStyle/>
            <a:p>
              <a:r>
                <a:rPr lang="ja-JP" altLang="en-US" sz="2400" b="1" dirty="0" smtClean="0">
                  <a:latin typeface="MS UI Gothic" pitchFamily="50" charset="-128"/>
                  <a:ea typeface="MS UI Gothic" pitchFamily="50" charset="-128"/>
                </a:rPr>
                <a:t>℃</a:t>
              </a:r>
              <a:endParaRPr lang="ja-JP" altLang="en-US" sz="2400" b="1" dirty="0">
                <a:latin typeface="MS UI Gothic" pitchFamily="50" charset="-128"/>
                <a:ea typeface="MS UI Gothic" pitchFamily="50" charset="-128"/>
              </a:endParaRPr>
            </a:p>
          </p:txBody>
        </p:sp>
        <p:cxnSp>
          <p:nvCxnSpPr>
            <p:cNvPr id="54" name="直線コネクタ 53"/>
            <p:cNvCxnSpPr/>
            <p:nvPr/>
          </p:nvCxnSpPr>
          <p:spPr>
            <a:xfrm>
              <a:off x="4176237" y="1958835"/>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3" name="右温度計"/>
          <p:cNvGrpSpPr/>
          <p:nvPr/>
        </p:nvGrpSpPr>
        <p:grpSpPr>
          <a:xfrm>
            <a:off x="5365036" y="1079504"/>
            <a:ext cx="553068" cy="5535155"/>
            <a:chOff x="6858000" y="1079500"/>
            <a:chExt cx="553068" cy="5535155"/>
          </a:xfrm>
        </p:grpSpPr>
        <p:grpSp>
          <p:nvGrpSpPr>
            <p:cNvPr id="28" name="グループ化 109"/>
            <p:cNvGrpSpPr/>
            <p:nvPr/>
          </p:nvGrpSpPr>
          <p:grpSpPr>
            <a:xfrm>
              <a:off x="6896154" y="1533525"/>
              <a:ext cx="514914" cy="5081130"/>
              <a:chOff x="6896154" y="1533525"/>
              <a:chExt cx="514914" cy="5081130"/>
            </a:xfrm>
          </p:grpSpPr>
          <p:sp>
            <p:nvSpPr>
              <p:cNvPr id="68" name="正方形/長方形 67"/>
              <p:cNvSpPr/>
              <p:nvPr/>
            </p:nvSpPr>
            <p:spPr>
              <a:xfrm>
                <a:off x="7031211" y="1533525"/>
                <a:ext cx="244800" cy="489947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円/楕円 68"/>
              <p:cNvSpPr/>
              <p:nvPr/>
            </p:nvSpPr>
            <p:spPr>
              <a:xfrm>
                <a:off x="6896154" y="6151232"/>
                <a:ext cx="514914" cy="463423"/>
              </a:xfrm>
              <a:prstGeom prst="ellipse">
                <a:avLst/>
              </a:prstGeom>
              <a:solidFill>
                <a:srgbClr val="289B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p:cNvSpPr/>
              <p:nvPr/>
            </p:nvSpPr>
            <p:spPr>
              <a:xfrm>
                <a:off x="7036505" y="6097448"/>
                <a:ext cx="237600" cy="238188"/>
              </a:xfrm>
              <a:prstGeom prst="rect">
                <a:avLst/>
              </a:prstGeom>
              <a:solidFill>
                <a:srgbClr val="289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60" name="直線コネクタ 59"/>
            <p:cNvCxnSpPr/>
            <p:nvPr/>
          </p:nvCxnSpPr>
          <p:spPr>
            <a:xfrm>
              <a:off x="7032943" y="3953179"/>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7032943" y="4631263"/>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7032943" y="5309347"/>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7032943" y="5987432"/>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7032943" y="3275094"/>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7032943" y="2597010"/>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6858000" y="1079500"/>
              <a:ext cx="469900" cy="461665"/>
            </a:xfrm>
            <a:prstGeom prst="rect">
              <a:avLst/>
            </a:prstGeom>
            <a:noFill/>
          </p:spPr>
          <p:txBody>
            <a:bodyPr wrap="square" rtlCol="0">
              <a:spAutoFit/>
            </a:bodyPr>
            <a:lstStyle/>
            <a:p>
              <a:r>
                <a:rPr lang="ja-JP" altLang="en-US" sz="2400" b="1" dirty="0" smtClean="0">
                  <a:latin typeface="MS UI Gothic" pitchFamily="50" charset="-128"/>
                  <a:ea typeface="MS UI Gothic" pitchFamily="50" charset="-128"/>
                </a:rPr>
                <a:t>℃</a:t>
              </a:r>
              <a:endParaRPr lang="ja-JP" altLang="en-US" sz="2400" b="1" dirty="0">
                <a:latin typeface="MS UI Gothic" pitchFamily="50" charset="-128"/>
                <a:ea typeface="MS UI Gothic" pitchFamily="50" charset="-128"/>
              </a:endParaRPr>
            </a:p>
          </p:txBody>
        </p:sp>
        <p:cxnSp>
          <p:nvCxnSpPr>
            <p:cNvPr id="67" name="直線コネクタ 66"/>
            <p:cNvCxnSpPr/>
            <p:nvPr/>
          </p:nvCxnSpPr>
          <p:spPr>
            <a:xfrm>
              <a:off x="7032943" y="1958835"/>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9" name="720"/>
          <p:cNvGrpSpPr/>
          <p:nvPr/>
        </p:nvGrpSpPr>
        <p:grpSpPr>
          <a:xfrm>
            <a:off x="3858471" y="1916581"/>
            <a:ext cx="1287959" cy="756220"/>
            <a:chOff x="4486275" y="1916581"/>
            <a:chExt cx="1287959" cy="756220"/>
          </a:xfrm>
        </p:grpSpPr>
        <p:sp>
          <p:nvSpPr>
            <p:cNvPr id="72" name="Text-720"/>
            <p:cNvSpPr txBox="1">
              <a:spLocks noChangeArrowheads="1"/>
            </p:cNvSpPr>
            <p:nvPr/>
          </p:nvSpPr>
          <p:spPr bwMode="auto">
            <a:xfrm>
              <a:off x="4767485" y="1916581"/>
              <a:ext cx="1006749" cy="756220"/>
            </a:xfrm>
            <a:prstGeom prst="rect">
              <a:avLst/>
            </a:prstGeom>
            <a:noFill/>
            <a:ln w="9525">
              <a:noFill/>
              <a:miter lim="800000"/>
              <a:headEnd/>
              <a:tailEnd/>
            </a:ln>
          </p:spPr>
          <p:txBody>
            <a:bodyPr wrap="square" lIns="89986" tIns="46793" rIns="89986" bIns="46793">
              <a:spAutoFit/>
            </a:bodyPr>
            <a:lstStyle/>
            <a:p>
              <a:r>
                <a:rPr lang="en-US" altLang="ja-JP" sz="2800" b="1" dirty="0" smtClean="0">
                  <a:latin typeface="Arial" pitchFamily="34" charset="0"/>
                  <a:cs typeface="Arial" pitchFamily="34" charset="0"/>
                </a:rPr>
                <a:t>720</a:t>
              </a:r>
            </a:p>
            <a:p>
              <a:r>
                <a:rPr lang="en-US" altLang="ja-JP" sz="1500" b="1" dirty="0" smtClean="0">
                  <a:latin typeface="Arial" pitchFamily="34" charset="0"/>
                  <a:cs typeface="Arial" pitchFamily="34" charset="0"/>
                </a:rPr>
                <a:t>(1,330)</a:t>
              </a:r>
              <a:endParaRPr lang="en-US" altLang="ja-JP" sz="1500" b="1" dirty="0">
                <a:latin typeface="Arial" pitchFamily="34" charset="0"/>
                <a:cs typeface="Arial" pitchFamily="34" charset="0"/>
              </a:endParaRPr>
            </a:p>
          </p:txBody>
        </p:sp>
        <p:cxnSp>
          <p:nvCxnSpPr>
            <p:cNvPr id="73" name="矢印"/>
            <p:cNvCxnSpPr/>
            <p:nvPr/>
          </p:nvCxnSpPr>
          <p:spPr>
            <a:xfrm rot="10800000">
              <a:off x="4486275" y="2451100"/>
              <a:ext cx="311150" cy="0"/>
            </a:xfrm>
            <a:prstGeom prst="straightConnector1">
              <a:avLst/>
            </a:prstGeom>
            <a:ln w="508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1" name="580℃"/>
          <p:cNvGrpSpPr/>
          <p:nvPr/>
        </p:nvGrpSpPr>
        <p:grpSpPr>
          <a:xfrm>
            <a:off x="4398631" y="3181795"/>
            <a:ext cx="1091608" cy="756220"/>
            <a:chOff x="5706067" y="3181803"/>
            <a:chExt cx="1091608" cy="756220"/>
          </a:xfrm>
        </p:grpSpPr>
        <p:sp>
          <p:nvSpPr>
            <p:cNvPr id="75" name="Text-580"/>
            <p:cNvSpPr txBox="1">
              <a:spLocks noChangeArrowheads="1"/>
            </p:cNvSpPr>
            <p:nvPr/>
          </p:nvSpPr>
          <p:spPr bwMode="auto">
            <a:xfrm>
              <a:off x="5706067" y="3181803"/>
              <a:ext cx="911540" cy="756220"/>
            </a:xfrm>
            <a:prstGeom prst="rect">
              <a:avLst/>
            </a:prstGeom>
            <a:noFill/>
            <a:ln w="9525">
              <a:noFill/>
              <a:miter lim="800000"/>
              <a:headEnd/>
              <a:tailEnd/>
            </a:ln>
          </p:spPr>
          <p:txBody>
            <a:bodyPr wrap="square" lIns="89986" tIns="46793" rIns="89986" bIns="46793">
              <a:spAutoFit/>
            </a:bodyPr>
            <a:lstStyle/>
            <a:p>
              <a:r>
                <a:rPr lang="en-US" altLang="ja-JP" sz="2800" b="1" dirty="0" smtClean="0">
                  <a:latin typeface="Arial" pitchFamily="34" charset="0"/>
                  <a:cs typeface="Arial" pitchFamily="34" charset="0"/>
                </a:rPr>
                <a:t>580</a:t>
              </a:r>
            </a:p>
            <a:p>
              <a:r>
                <a:rPr lang="en-US" altLang="ja-JP" sz="1500" b="1" dirty="0" smtClean="0">
                  <a:latin typeface="Arial" pitchFamily="34" charset="0"/>
                  <a:cs typeface="Arial" pitchFamily="34" charset="0"/>
                </a:rPr>
                <a:t>(1,080)</a:t>
              </a:r>
              <a:endParaRPr lang="en-US" altLang="ja-JP" sz="1500" b="1" dirty="0">
                <a:latin typeface="Arial" pitchFamily="34" charset="0"/>
                <a:cs typeface="Arial" pitchFamily="34" charset="0"/>
              </a:endParaRPr>
            </a:p>
          </p:txBody>
        </p:sp>
        <p:cxnSp>
          <p:nvCxnSpPr>
            <p:cNvPr id="76" name="矢印"/>
            <p:cNvCxnSpPr/>
            <p:nvPr/>
          </p:nvCxnSpPr>
          <p:spPr>
            <a:xfrm rot="10800000" flipH="1">
              <a:off x="6486525" y="3470275"/>
              <a:ext cx="311150" cy="0"/>
            </a:xfrm>
            <a:prstGeom prst="straightConnector1">
              <a:avLst/>
            </a:prstGeom>
            <a:ln w="508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2" name="図-mst"/>
          <p:cNvGrpSpPr>
            <a:grpSpLocks noChangeAspect="1"/>
          </p:cNvGrpSpPr>
          <p:nvPr/>
        </p:nvGrpSpPr>
        <p:grpSpPr>
          <a:xfrm>
            <a:off x="86141" y="1182919"/>
            <a:ext cx="1270363" cy="489857"/>
            <a:chOff x="-12700" y="-556985"/>
            <a:chExt cx="1411514" cy="544285"/>
          </a:xfrm>
        </p:grpSpPr>
        <p:sp>
          <p:nvSpPr>
            <p:cNvPr id="78" name="正方形/長方形 77"/>
            <p:cNvSpPr/>
            <p:nvPr/>
          </p:nvSpPr>
          <p:spPr>
            <a:xfrm>
              <a:off x="63500" y="-506185"/>
              <a:ext cx="1335314" cy="493485"/>
            </a:xfrm>
            <a:prstGeom prst="rect">
              <a:avLst/>
            </a:prstGeom>
            <a:solidFill>
              <a:srgbClr val="FF33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smtClean="0">
                <a:solidFill>
                  <a:schemeClr val="tx1"/>
                </a:solidFill>
                <a:latin typeface="Arial Black" pitchFamily="34" charset="0"/>
              </a:endParaRPr>
            </a:p>
          </p:txBody>
        </p:sp>
        <p:sp>
          <p:nvSpPr>
            <p:cNvPr id="79" name="正方形/長方形 78"/>
            <p:cNvSpPr/>
            <p:nvPr/>
          </p:nvSpPr>
          <p:spPr>
            <a:xfrm>
              <a:off x="-12700" y="-556985"/>
              <a:ext cx="1335314" cy="493485"/>
            </a:xfrm>
            <a:prstGeom prst="rect">
              <a:avLst/>
            </a:prstGeom>
            <a:solidFill>
              <a:srgbClr val="FF669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smtClean="0">
                  <a:solidFill>
                    <a:schemeClr val="tx1"/>
                  </a:solidFill>
                  <a:latin typeface="Arial Black" pitchFamily="34" charset="0"/>
                </a:rPr>
                <a:t>MST</a:t>
              </a:r>
              <a:endParaRPr lang="ja-JP" altLang="en-US" sz="3200" dirty="0" smtClean="0">
                <a:solidFill>
                  <a:schemeClr val="tx1"/>
                </a:solidFill>
                <a:latin typeface="Arial Black" pitchFamily="34" charset="0"/>
              </a:endParaRPr>
            </a:p>
          </p:txBody>
        </p:sp>
      </p:grpSp>
      <p:grpSp>
        <p:nvGrpSpPr>
          <p:cNvPr id="33" name="図-他社"/>
          <p:cNvGrpSpPr>
            <a:grpSpLocks noChangeAspect="1"/>
          </p:cNvGrpSpPr>
          <p:nvPr/>
        </p:nvGrpSpPr>
        <p:grpSpPr>
          <a:xfrm>
            <a:off x="7798747" y="1182919"/>
            <a:ext cx="1270363" cy="489857"/>
            <a:chOff x="-12700" y="-556985"/>
            <a:chExt cx="1411514" cy="544285"/>
          </a:xfrm>
        </p:grpSpPr>
        <p:sp>
          <p:nvSpPr>
            <p:cNvPr id="81" name="正方形/長方形 80"/>
            <p:cNvSpPr/>
            <p:nvPr/>
          </p:nvSpPr>
          <p:spPr>
            <a:xfrm>
              <a:off x="63500" y="-506185"/>
              <a:ext cx="1335314" cy="493485"/>
            </a:xfrm>
            <a:prstGeom prst="rect">
              <a:avLst/>
            </a:prstGeom>
            <a:solidFill>
              <a:srgbClr val="66CC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a:endParaRPr lang="ja-JP" altLang="en-US" sz="3600" dirty="0" smtClean="0">
                <a:solidFill>
                  <a:schemeClr val="tx1"/>
                </a:solidFill>
                <a:latin typeface="Arial Black" pitchFamily="34" charset="0"/>
              </a:endParaRPr>
            </a:p>
          </p:txBody>
        </p:sp>
        <p:sp>
          <p:nvSpPr>
            <p:cNvPr id="82" name="正方形/長方形 81"/>
            <p:cNvSpPr/>
            <p:nvPr/>
          </p:nvSpPr>
          <p:spPr>
            <a:xfrm>
              <a:off x="-12700" y="-556985"/>
              <a:ext cx="1335314" cy="493485"/>
            </a:xfrm>
            <a:prstGeom prst="rect">
              <a:avLst/>
            </a:prstGeom>
            <a:solidFill>
              <a:srgbClr val="CCEC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400" b="1" dirty="0" smtClean="0">
                  <a:solidFill>
                    <a:schemeClr val="tx1"/>
                  </a:solidFill>
                  <a:latin typeface="Arial Black" pitchFamily="34" charset="0"/>
                </a:rPr>
                <a:t>Others</a:t>
              </a:r>
              <a:endParaRPr lang="ja-JP" altLang="en-US" sz="2400" b="1" dirty="0" smtClean="0">
                <a:solidFill>
                  <a:schemeClr val="tx1"/>
                </a:solidFill>
                <a:latin typeface="Arial Black" pitchFamily="34" charset="0"/>
              </a:endParaRPr>
            </a:p>
          </p:txBody>
        </p:sp>
      </p:grpSp>
      <p:pic>
        <p:nvPicPr>
          <p:cNvPr id="83" name="図 82" descr="スリムラインロゴ.gif"/>
          <p:cNvPicPr>
            <a:picLocks noChangeAspect="1"/>
          </p:cNvPicPr>
          <p:nvPr/>
        </p:nvPicPr>
        <p:blipFill>
          <a:blip r:embed="rId14" cstate="print"/>
          <a:stretch>
            <a:fillRect/>
          </a:stretch>
        </p:blipFill>
        <p:spPr>
          <a:xfrm rot="20483806">
            <a:off x="1650908" y="1145217"/>
            <a:ext cx="1749435" cy="324176"/>
          </a:xfrm>
          <a:prstGeom prst="rect">
            <a:avLst/>
          </a:prstGeom>
        </p:spPr>
      </p:pic>
      <p:sp>
        <p:nvSpPr>
          <p:cNvPr id="77" name="タイトル 76"/>
          <p:cNvSpPr txBox="1">
            <a:spLocks/>
          </p:cNvSpPr>
          <p:nvPr/>
        </p:nvSpPr>
        <p:spPr>
          <a:xfrm>
            <a:off x="0" y="0"/>
            <a:ext cx="9144000" cy="703943"/>
          </a:xfrm>
          <a:prstGeom prst="rect">
            <a:avLst/>
          </a:prstGeom>
        </p:spPr>
        <p:txBody>
          <a:bodyPr/>
          <a:lstStyle/>
          <a:p>
            <a:pPr marL="0" marR="0" lvl="0" indent="0" algn="ctr" defTabSz="914262" rtl="0" eaLnBrk="1" fontAlgn="auto" latinLnBrk="0" hangingPunct="1">
              <a:lnSpc>
                <a:spcPct val="100000"/>
              </a:lnSpc>
              <a:spcBef>
                <a:spcPct val="0"/>
              </a:spcBef>
              <a:spcAft>
                <a:spcPts val="0"/>
              </a:spcAft>
              <a:buClrTx/>
              <a:buSzTx/>
              <a:buFontTx/>
              <a:buNone/>
              <a:tabLst/>
              <a:defRPr/>
            </a:pPr>
            <a:r>
              <a:rPr kumimoji="1" lang="en-US" altLang="ja-JP"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Shrink-fit holder SLIMLINE - Holder material</a:t>
            </a:r>
            <a:endParaRPr kumimoji="1" lang="en-US" altLang="ja-JP" sz="32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8" presetClass="entr" presetSubtype="12" repeatDur="0" restart="never" fill="hold" nodeType="afterEffect">
                                  <p:stCondLst>
                                    <p:cond delay="0"/>
                                  </p:stCondLst>
                                  <p:childTnLst>
                                    <p:set>
                                      <p:cBhvr additive="base" accumulate="none">
                                        <p:cTn id="15" dur="1" fill="hold">
                                          <p:stCondLst>
                                            <p:cond delay="0"/>
                                          </p:stCondLst>
                                        </p:cTn>
                                        <p:tgtEl>
                                          <p:spTgt spid="3"/>
                                        </p:tgtEl>
                                        <p:attrNameLst>
                                          <p:attrName>style.visibility</p:attrName>
                                        </p:attrNameLst>
                                      </p:cBhvr>
                                      <p:to>
                                        <p:strVal val="visible"/>
                                      </p:to>
                                    </p:set>
                                    <p:animEffect transition="in" filter="strips(downLeft)">
                                      <p:cBhvr additive="base" accumulate="none">
                                        <p:cTn id="16" dur="500"/>
                                        <p:tgtEl>
                                          <p:spTgt spid="3"/>
                                        </p:tgtEl>
                                      </p:cBhvr>
                                    </p:animEffect>
                                  </p:childTnLst>
                                </p:cTn>
                              </p:par>
                              <p:par>
                                <p:cTn id="17" presetID="18" presetClass="entr" presetSubtype="3" repeatDur="0" restart="never" fill="hold" nodeType="withEffect">
                                  <p:stCondLst>
                                    <p:cond delay="0"/>
                                  </p:stCondLst>
                                  <p:childTnLst>
                                    <p:set>
                                      <p:cBhvr additive="base" accumulate="none">
                                        <p:cTn id="18" dur="1" fill="hold">
                                          <p:stCondLst>
                                            <p:cond delay="0"/>
                                          </p:stCondLst>
                                        </p:cTn>
                                        <p:tgtEl>
                                          <p:spTgt spid="4"/>
                                        </p:tgtEl>
                                        <p:attrNameLst>
                                          <p:attrName>style.visibility</p:attrName>
                                        </p:attrNameLst>
                                      </p:cBhvr>
                                      <p:to>
                                        <p:strVal val="visible"/>
                                      </p:to>
                                    </p:set>
                                    <p:animEffect transition="in" filter="strips(upRight)">
                                      <p:cBhvr additive="base" accumulate="none">
                                        <p:cTn id="19" dur="500"/>
                                        <p:tgtEl>
                                          <p:spTgt spid="4"/>
                                        </p:tgtEl>
                                      </p:cBhvr>
                                    </p:animEffect>
                                  </p:childTnLst>
                                </p:cTn>
                              </p:par>
                              <p:par>
                                <p:cTn id="20" presetID="9"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childTnLst>
                          </p:cTn>
                        </p:par>
                        <p:par>
                          <p:cTn id="23" fill="hold">
                            <p:stCondLst>
                              <p:cond delay="1000"/>
                            </p:stCondLst>
                            <p:childTnLst>
                              <p:par>
                                <p:cTn id="24" presetID="1" presetClass="entr" presetSubtype="0"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26" presetClass="emph" presetSubtype="0" repeatCount="indefinite" fill="hold" nodeType="withEffect">
                                  <p:stCondLst>
                                    <p:cond delay="0"/>
                                  </p:stCondLst>
                                  <p:childTnLst>
                                    <p:animEffect transition="out" filter="fade">
                                      <p:cBhvr>
                                        <p:cTn id="27" dur="1000" tmFilter="0, 0; .2, .5; .8, .5; 1, 0"/>
                                        <p:tgtEl>
                                          <p:spTgt spid="37"/>
                                        </p:tgtEl>
                                      </p:cBhvr>
                                    </p:animEffect>
                                    <p:animScale>
                                      <p:cBhvr>
                                        <p:cTn id="28" dur="500" autoRev="1" fill="hold"/>
                                        <p:tgtEl>
                                          <p:spTgt spid="37"/>
                                        </p:tgtEl>
                                      </p:cBhvr>
                                      <p:by x="105000" y="105000"/>
                                    </p:animScale>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32" presetClass="emph" presetSubtype="0" repeatCount="indefinite" fill="hold" nodeType="withEffect">
                                  <p:stCondLst>
                                    <p:cond delay="0"/>
                                  </p:stCondLst>
                                  <p:childTnLst>
                                    <p:animClr clrSpc="rgb">
                                      <p:cBhvr override="childStyle">
                                        <p:cTn id="32" dur="100" fill="hold"/>
                                        <p:tgtEl>
                                          <p:spTgt spid="26"/>
                                        </p:tgtEl>
                                        <p:attrNameLst>
                                          <p:attrName>style.color</p:attrName>
                                        </p:attrNameLst>
                                      </p:cBhvr>
                                      <p:to>
                                        <a:schemeClr val="accent2"/>
                                      </p:to>
                                    </p:animClr>
                                    <p:animClr clrSpc="rgb">
                                      <p:cBhvr>
                                        <p:cTn id="33" dur="100" fill="hold"/>
                                        <p:tgtEl>
                                          <p:spTgt spid="26"/>
                                        </p:tgtEl>
                                        <p:attrNameLst>
                                          <p:attrName>fillcolor</p:attrName>
                                        </p:attrNameLst>
                                      </p:cBhvr>
                                      <p:to>
                                        <a:schemeClr val="accent2"/>
                                      </p:to>
                                    </p:animClr>
                                    <p:set>
                                      <p:cBhvr>
                                        <p:cTn id="34" dur="100" fill="hold"/>
                                        <p:tgtEl>
                                          <p:spTgt spid="26"/>
                                        </p:tgtEl>
                                        <p:attrNameLst>
                                          <p:attrName>fill.type</p:attrName>
                                        </p:attrNameLst>
                                      </p:cBhvr>
                                      <p:to>
                                        <p:strVal val="solid"/>
                                      </p:to>
                                    </p:set>
                                    <p:set>
                                      <p:cBhvr>
                                        <p:cTn id="35" dur="100" fill="hold"/>
                                        <p:tgtEl>
                                          <p:spTgt spid="26"/>
                                        </p:tgtEl>
                                        <p:attrNameLst>
                                          <p:attrName>fill.on</p:attrName>
                                        </p:attrNameLst>
                                      </p:cBhvr>
                                      <p:to>
                                        <p:strVal val="true"/>
                                      </p:to>
                                    </p:set>
                                    <p:animRot by="120000">
                                      <p:cBhvr>
                                        <p:cTn id="36" dur="100" fill="hold">
                                          <p:stCondLst>
                                            <p:cond delay="0"/>
                                          </p:stCondLst>
                                        </p:cTn>
                                        <p:tgtEl>
                                          <p:spTgt spid="26"/>
                                        </p:tgtEl>
                                        <p:attrNameLst>
                                          <p:attrName>r</p:attrName>
                                        </p:attrNameLst>
                                      </p:cBhvr>
                                    </p:animRot>
                                    <p:animRot by="-240000">
                                      <p:cBhvr>
                                        <p:cTn id="37" dur="200" fill="hold">
                                          <p:stCondLst>
                                            <p:cond delay="200"/>
                                          </p:stCondLst>
                                        </p:cTn>
                                        <p:tgtEl>
                                          <p:spTgt spid="26"/>
                                        </p:tgtEl>
                                        <p:attrNameLst>
                                          <p:attrName>r</p:attrName>
                                        </p:attrNameLst>
                                      </p:cBhvr>
                                    </p:animRot>
                                    <p:animRot by="240000">
                                      <p:cBhvr>
                                        <p:cTn id="38" dur="200" fill="hold">
                                          <p:stCondLst>
                                            <p:cond delay="400"/>
                                          </p:stCondLst>
                                        </p:cTn>
                                        <p:tgtEl>
                                          <p:spTgt spid="26"/>
                                        </p:tgtEl>
                                        <p:attrNameLst>
                                          <p:attrName>r</p:attrName>
                                        </p:attrNameLst>
                                      </p:cBhvr>
                                    </p:animRot>
                                    <p:animRot by="-240000">
                                      <p:cBhvr>
                                        <p:cTn id="39" dur="200" fill="hold">
                                          <p:stCondLst>
                                            <p:cond delay="600"/>
                                          </p:stCondLst>
                                        </p:cTn>
                                        <p:tgtEl>
                                          <p:spTgt spid="26"/>
                                        </p:tgtEl>
                                        <p:attrNameLst>
                                          <p:attrName>r</p:attrName>
                                        </p:attrNameLst>
                                      </p:cBhvr>
                                    </p:animRot>
                                    <p:animRot by="120000">
                                      <p:cBhvr>
                                        <p:cTn id="40" dur="200" fill="hold">
                                          <p:stCondLst>
                                            <p:cond delay="800"/>
                                          </p:stCondLst>
                                        </p:cTn>
                                        <p:tgtEl>
                                          <p:spTgt spid="26"/>
                                        </p:tgtEl>
                                        <p:attrNameLst>
                                          <p:attrName>r</p:attrName>
                                        </p:attrNameLst>
                                      </p:cBhvr>
                                    </p:animRot>
                                  </p:childTnLst>
                                </p:cTn>
                              </p:par>
                            </p:childTnLst>
                          </p:cTn>
                        </p:par>
                        <p:par>
                          <p:cTn id="41" fill="hold">
                            <p:stCondLst>
                              <p:cond delay="2000"/>
                            </p:stCondLst>
                            <p:childTnLst>
                              <p:par>
                                <p:cTn id="42" presetID="12" presetClass="entr" presetSubtype="4" fill="hold" grpId="0" nodeType="after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slide(fromBottom)">
                                      <p:cBhvr>
                                        <p:cTn id="44" dur="5000"/>
                                        <p:tgtEl>
                                          <p:spTgt spid="38"/>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slide(fromBottom)">
                                      <p:cBhvr>
                                        <p:cTn id="47" dur="5000"/>
                                        <p:tgtEl>
                                          <p:spTgt spid="9"/>
                                        </p:tgtEl>
                                      </p:cBhvr>
                                    </p:animEffect>
                                  </p:childTnLst>
                                </p:cTn>
                              </p:par>
                              <p:par>
                                <p:cTn id="48" presetID="10" presetClass="entr" presetSubtype="0" fill="hold" nodeType="withEffect">
                                  <p:stCondLst>
                                    <p:cond delay="100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2000"/>
                                        <p:tgtEl>
                                          <p:spTgt spid="6"/>
                                        </p:tgtEl>
                                      </p:cBhvr>
                                    </p:animEffect>
                                  </p:childTnLst>
                                </p:cTn>
                              </p:par>
                              <p:par>
                                <p:cTn id="51" presetID="10" presetClass="entr" presetSubtype="0" fill="hold" nodeType="withEffect">
                                  <p:stCondLst>
                                    <p:cond delay="300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900"/>
                                        <p:tgtEl>
                                          <p:spTgt spid="13"/>
                                        </p:tgtEl>
                                      </p:cBhvr>
                                    </p:animEffect>
                                  </p:childTnLst>
                                </p:cTn>
                              </p:par>
                              <p:par>
                                <p:cTn id="54" presetID="10" presetClass="entr" presetSubtype="0" fill="hold" nodeType="withEffect">
                                  <p:stCondLst>
                                    <p:cond delay="500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2000"/>
                                        <p:tgtEl>
                                          <p:spTgt spid="21"/>
                                        </p:tgtEl>
                                      </p:cBhvr>
                                    </p:animEffect>
                                  </p:childTnLst>
                                </p:cTn>
                              </p:par>
                              <p:par>
                                <p:cTn id="57" presetID="22" presetClass="entr" presetSubtype="8" fill="hold" nodeType="withEffect">
                                  <p:stCondLst>
                                    <p:cond delay="5000"/>
                                  </p:stCondLst>
                                  <p:childTnLst>
                                    <p:set>
                                      <p:cBhvr>
                                        <p:cTn id="58" dur="1" fill="hold">
                                          <p:stCondLst>
                                            <p:cond delay="0"/>
                                          </p:stCondLst>
                                        </p:cTn>
                                        <p:tgtEl>
                                          <p:spTgt spid="31"/>
                                        </p:tgtEl>
                                        <p:attrNameLst>
                                          <p:attrName>style.visibility</p:attrName>
                                        </p:attrNameLst>
                                      </p:cBhvr>
                                      <p:to>
                                        <p:strVal val="visible"/>
                                      </p:to>
                                    </p:set>
                                    <p:animEffect transition="in" filter="wipe(left)">
                                      <p:cBhvr>
                                        <p:cTn id="59" dur="500"/>
                                        <p:tgtEl>
                                          <p:spTgt spid="31"/>
                                        </p:tgtEl>
                                      </p:cBhvr>
                                    </p:animEffect>
                                  </p:childTnLst>
                                </p:cTn>
                              </p:par>
                              <p:par>
                                <p:cTn id="60" presetID="9" presetClass="entr" presetSubtype="0" fill="hold" grpId="0" nodeType="withEffect">
                                  <p:stCondLst>
                                    <p:cond delay="5000"/>
                                  </p:stCondLst>
                                  <p:childTnLst>
                                    <p:set>
                                      <p:cBhvr>
                                        <p:cTn id="61" dur="1" fill="hold">
                                          <p:stCondLst>
                                            <p:cond delay="0"/>
                                          </p:stCondLst>
                                        </p:cTn>
                                        <p:tgtEl>
                                          <p:spTgt spid="39"/>
                                        </p:tgtEl>
                                        <p:attrNameLst>
                                          <p:attrName>style.visibility</p:attrName>
                                        </p:attrNameLst>
                                      </p:cBhvr>
                                      <p:to>
                                        <p:strVal val="visible"/>
                                      </p:to>
                                    </p:set>
                                    <p:animEffect transition="in" filter="dissolve">
                                      <p:cBhvr>
                                        <p:cTn id="62" dur="500"/>
                                        <p:tgtEl>
                                          <p:spTgt spid="39"/>
                                        </p:tgtEl>
                                      </p:cBhvr>
                                    </p:animEffect>
                                  </p:childTnLst>
                                </p:cTn>
                              </p:par>
                            </p:childTnLst>
                          </p:cTn>
                        </p:par>
                        <p:par>
                          <p:cTn id="63" fill="hold">
                            <p:stCondLst>
                              <p:cond delay="9000"/>
                            </p:stCondLst>
                            <p:childTnLst>
                              <p:par>
                                <p:cTn id="64" presetID="12" presetClass="entr" presetSubtype="4"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slide(fromBottom)">
                                      <p:cBhvr>
                                        <p:cTn id="66" dur="4600"/>
                                        <p:tgtEl>
                                          <p:spTgt spid="8"/>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slide(fromBottom)">
                                      <p:cBhvr>
                                        <p:cTn id="69" dur="4600"/>
                                        <p:tgtEl>
                                          <p:spTgt spid="11"/>
                                        </p:tgtEl>
                                      </p:cBhvr>
                                    </p:animEffect>
                                  </p:childTnLst>
                                </p:cTn>
                              </p:par>
                              <p:par>
                                <p:cTn id="70" presetID="10" presetClass="exit" presetSubtype="0" repeatDur="0" restart="never" fill="hold" nodeType="withEffect">
                                  <p:stCondLst>
                                    <p:cond delay="0"/>
                                  </p:stCondLst>
                                  <p:childTnLst>
                                    <p:animEffect transition="out" filter="fade">
                                      <p:cBhvr>
                                        <p:cTn id="71" dur="2000"/>
                                        <p:tgtEl>
                                          <p:spTgt spid="3"/>
                                        </p:tgtEl>
                                      </p:cBhvr>
                                    </p:animEffect>
                                    <p:set>
                                      <p:cBhvr>
                                        <p:cTn id="72" dur="1" fill="hold">
                                          <p:stCondLst>
                                            <p:cond delay="1999"/>
                                          </p:stCondLst>
                                        </p:cTn>
                                        <p:tgtEl>
                                          <p:spTgt spid="3"/>
                                        </p:tgtEl>
                                        <p:attrNameLst>
                                          <p:attrName>style.visibility</p:attrName>
                                        </p:attrNameLst>
                                      </p:cBhvr>
                                      <p:to>
                                        <p:strVal val="hidden"/>
                                      </p:to>
                                    </p:set>
                                  </p:childTnLst>
                                </p:cTn>
                              </p:par>
                              <p:par>
                                <p:cTn id="73" presetID="10" presetClass="entr" presetSubtype="0" repeatDur="0" restart="never" fill="hold" nodeType="withEffect">
                                  <p:stCondLst>
                                    <p:cond delay="0"/>
                                  </p:stCondLst>
                                  <p:childTnLst>
                                    <p:set>
                                      <p:cBhvr additive="base" accumulate="none">
                                        <p:cTn id="74" dur="1" fill="hold">
                                          <p:stCondLst>
                                            <p:cond delay="0"/>
                                          </p:stCondLst>
                                        </p:cTn>
                                        <p:tgtEl>
                                          <p:spTgt spid="2"/>
                                        </p:tgtEl>
                                        <p:attrNameLst>
                                          <p:attrName>style.visibility</p:attrName>
                                        </p:attrNameLst>
                                      </p:cBhvr>
                                      <p:to>
                                        <p:strVal val="visible"/>
                                      </p:to>
                                    </p:set>
                                    <p:animEffect transition="in" filter="fade">
                                      <p:cBhvr additive="base" accumulate="none">
                                        <p:cTn id="75" dur="2000"/>
                                        <p:tgtEl>
                                          <p:spTgt spid="2"/>
                                        </p:tgtEl>
                                      </p:cBhvr>
                                    </p:animEffect>
                                  </p:childTnLst>
                                </p:cTn>
                              </p:par>
                              <p:par>
                                <p:cTn id="76" presetID="1" presetClass="entr" presetSubtype="0" fill="hold" nodeType="withEffect">
                                  <p:stCondLst>
                                    <p:cond delay="1000"/>
                                  </p:stCondLst>
                                  <p:childTnLst>
                                    <p:set>
                                      <p:cBhvr>
                                        <p:cTn id="77" dur="1" fill="hold">
                                          <p:stCondLst>
                                            <p:cond delay="0"/>
                                          </p:stCondLst>
                                        </p:cTn>
                                        <p:tgtEl>
                                          <p:spTgt spid="27"/>
                                        </p:tgtEl>
                                        <p:attrNameLst>
                                          <p:attrName>style.visibility</p:attrName>
                                        </p:attrNameLst>
                                      </p:cBhvr>
                                      <p:to>
                                        <p:strVal val="visible"/>
                                      </p:to>
                                    </p:set>
                                  </p:childTnLst>
                                </p:cTn>
                              </p:par>
                              <p:par>
                                <p:cTn id="78" presetID="35" presetClass="emph" presetSubtype="0" repeatCount="5000" fill="hold" nodeType="withEffect">
                                  <p:stCondLst>
                                    <p:cond delay="1000"/>
                                  </p:stCondLst>
                                  <p:childTnLst>
                                    <p:anim calcmode="discrete" valueType="str">
                                      <p:cBhvr>
                                        <p:cTn id="79" dur="620" fill="hold"/>
                                        <p:tgtEl>
                                          <p:spTgt spid="27"/>
                                        </p:tgtEl>
                                        <p:attrNameLst>
                                          <p:attrName>style.visibility</p:attrName>
                                        </p:attrNameLst>
                                      </p:cBhvr>
                                      <p:tavLst>
                                        <p:tav tm="0">
                                          <p:val>
                                            <p:strVal val="hidden"/>
                                          </p:val>
                                        </p:tav>
                                        <p:tav tm="50000">
                                          <p:val>
                                            <p:strVal val="visible"/>
                                          </p:val>
                                        </p:tav>
                                      </p:tavLst>
                                    </p:anim>
                                  </p:childTnLst>
                                </p:cTn>
                              </p:par>
                              <p:par>
                                <p:cTn id="80" presetID="16" presetClass="entr" presetSubtype="42" fill="hold" nodeType="withEffect">
                                  <p:stCondLst>
                                    <p:cond delay="2000"/>
                                  </p:stCondLst>
                                  <p:childTnLst>
                                    <p:set>
                                      <p:cBhvr>
                                        <p:cTn id="81" dur="1" fill="hold">
                                          <p:stCondLst>
                                            <p:cond delay="0"/>
                                          </p:stCondLst>
                                        </p:cTn>
                                        <p:tgtEl>
                                          <p:spTgt spid="12"/>
                                        </p:tgtEl>
                                        <p:attrNameLst>
                                          <p:attrName>style.visibility</p:attrName>
                                        </p:attrNameLst>
                                      </p:cBhvr>
                                      <p:to>
                                        <p:strVal val="visible"/>
                                      </p:to>
                                    </p:set>
                                    <p:animEffect transition="in" filter="barn(outHorizontal)">
                                      <p:cBhvr>
                                        <p:cTn id="82" dur="500"/>
                                        <p:tgtEl>
                                          <p:spTgt spid="12"/>
                                        </p:tgtEl>
                                      </p:cBhvr>
                                    </p:animEffect>
                                  </p:childTnLst>
                                </p:cTn>
                              </p:par>
                            </p:childTnLst>
                          </p:cTn>
                        </p:par>
                        <p:par>
                          <p:cTn id="83" fill="hold">
                            <p:stCondLst>
                              <p:cond delay="13600"/>
                            </p:stCondLst>
                            <p:childTnLst>
                              <p:par>
                                <p:cTn id="84" presetID="22" presetClass="entr" presetSubtype="2" fill="hold" nodeType="after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wipe(right)">
                                      <p:cBhvr>
                                        <p:cTn id="86" dur="500"/>
                                        <p:tgtEl>
                                          <p:spTgt spid="29"/>
                                        </p:tgtEl>
                                      </p:cBhvr>
                                    </p:animEffect>
                                  </p:childTnLst>
                                </p:cTn>
                              </p:par>
                            </p:childTnLst>
                          </p:cTn>
                        </p:par>
                        <p:par>
                          <p:cTn id="87" fill="hold">
                            <p:stCondLst>
                              <p:cond delay="14100"/>
                            </p:stCondLst>
                            <p:childTnLst>
                              <p:par>
                                <p:cTn id="88" presetID="12" presetClass="entr" presetSubtype="4" fill="hold" grpId="0" nodeType="after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slide(fromBottom)">
                                      <p:cBhvr>
                                        <p:cTn id="90" dur="3000"/>
                                        <p:tgtEl>
                                          <p:spTgt spid="10"/>
                                        </p:tgtEl>
                                      </p:cBhvr>
                                    </p:animEffect>
                                  </p:childTnLst>
                                </p:cTn>
                              </p:par>
                              <p:par>
                                <p:cTn id="91" presetID="12" presetClass="entr" presetSubtype="4" fill="hold" grpId="0" nodeType="with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slide(fromBottom)">
                                      <p:cBhvr>
                                        <p:cTn id="93"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38" grpId="0" animBg="1"/>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D絵ｽﾘﾑﾗｲﾝ" descr="SLSA10-120-M67-1段階.jpg"/>
          <p:cNvPicPr>
            <a:picLocks noChangeAspect="1"/>
          </p:cNvPicPr>
          <p:nvPr/>
        </p:nvPicPr>
        <p:blipFill>
          <a:blip r:embed="rId3" cstate="print"/>
          <a:stretch>
            <a:fillRect/>
          </a:stretch>
        </p:blipFill>
        <p:spPr>
          <a:xfrm>
            <a:off x="626404" y="932404"/>
            <a:ext cx="1800225" cy="5762625"/>
          </a:xfrm>
          <a:prstGeom prst="rect">
            <a:avLst/>
          </a:prstGeom>
        </p:spPr>
      </p:pic>
      <p:pic>
        <p:nvPicPr>
          <p:cNvPr id="5" name="3D絵他社ﾎﾙﾀﾞ" descr="他社焼ばめホルダ-第2段階.jpg"/>
          <p:cNvPicPr>
            <a:picLocks noChangeAspect="1"/>
          </p:cNvPicPr>
          <p:nvPr/>
        </p:nvPicPr>
        <p:blipFill>
          <a:blip r:embed="rId4" cstate="print"/>
          <a:stretch>
            <a:fillRect/>
          </a:stretch>
        </p:blipFill>
        <p:spPr>
          <a:xfrm>
            <a:off x="6739204" y="921604"/>
            <a:ext cx="1800225" cy="5762625"/>
          </a:xfrm>
          <a:prstGeom prst="rect">
            <a:avLst/>
          </a:prstGeom>
        </p:spPr>
      </p:pic>
      <p:pic>
        <p:nvPicPr>
          <p:cNvPr id="8" name="図高周波"/>
          <p:cNvPicPr>
            <a:picLocks noChangeAspect="1" noChangeArrowheads="1"/>
          </p:cNvPicPr>
          <p:nvPr/>
        </p:nvPicPr>
        <p:blipFill>
          <a:blip r:embed="rId5" cstate="print"/>
          <a:srcRect/>
          <a:stretch>
            <a:fillRect/>
          </a:stretch>
        </p:blipFill>
        <p:spPr bwMode="auto">
          <a:xfrm>
            <a:off x="8384400" y="3902400"/>
            <a:ext cx="525462" cy="773112"/>
          </a:xfrm>
          <a:prstGeom prst="rect">
            <a:avLst/>
          </a:prstGeom>
          <a:noFill/>
          <a:ln w="9525">
            <a:noFill/>
            <a:miter lim="800000"/>
            <a:headEnd/>
            <a:tailEnd/>
          </a:ln>
        </p:spPr>
      </p:pic>
      <p:pic>
        <p:nvPicPr>
          <p:cNvPr id="17" name="図 16" descr="矢印左.gif"/>
          <p:cNvPicPr>
            <a:picLocks noChangeAspect="1"/>
          </p:cNvPicPr>
          <p:nvPr/>
        </p:nvPicPr>
        <p:blipFill>
          <a:blip r:embed="rId6" cstate="print"/>
          <a:stretch>
            <a:fillRect/>
          </a:stretch>
        </p:blipFill>
        <p:spPr>
          <a:xfrm>
            <a:off x="266400" y="5176800"/>
            <a:ext cx="969264" cy="681228"/>
          </a:xfrm>
          <a:prstGeom prst="rect">
            <a:avLst/>
          </a:prstGeom>
        </p:spPr>
      </p:pic>
      <p:sp>
        <p:nvSpPr>
          <p:cNvPr id="18" name="Text430"/>
          <p:cNvSpPr txBox="1">
            <a:spLocks noChangeArrowheads="1"/>
          </p:cNvSpPr>
          <p:nvPr/>
        </p:nvSpPr>
        <p:spPr bwMode="auto">
          <a:xfrm>
            <a:off x="3882513" y="4088562"/>
            <a:ext cx="877664" cy="817718"/>
          </a:xfrm>
          <a:prstGeom prst="rect">
            <a:avLst/>
          </a:prstGeom>
          <a:noFill/>
          <a:ln w="9525">
            <a:noFill/>
            <a:miter lim="800000"/>
            <a:headEnd/>
            <a:tailEnd/>
          </a:ln>
        </p:spPr>
        <p:txBody>
          <a:bodyPr wrap="square" lIns="89933" tIns="46765" rIns="89933" bIns="46765">
            <a:spAutoFit/>
          </a:bodyPr>
          <a:lstStyle/>
          <a:p>
            <a:r>
              <a:rPr lang="en-US" altLang="ja-JP" sz="3200" dirty="0" smtClean="0">
                <a:solidFill>
                  <a:srgbClr val="003300"/>
                </a:solidFill>
                <a:latin typeface="Arial" pitchFamily="34" charset="0"/>
                <a:cs typeface="Arial" pitchFamily="34" charset="0"/>
              </a:rPr>
              <a:t>430</a:t>
            </a:r>
            <a:r>
              <a:rPr lang="en-US" altLang="ja-JP" sz="1500" dirty="0" smtClean="0">
                <a:solidFill>
                  <a:srgbClr val="003300"/>
                </a:solidFill>
                <a:latin typeface="Arial" pitchFamily="34" charset="0"/>
                <a:cs typeface="Arial" pitchFamily="34" charset="0"/>
              </a:rPr>
              <a:t>(800)</a:t>
            </a:r>
            <a:endParaRPr lang="en-US" altLang="ja-JP" sz="1500" dirty="0">
              <a:solidFill>
                <a:srgbClr val="003300"/>
              </a:solidFill>
              <a:latin typeface="Arial" pitchFamily="34" charset="0"/>
              <a:cs typeface="Arial" pitchFamily="34" charset="0"/>
            </a:endParaRPr>
          </a:p>
        </p:txBody>
      </p:sp>
      <p:sp>
        <p:nvSpPr>
          <p:cNvPr id="19" name="Text690"/>
          <p:cNvSpPr txBox="1">
            <a:spLocks noChangeArrowheads="1"/>
          </p:cNvSpPr>
          <p:nvPr/>
        </p:nvSpPr>
        <p:spPr bwMode="auto">
          <a:xfrm>
            <a:off x="4749424" y="2366965"/>
            <a:ext cx="911540" cy="709997"/>
          </a:xfrm>
          <a:prstGeom prst="rect">
            <a:avLst/>
          </a:prstGeom>
          <a:noFill/>
          <a:ln w="9525">
            <a:noFill/>
            <a:miter lim="800000"/>
            <a:headEnd/>
            <a:tailEnd/>
          </a:ln>
        </p:spPr>
        <p:txBody>
          <a:bodyPr wrap="square" lIns="89933" tIns="46765" rIns="89933" bIns="46765">
            <a:spAutoFit/>
          </a:bodyPr>
          <a:lstStyle/>
          <a:p>
            <a:r>
              <a:rPr lang="en-US" altLang="ja-JP" sz="2500" b="1" dirty="0" smtClean="0">
                <a:solidFill>
                  <a:srgbClr val="0000FF"/>
                </a:solidFill>
                <a:latin typeface="Arial" pitchFamily="34" charset="0"/>
                <a:cs typeface="Arial" pitchFamily="34" charset="0"/>
              </a:rPr>
              <a:t>690</a:t>
            </a:r>
          </a:p>
          <a:p>
            <a:r>
              <a:rPr lang="en-US" altLang="ja-JP" sz="1500" b="1" dirty="0" smtClean="0">
                <a:solidFill>
                  <a:srgbClr val="0000FF"/>
                </a:solidFill>
                <a:latin typeface="Arial" pitchFamily="34" charset="0"/>
                <a:cs typeface="Arial" pitchFamily="34" charset="0"/>
              </a:rPr>
              <a:t>(1,280)</a:t>
            </a:r>
            <a:endParaRPr lang="en-US" altLang="ja-JP" sz="1500" b="1" dirty="0">
              <a:solidFill>
                <a:srgbClr val="0000FF"/>
              </a:solidFill>
              <a:latin typeface="Arial" pitchFamily="34" charset="0"/>
              <a:cs typeface="Arial" pitchFamily="34" charset="0"/>
            </a:endParaRPr>
          </a:p>
        </p:txBody>
      </p:sp>
      <p:sp>
        <p:nvSpPr>
          <p:cNvPr id="20" name="矢印焼ばめ1"/>
          <p:cNvSpPr/>
          <p:nvPr/>
        </p:nvSpPr>
        <p:spPr>
          <a:xfrm>
            <a:off x="3290138" y="4451989"/>
            <a:ext cx="190500" cy="251460"/>
          </a:xfrm>
          <a:prstGeom prst="rightArrow">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87" tIns="45692" rIns="91387" bIns="45692" rtlCol="0" anchor="ctr"/>
          <a:lstStyle/>
          <a:p>
            <a:pPr algn="ctr"/>
            <a:endParaRPr kumimoji="1" lang="ja-JP" altLang="en-US" dirty="0" smtClean="0">
              <a:solidFill>
                <a:schemeClr val="tx1"/>
              </a:solidFill>
            </a:endParaRPr>
          </a:p>
        </p:txBody>
      </p:sp>
      <p:sp>
        <p:nvSpPr>
          <p:cNvPr id="21" name="矢印他社1"/>
          <p:cNvSpPr/>
          <p:nvPr/>
        </p:nvSpPr>
        <p:spPr>
          <a:xfrm rot="10800000">
            <a:off x="5835841" y="2822258"/>
            <a:ext cx="190500" cy="251460"/>
          </a:xfrm>
          <a:prstGeom prst="rightArrow">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87" tIns="45692" rIns="91387" bIns="45692" rtlCol="0" anchor="ctr"/>
          <a:lstStyle/>
          <a:p>
            <a:pPr algn="ctr"/>
            <a:endParaRPr kumimoji="1" lang="ja-JP" altLang="en-US" dirty="0" smtClean="0">
              <a:solidFill>
                <a:schemeClr val="tx1"/>
              </a:solidFill>
            </a:endParaRPr>
          </a:p>
        </p:txBody>
      </p:sp>
      <p:sp>
        <p:nvSpPr>
          <p:cNvPr id="22" name="Text720"/>
          <p:cNvSpPr txBox="1">
            <a:spLocks noChangeArrowheads="1"/>
          </p:cNvSpPr>
          <p:nvPr/>
        </p:nvSpPr>
        <p:spPr bwMode="auto">
          <a:xfrm>
            <a:off x="4133168" y="2174488"/>
            <a:ext cx="877664" cy="756163"/>
          </a:xfrm>
          <a:prstGeom prst="rect">
            <a:avLst/>
          </a:prstGeom>
          <a:noFill/>
          <a:ln w="9525">
            <a:noFill/>
            <a:miter lim="800000"/>
            <a:headEnd/>
            <a:tailEnd/>
          </a:ln>
        </p:spPr>
        <p:txBody>
          <a:bodyPr wrap="square" lIns="89933" tIns="46765" rIns="89933" bIns="46765">
            <a:spAutoFit/>
          </a:bodyPr>
          <a:lstStyle/>
          <a:p>
            <a:r>
              <a:rPr lang="en-US" altLang="ja-JP" sz="2800" b="1" dirty="0" smtClean="0">
                <a:latin typeface="Arial" pitchFamily="34" charset="0"/>
                <a:cs typeface="Arial" pitchFamily="34" charset="0"/>
              </a:rPr>
              <a:t>720</a:t>
            </a:r>
          </a:p>
          <a:p>
            <a:r>
              <a:rPr lang="en-US" altLang="ja-JP" sz="1500" b="1" dirty="0" smtClean="0">
                <a:latin typeface="Arial" pitchFamily="34" charset="0"/>
                <a:cs typeface="Arial" pitchFamily="34" charset="0"/>
              </a:rPr>
              <a:t>(1,330)</a:t>
            </a:r>
            <a:endParaRPr lang="en-US" altLang="ja-JP" sz="1500" b="1" dirty="0">
              <a:latin typeface="Arial" pitchFamily="34" charset="0"/>
              <a:cs typeface="Arial" pitchFamily="34" charset="0"/>
            </a:endParaRPr>
          </a:p>
        </p:txBody>
      </p:sp>
      <p:grpSp>
        <p:nvGrpSpPr>
          <p:cNvPr id="2" name="温度計他社"/>
          <p:cNvGrpSpPr/>
          <p:nvPr/>
        </p:nvGrpSpPr>
        <p:grpSpPr>
          <a:xfrm>
            <a:off x="5364000" y="1079504"/>
            <a:ext cx="553068" cy="5535155"/>
            <a:chOff x="6858000" y="1079500"/>
            <a:chExt cx="553068" cy="5535155"/>
          </a:xfrm>
        </p:grpSpPr>
        <p:sp>
          <p:nvSpPr>
            <p:cNvPr id="30" name="正方形/長方形 29"/>
            <p:cNvSpPr/>
            <p:nvPr/>
          </p:nvSpPr>
          <p:spPr>
            <a:xfrm>
              <a:off x="7037297" y="3427409"/>
              <a:ext cx="237600" cy="2731361"/>
            </a:xfrm>
            <a:prstGeom prst="rect">
              <a:avLst/>
            </a:prstGeom>
            <a:solidFill>
              <a:srgbClr val="28E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7034811" y="1543050"/>
              <a:ext cx="237600" cy="9944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7035023" y="2457450"/>
              <a:ext cx="237600" cy="99853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7031211" y="1533525"/>
              <a:ext cx="244800" cy="489947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6896154" y="6151232"/>
              <a:ext cx="514914" cy="463423"/>
            </a:xfrm>
            <a:prstGeom prst="ellipse">
              <a:avLst/>
            </a:prstGeom>
            <a:solidFill>
              <a:srgbClr val="289B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7036505" y="6097448"/>
              <a:ext cx="237600" cy="238188"/>
            </a:xfrm>
            <a:prstGeom prst="rect">
              <a:avLst/>
            </a:prstGeom>
            <a:solidFill>
              <a:srgbClr val="289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コネクタ 30"/>
            <p:cNvCxnSpPr/>
            <p:nvPr/>
          </p:nvCxnSpPr>
          <p:spPr>
            <a:xfrm>
              <a:off x="7037705" y="3953179"/>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7037705" y="4631263"/>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7037705" y="5309347"/>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7037705" y="5987432"/>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7037705" y="3275094"/>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7037705" y="2597010"/>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ext℃"/>
            <p:cNvSpPr txBox="1"/>
            <p:nvPr/>
          </p:nvSpPr>
          <p:spPr>
            <a:xfrm>
              <a:off x="6858000" y="1079500"/>
              <a:ext cx="469900" cy="461665"/>
            </a:xfrm>
            <a:prstGeom prst="rect">
              <a:avLst/>
            </a:prstGeom>
            <a:noFill/>
          </p:spPr>
          <p:txBody>
            <a:bodyPr wrap="square" rtlCol="0">
              <a:spAutoFit/>
            </a:bodyPr>
            <a:lstStyle/>
            <a:p>
              <a:r>
                <a:rPr lang="ja-JP" altLang="en-US" sz="2400" b="1" dirty="0" smtClean="0">
                  <a:latin typeface="MS UI Gothic" pitchFamily="50" charset="-128"/>
                  <a:ea typeface="MS UI Gothic" pitchFamily="50" charset="-128"/>
                </a:rPr>
                <a:t>℃</a:t>
              </a:r>
              <a:endParaRPr lang="ja-JP" altLang="en-US" sz="2400" b="1" dirty="0">
                <a:latin typeface="MS UI Gothic" pitchFamily="50" charset="-128"/>
                <a:ea typeface="MS UI Gothic" pitchFamily="50" charset="-128"/>
              </a:endParaRPr>
            </a:p>
          </p:txBody>
        </p:sp>
      </p:grpSp>
      <p:grpSp>
        <p:nvGrpSpPr>
          <p:cNvPr id="3" name="温度計焼ばめ"/>
          <p:cNvGrpSpPr/>
          <p:nvPr/>
        </p:nvGrpSpPr>
        <p:grpSpPr>
          <a:xfrm>
            <a:off x="3373200" y="1079504"/>
            <a:ext cx="553068" cy="5535155"/>
            <a:chOff x="4000500" y="1079500"/>
            <a:chExt cx="553068" cy="5535155"/>
          </a:xfrm>
        </p:grpSpPr>
        <p:sp>
          <p:nvSpPr>
            <p:cNvPr id="45" name="正方形/長方形 44"/>
            <p:cNvSpPr/>
            <p:nvPr/>
          </p:nvSpPr>
          <p:spPr>
            <a:xfrm>
              <a:off x="4178951" y="3470275"/>
              <a:ext cx="237600" cy="2701195"/>
            </a:xfrm>
            <a:prstGeom prst="rect">
              <a:avLst/>
            </a:prstGeom>
            <a:solidFill>
              <a:srgbClr val="28E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4178951" y="1543050"/>
              <a:ext cx="237600" cy="9159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4178951" y="2459034"/>
              <a:ext cx="237600" cy="1127446"/>
            </a:xfrm>
            <a:prstGeom prst="rect">
              <a:avLst/>
            </a:prstGeom>
            <a:solidFill>
              <a:srgbClr val="28E0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4173711" y="1533525"/>
              <a:ext cx="244800" cy="489947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4038654" y="6151232"/>
              <a:ext cx="514914" cy="463423"/>
            </a:xfrm>
            <a:prstGeom prst="ellipse">
              <a:avLst/>
            </a:prstGeom>
            <a:solidFill>
              <a:srgbClr val="289B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179005" y="6098396"/>
              <a:ext cx="237600" cy="233290"/>
            </a:xfrm>
            <a:prstGeom prst="rect">
              <a:avLst/>
            </a:prstGeom>
            <a:solidFill>
              <a:srgbClr val="289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 name="直線コネクタ 43"/>
            <p:cNvCxnSpPr/>
            <p:nvPr/>
          </p:nvCxnSpPr>
          <p:spPr>
            <a:xfrm>
              <a:off x="4183380" y="2597010"/>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4183380" y="3953179"/>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4183380" y="4631263"/>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4183380" y="5309347"/>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183380" y="5987432"/>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4183380" y="3275094"/>
              <a:ext cx="129540" cy="142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Text℃"/>
            <p:cNvSpPr txBox="1"/>
            <p:nvPr/>
          </p:nvSpPr>
          <p:spPr>
            <a:xfrm>
              <a:off x="4000500" y="1079500"/>
              <a:ext cx="469900" cy="461665"/>
            </a:xfrm>
            <a:prstGeom prst="rect">
              <a:avLst/>
            </a:prstGeom>
            <a:noFill/>
          </p:spPr>
          <p:txBody>
            <a:bodyPr wrap="square" rtlCol="0">
              <a:spAutoFit/>
            </a:bodyPr>
            <a:lstStyle/>
            <a:p>
              <a:r>
                <a:rPr lang="ja-JP" altLang="en-US" sz="2400" b="1" dirty="0" smtClean="0">
                  <a:latin typeface="MS UI Gothic" pitchFamily="50" charset="-128"/>
                  <a:ea typeface="MS UI Gothic" pitchFamily="50" charset="-128"/>
                </a:rPr>
                <a:t>℃</a:t>
              </a:r>
              <a:endParaRPr lang="ja-JP" altLang="en-US" sz="2400" b="1" dirty="0">
                <a:latin typeface="MS UI Gothic" pitchFamily="50" charset="-128"/>
                <a:ea typeface="MS UI Gothic" pitchFamily="50" charset="-128"/>
              </a:endParaRPr>
            </a:p>
          </p:txBody>
        </p:sp>
      </p:grpSp>
      <p:cxnSp>
        <p:nvCxnSpPr>
          <p:cNvPr id="52" name="直線矢印コネクタ 51"/>
          <p:cNvCxnSpPr/>
          <p:nvPr/>
        </p:nvCxnSpPr>
        <p:spPr>
          <a:xfrm rot="10800000">
            <a:off x="3851957" y="2451100"/>
            <a:ext cx="311150" cy="0"/>
          </a:xfrm>
          <a:prstGeom prst="straightConnector1">
            <a:avLst/>
          </a:prstGeom>
          <a:ln w="508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矢印焼ばめ2"/>
          <p:cNvSpPr/>
          <p:nvPr/>
        </p:nvSpPr>
        <p:spPr>
          <a:xfrm>
            <a:off x="3290138" y="5023489"/>
            <a:ext cx="190500" cy="251460"/>
          </a:xfrm>
          <a:prstGeom prst="rightArrow">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87" tIns="45692" rIns="91387" bIns="45692" rtlCol="0" anchor="ctr"/>
          <a:lstStyle/>
          <a:p>
            <a:pPr algn="ctr"/>
            <a:endParaRPr kumimoji="1" lang="ja-JP" altLang="en-US" dirty="0" smtClean="0">
              <a:solidFill>
                <a:schemeClr val="tx1"/>
              </a:solidFill>
            </a:endParaRPr>
          </a:p>
        </p:txBody>
      </p:sp>
      <p:sp>
        <p:nvSpPr>
          <p:cNvPr id="55" name="矢印焼ばめ3"/>
          <p:cNvSpPr/>
          <p:nvPr/>
        </p:nvSpPr>
        <p:spPr>
          <a:xfrm>
            <a:off x="3290138" y="4137664"/>
            <a:ext cx="190500" cy="251460"/>
          </a:xfrm>
          <a:prstGeom prst="rightArrow">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87" tIns="45692" rIns="91387" bIns="45692" rtlCol="0" anchor="ctr"/>
          <a:lstStyle/>
          <a:p>
            <a:pPr algn="ctr"/>
            <a:endParaRPr kumimoji="1" lang="ja-JP" altLang="en-US" dirty="0" smtClean="0">
              <a:solidFill>
                <a:schemeClr val="tx1"/>
              </a:solidFill>
            </a:endParaRPr>
          </a:p>
        </p:txBody>
      </p:sp>
      <p:sp>
        <p:nvSpPr>
          <p:cNvPr id="56" name="矢印焼ばめ4"/>
          <p:cNvSpPr/>
          <p:nvPr/>
        </p:nvSpPr>
        <p:spPr>
          <a:xfrm>
            <a:off x="3290138" y="5404485"/>
            <a:ext cx="190500" cy="251460"/>
          </a:xfrm>
          <a:prstGeom prst="rightArrow">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87" tIns="45692" rIns="91387" bIns="45692" rtlCol="0" anchor="ctr"/>
          <a:lstStyle/>
          <a:p>
            <a:pPr algn="ctr"/>
            <a:endParaRPr kumimoji="1" lang="ja-JP" altLang="en-US" dirty="0" smtClean="0">
              <a:solidFill>
                <a:schemeClr val="tx1"/>
              </a:solidFill>
            </a:endParaRPr>
          </a:p>
        </p:txBody>
      </p:sp>
      <p:sp>
        <p:nvSpPr>
          <p:cNvPr id="57" name="矢印他社2"/>
          <p:cNvSpPr/>
          <p:nvPr/>
        </p:nvSpPr>
        <p:spPr>
          <a:xfrm rot="10800000">
            <a:off x="5835841" y="3484245"/>
            <a:ext cx="190500" cy="251460"/>
          </a:xfrm>
          <a:prstGeom prst="rightArrow">
            <a:avLst/>
          </a:prstGeom>
          <a:solidFill>
            <a:srgbClr val="0000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87" tIns="45692" rIns="91387" bIns="45692" rtlCol="0" anchor="ctr"/>
          <a:lstStyle/>
          <a:p>
            <a:pPr algn="ctr"/>
            <a:endParaRPr kumimoji="1" lang="ja-JP" altLang="en-US" dirty="0" smtClean="0">
              <a:solidFill>
                <a:schemeClr val="tx1"/>
              </a:solidFill>
            </a:endParaRPr>
          </a:p>
        </p:txBody>
      </p:sp>
      <p:sp>
        <p:nvSpPr>
          <p:cNvPr id="58" name="矢印他社3"/>
          <p:cNvSpPr/>
          <p:nvPr/>
        </p:nvSpPr>
        <p:spPr>
          <a:xfrm rot="10800000">
            <a:off x="5835841" y="3912874"/>
            <a:ext cx="190500" cy="251460"/>
          </a:xfrm>
          <a:prstGeom prst="rightArrow">
            <a:avLst/>
          </a:prstGeom>
          <a:solidFill>
            <a:srgbClr val="0000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87" tIns="45692" rIns="91387" bIns="45692" rtlCol="0" anchor="ctr"/>
          <a:lstStyle/>
          <a:p>
            <a:pPr algn="ctr"/>
            <a:endParaRPr kumimoji="1" lang="ja-JP" altLang="en-US" dirty="0" smtClean="0">
              <a:solidFill>
                <a:schemeClr val="tx1"/>
              </a:solidFill>
            </a:endParaRPr>
          </a:p>
        </p:txBody>
      </p:sp>
      <p:sp>
        <p:nvSpPr>
          <p:cNvPr id="59" name="矢印他社4"/>
          <p:cNvSpPr/>
          <p:nvPr/>
        </p:nvSpPr>
        <p:spPr>
          <a:xfrm rot="10800000">
            <a:off x="5835841" y="2369820"/>
            <a:ext cx="190500" cy="251460"/>
          </a:xfrm>
          <a:prstGeom prst="rightArrow">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87" tIns="45692" rIns="91387" bIns="45692" rtlCol="0" anchor="ctr"/>
          <a:lstStyle/>
          <a:p>
            <a:pPr algn="ctr"/>
            <a:endParaRPr kumimoji="1" lang="ja-JP" altLang="en-US" dirty="0" smtClean="0">
              <a:solidFill>
                <a:schemeClr val="tx1"/>
              </a:solidFill>
            </a:endParaRPr>
          </a:p>
        </p:txBody>
      </p:sp>
      <p:sp>
        <p:nvSpPr>
          <p:cNvPr id="60" name="矢印他社5"/>
          <p:cNvSpPr/>
          <p:nvPr/>
        </p:nvSpPr>
        <p:spPr>
          <a:xfrm rot="10800000">
            <a:off x="5835841" y="2594930"/>
            <a:ext cx="190500" cy="251460"/>
          </a:xfrm>
          <a:prstGeom prst="rightArrow">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87" tIns="45692" rIns="91387" bIns="45692" rtlCol="0" anchor="ctr"/>
          <a:lstStyle/>
          <a:p>
            <a:pPr algn="ctr"/>
            <a:endParaRPr kumimoji="1" lang="ja-JP" altLang="en-US" dirty="0" smtClean="0">
              <a:solidFill>
                <a:schemeClr val="tx1"/>
              </a:solidFill>
            </a:endParaRPr>
          </a:p>
        </p:txBody>
      </p:sp>
      <p:sp>
        <p:nvSpPr>
          <p:cNvPr id="61" name="Text焼ばめ温度"/>
          <p:cNvSpPr/>
          <p:nvPr/>
        </p:nvSpPr>
        <p:spPr>
          <a:xfrm>
            <a:off x="2098731" y="4038599"/>
            <a:ext cx="1046333" cy="2115457"/>
          </a:xfrm>
          <a:prstGeom prst="rect">
            <a:avLst/>
          </a:prstGeom>
          <a:noFill/>
        </p:spPr>
        <p:txBody>
          <a:bodyPr vert="eaVert" wrap="square" lIns="91387" tIns="45692" rIns="91387" bIns="45692">
            <a:spAutoFit/>
          </a:bodyPr>
          <a:lstStyle/>
          <a:p>
            <a:pPr algn="ctr"/>
            <a:r>
              <a:rPr lang="en-US" altLang="ja-JP" sz="28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Shrinking  temperature</a:t>
            </a:r>
            <a:endParaRPr lang="ja-JP" altLang="en-US" sz="2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62" name="Text焼ばめ温度"/>
          <p:cNvSpPr/>
          <p:nvPr/>
        </p:nvSpPr>
        <p:spPr>
          <a:xfrm>
            <a:off x="5922284" y="2438400"/>
            <a:ext cx="1046333" cy="1905000"/>
          </a:xfrm>
          <a:prstGeom prst="rect">
            <a:avLst/>
          </a:prstGeom>
          <a:noFill/>
        </p:spPr>
        <p:txBody>
          <a:bodyPr vert="eaVert" wrap="square" lIns="91387" tIns="45692" rIns="91387" bIns="45692">
            <a:spAutoFit/>
          </a:bodyPr>
          <a:lstStyle/>
          <a:p>
            <a:pPr algn="ctr"/>
            <a:r>
              <a:rPr lang="en-US" altLang="ja-JP" sz="2800" b="1" dirty="0" smtClean="0">
                <a:ln w="12700">
                  <a:solidFill>
                    <a:schemeClr val="tx2">
                      <a:satMod val="155000"/>
                    </a:schemeClr>
                  </a:solidFill>
                  <a:prstDash val="solid"/>
                </a:ln>
                <a:solidFill>
                  <a:srgbClr val="FF99FF"/>
                </a:solidFill>
                <a:effectLst>
                  <a:outerShdw blurRad="41275" dist="20320" dir="1800000" algn="tl" rotWithShape="0">
                    <a:srgbClr val="000000">
                      <a:alpha val="40000"/>
                    </a:srgbClr>
                  </a:outerShdw>
                </a:effectLst>
              </a:rPr>
              <a:t>Shrinking </a:t>
            </a:r>
            <a:r>
              <a:rPr lang="en-US" altLang="ja-JP" sz="2800" b="1" dirty="0" err="1" smtClean="0">
                <a:ln w="12700">
                  <a:solidFill>
                    <a:schemeClr val="tx2">
                      <a:satMod val="155000"/>
                    </a:schemeClr>
                  </a:solidFill>
                  <a:prstDash val="solid"/>
                </a:ln>
                <a:solidFill>
                  <a:srgbClr val="FF99FF"/>
                </a:solidFill>
                <a:effectLst>
                  <a:outerShdw blurRad="41275" dist="20320" dir="1800000" algn="tl" rotWithShape="0">
                    <a:srgbClr val="000000">
                      <a:alpha val="40000"/>
                    </a:srgbClr>
                  </a:outerShdw>
                </a:effectLst>
              </a:rPr>
              <a:t>temperatur</a:t>
            </a:r>
            <a:endParaRPr lang="ja-JP" altLang="en-US" sz="2800" b="1" dirty="0">
              <a:ln w="12700">
                <a:solidFill>
                  <a:schemeClr val="tx2">
                    <a:satMod val="155000"/>
                  </a:schemeClr>
                </a:solidFill>
                <a:prstDash val="solid"/>
              </a:ln>
              <a:solidFill>
                <a:srgbClr val="FF99FF"/>
              </a:solidFill>
              <a:effectLst>
                <a:outerShdw blurRad="41275" dist="20320" dir="1800000" algn="tl" rotWithShape="0">
                  <a:srgbClr val="000000">
                    <a:alpha val="40000"/>
                  </a:srgbClr>
                </a:outerShdw>
              </a:effectLst>
            </a:endParaRPr>
          </a:p>
        </p:txBody>
      </p:sp>
      <p:sp>
        <p:nvSpPr>
          <p:cNvPr id="63" name="矢印焼ばめ5"/>
          <p:cNvSpPr/>
          <p:nvPr/>
        </p:nvSpPr>
        <p:spPr>
          <a:xfrm>
            <a:off x="3290138" y="4315918"/>
            <a:ext cx="190500" cy="251460"/>
          </a:xfrm>
          <a:prstGeom prst="rightArrow">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87" tIns="45692" rIns="91387" bIns="45692" rtlCol="0" anchor="ctr"/>
          <a:lstStyle/>
          <a:p>
            <a:pPr algn="ctr"/>
            <a:endParaRPr kumimoji="1" lang="ja-JP" altLang="en-US" dirty="0" smtClean="0">
              <a:solidFill>
                <a:schemeClr val="tx1"/>
              </a:solidFill>
            </a:endParaRPr>
          </a:p>
        </p:txBody>
      </p:sp>
      <p:grpSp>
        <p:nvGrpSpPr>
          <p:cNvPr id="6" name="図-mst"/>
          <p:cNvGrpSpPr>
            <a:grpSpLocks noChangeAspect="1"/>
          </p:cNvGrpSpPr>
          <p:nvPr/>
        </p:nvGrpSpPr>
        <p:grpSpPr>
          <a:xfrm>
            <a:off x="86141" y="1182919"/>
            <a:ext cx="1270363" cy="489857"/>
            <a:chOff x="-12700" y="-556985"/>
            <a:chExt cx="1411514" cy="544285"/>
          </a:xfrm>
        </p:grpSpPr>
        <p:sp>
          <p:nvSpPr>
            <p:cNvPr id="65" name="正方形/長方形 64"/>
            <p:cNvSpPr/>
            <p:nvPr/>
          </p:nvSpPr>
          <p:spPr>
            <a:xfrm>
              <a:off x="63500" y="-506185"/>
              <a:ext cx="1335314" cy="493485"/>
            </a:xfrm>
            <a:prstGeom prst="rect">
              <a:avLst/>
            </a:prstGeom>
            <a:solidFill>
              <a:srgbClr val="FF33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smtClean="0">
                <a:solidFill>
                  <a:schemeClr val="tx1"/>
                </a:solidFill>
                <a:latin typeface="Arial Black" pitchFamily="34" charset="0"/>
              </a:endParaRPr>
            </a:p>
          </p:txBody>
        </p:sp>
        <p:sp>
          <p:nvSpPr>
            <p:cNvPr id="66" name="正方形/長方形 65"/>
            <p:cNvSpPr/>
            <p:nvPr/>
          </p:nvSpPr>
          <p:spPr>
            <a:xfrm>
              <a:off x="-12700" y="-556985"/>
              <a:ext cx="1335314" cy="493485"/>
            </a:xfrm>
            <a:prstGeom prst="rect">
              <a:avLst/>
            </a:prstGeom>
            <a:solidFill>
              <a:srgbClr val="FF669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smtClean="0">
                  <a:solidFill>
                    <a:schemeClr val="tx1"/>
                  </a:solidFill>
                  <a:latin typeface="Arial Black" pitchFamily="34" charset="0"/>
                </a:rPr>
                <a:t>MST</a:t>
              </a:r>
              <a:endParaRPr lang="ja-JP" altLang="en-US" sz="3200" dirty="0" smtClean="0">
                <a:solidFill>
                  <a:schemeClr val="tx1"/>
                </a:solidFill>
                <a:latin typeface="Arial Black" pitchFamily="34" charset="0"/>
              </a:endParaRPr>
            </a:p>
          </p:txBody>
        </p:sp>
      </p:grpSp>
      <p:grpSp>
        <p:nvGrpSpPr>
          <p:cNvPr id="11" name="580℃"/>
          <p:cNvGrpSpPr/>
          <p:nvPr/>
        </p:nvGrpSpPr>
        <p:grpSpPr>
          <a:xfrm>
            <a:off x="4398631" y="3181795"/>
            <a:ext cx="1091608" cy="756220"/>
            <a:chOff x="5706067" y="3181803"/>
            <a:chExt cx="1091608" cy="756220"/>
          </a:xfrm>
        </p:grpSpPr>
        <p:sp>
          <p:nvSpPr>
            <p:cNvPr id="71" name="Text-580"/>
            <p:cNvSpPr txBox="1">
              <a:spLocks noChangeArrowheads="1"/>
            </p:cNvSpPr>
            <p:nvPr/>
          </p:nvSpPr>
          <p:spPr bwMode="auto">
            <a:xfrm>
              <a:off x="5706067" y="3181803"/>
              <a:ext cx="911540" cy="756220"/>
            </a:xfrm>
            <a:prstGeom prst="rect">
              <a:avLst/>
            </a:prstGeom>
            <a:noFill/>
            <a:ln w="9525">
              <a:noFill/>
              <a:miter lim="800000"/>
              <a:headEnd/>
              <a:tailEnd/>
            </a:ln>
          </p:spPr>
          <p:txBody>
            <a:bodyPr wrap="square" lIns="89986" tIns="46793" rIns="89986" bIns="46793">
              <a:spAutoFit/>
            </a:bodyPr>
            <a:lstStyle/>
            <a:p>
              <a:r>
                <a:rPr lang="en-US" altLang="ja-JP" sz="2800" b="1" dirty="0" smtClean="0">
                  <a:latin typeface="Arial" pitchFamily="34" charset="0"/>
                  <a:cs typeface="Arial" pitchFamily="34" charset="0"/>
                </a:rPr>
                <a:t>580</a:t>
              </a:r>
              <a:endParaRPr lang="en-US" altLang="ja-JP" sz="1500" b="1" dirty="0" smtClean="0">
                <a:latin typeface="Arial" pitchFamily="34" charset="0"/>
                <a:cs typeface="Arial" pitchFamily="34" charset="0"/>
              </a:endParaRPr>
            </a:p>
            <a:p>
              <a:r>
                <a:rPr lang="en-US" altLang="ja-JP" sz="1500" b="1" dirty="0" smtClean="0">
                  <a:latin typeface="Arial" pitchFamily="34" charset="0"/>
                  <a:cs typeface="Arial" pitchFamily="34" charset="0"/>
                </a:rPr>
                <a:t>(1,080)</a:t>
              </a:r>
              <a:endParaRPr lang="en-US" altLang="ja-JP" sz="2800" b="1" dirty="0">
                <a:latin typeface="Arial" pitchFamily="34" charset="0"/>
                <a:cs typeface="Arial" pitchFamily="34" charset="0"/>
              </a:endParaRPr>
            </a:p>
          </p:txBody>
        </p:sp>
        <p:cxnSp>
          <p:nvCxnSpPr>
            <p:cNvPr id="72" name="矢印"/>
            <p:cNvCxnSpPr/>
            <p:nvPr/>
          </p:nvCxnSpPr>
          <p:spPr>
            <a:xfrm rot="10800000" flipH="1">
              <a:off x="6486525" y="3470275"/>
              <a:ext cx="311150" cy="0"/>
            </a:xfrm>
            <a:prstGeom prst="straightConnector1">
              <a:avLst/>
            </a:prstGeom>
            <a:ln w="508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67" name="タイトル 76"/>
          <p:cNvSpPr txBox="1">
            <a:spLocks/>
          </p:cNvSpPr>
          <p:nvPr/>
        </p:nvSpPr>
        <p:spPr>
          <a:xfrm>
            <a:off x="0" y="0"/>
            <a:ext cx="9144000" cy="703943"/>
          </a:xfrm>
          <a:prstGeom prst="rect">
            <a:avLst/>
          </a:prstGeom>
        </p:spPr>
        <p:txBody>
          <a:bodyPr/>
          <a:lstStyle/>
          <a:p>
            <a:pPr marL="0" marR="0" lvl="0" indent="0" algn="ctr" defTabSz="914262" rtl="0" eaLnBrk="1" fontAlgn="auto" latinLnBrk="0" hangingPunct="1">
              <a:lnSpc>
                <a:spcPct val="100000"/>
              </a:lnSpc>
              <a:spcBef>
                <a:spcPct val="0"/>
              </a:spcBef>
              <a:spcAft>
                <a:spcPts val="0"/>
              </a:spcAft>
              <a:buClrTx/>
              <a:buSzTx/>
              <a:buFontTx/>
              <a:buNone/>
              <a:tabLst/>
              <a:defRPr/>
            </a:pPr>
            <a:r>
              <a:rPr kumimoji="1" lang="en-US" altLang="ja-JP"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Shrink-fit holder SLIMLINE - Holder material</a:t>
            </a:r>
            <a:endParaRPr kumimoji="1" lang="en-US" altLang="ja-JP" sz="32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0" name="円/楕円 69"/>
          <p:cNvSpPr/>
          <p:nvPr/>
        </p:nvSpPr>
        <p:spPr bwMode="auto">
          <a:xfrm>
            <a:off x="536404" y="2257200"/>
            <a:ext cx="1991723" cy="653136"/>
          </a:xfrm>
          <a:prstGeom prst="ellipse">
            <a:avLst/>
          </a:prstGeom>
          <a:solidFill>
            <a:srgbClr val="FF000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89933" tIns="46765" rIns="89933" bIns="46765" rtlCol="0" anchor="ctr"/>
          <a:lstStyle/>
          <a:p>
            <a:pPr algn="ctr">
              <a:spcBef>
                <a:spcPct val="0"/>
              </a:spcBef>
            </a:pPr>
            <a:r>
              <a:rPr lang="en-US" altLang="ja-JP" sz="1600" b="1" dirty="0" smtClean="0">
                <a:solidFill>
                  <a:schemeClr val="bg1"/>
                </a:solidFill>
                <a:latin typeface="Arial" pitchFamily="34" charset="0"/>
                <a:ea typeface="HG丸ｺﾞｼｯｸM-PRO" pitchFamily="50" charset="-128"/>
                <a:cs typeface="Arial" pitchFamily="34" charset="0"/>
              </a:rPr>
              <a:t>Special </a:t>
            </a:r>
          </a:p>
          <a:p>
            <a:pPr algn="ctr">
              <a:spcBef>
                <a:spcPct val="0"/>
              </a:spcBef>
            </a:pPr>
            <a:r>
              <a:rPr lang="en-US" altLang="ja-JP" sz="1600" b="1" dirty="0" smtClean="0">
                <a:solidFill>
                  <a:schemeClr val="bg1"/>
                </a:solidFill>
                <a:latin typeface="Arial" pitchFamily="34" charset="0"/>
                <a:ea typeface="HG丸ｺﾞｼｯｸM-PRO" pitchFamily="50" charset="-128"/>
                <a:cs typeface="Arial" pitchFamily="34" charset="0"/>
              </a:rPr>
              <a:t>stainless</a:t>
            </a:r>
            <a:endParaRPr lang="ja-JP" altLang="en-US" sz="1600" b="1" dirty="0">
              <a:solidFill>
                <a:schemeClr val="bg1"/>
              </a:solidFill>
              <a:latin typeface="Arial" pitchFamily="34" charset="0"/>
              <a:ea typeface="HG丸ｺﾞｼｯｸM-PRO" pitchFamily="50" charset="-128"/>
              <a:cs typeface="Arial" pitchFamily="34" charset="0"/>
            </a:endParaRPr>
          </a:p>
        </p:txBody>
      </p:sp>
      <p:sp>
        <p:nvSpPr>
          <p:cNvPr id="73" name="楕円-ﾀﾞｲｽ鋼"/>
          <p:cNvSpPr/>
          <p:nvPr/>
        </p:nvSpPr>
        <p:spPr bwMode="auto">
          <a:xfrm>
            <a:off x="6678004" y="2286004"/>
            <a:ext cx="1958047" cy="592230"/>
          </a:xfrm>
          <a:prstGeom prst="ellipse">
            <a:avLst/>
          </a:prstGeom>
          <a:solidFill>
            <a:srgbClr val="0000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89933" tIns="46765" rIns="89933" bIns="46765" rtlCol="0" anchor="ctr"/>
          <a:lstStyle/>
          <a:p>
            <a:pPr algn="ctr">
              <a:spcBef>
                <a:spcPct val="0"/>
              </a:spcBef>
            </a:pPr>
            <a:r>
              <a:rPr lang="en-US" altLang="ja-JP" sz="1600" b="1" dirty="0" smtClean="0">
                <a:solidFill>
                  <a:schemeClr val="bg1"/>
                </a:solidFill>
                <a:latin typeface="Arial" pitchFamily="34" charset="0"/>
                <a:ea typeface="HG丸ｺﾞｼｯｸM-PRO" pitchFamily="50" charset="-128"/>
                <a:cs typeface="Arial" pitchFamily="34" charset="0"/>
              </a:rPr>
              <a:t>die steel </a:t>
            </a:r>
          </a:p>
          <a:p>
            <a:pPr algn="ctr">
              <a:spcBef>
                <a:spcPct val="0"/>
              </a:spcBef>
            </a:pPr>
            <a:r>
              <a:rPr lang="en-US" altLang="ja-JP" sz="1600" b="1" dirty="0" smtClean="0">
                <a:solidFill>
                  <a:schemeClr val="bg1"/>
                </a:solidFill>
                <a:latin typeface="Arial" pitchFamily="34" charset="0"/>
                <a:ea typeface="MS UI Gothic" pitchFamily="50" charset="-128"/>
                <a:cs typeface="Arial" pitchFamily="34" charset="0"/>
              </a:rPr>
              <a:t>SKD61</a:t>
            </a:r>
            <a:endParaRPr lang="ja-JP" altLang="en-US" sz="1600" b="1" dirty="0">
              <a:solidFill>
                <a:schemeClr val="bg1"/>
              </a:solidFill>
              <a:latin typeface="Arial" pitchFamily="34" charset="0"/>
              <a:ea typeface="MS UI Gothic" pitchFamily="50" charset="-128"/>
              <a:cs typeface="Arial" pitchFamily="34" charset="0"/>
            </a:endParaRPr>
          </a:p>
        </p:txBody>
      </p:sp>
      <p:grpSp>
        <p:nvGrpSpPr>
          <p:cNvPr id="74" name="図-他社"/>
          <p:cNvGrpSpPr>
            <a:grpSpLocks noChangeAspect="1"/>
          </p:cNvGrpSpPr>
          <p:nvPr/>
        </p:nvGrpSpPr>
        <p:grpSpPr>
          <a:xfrm>
            <a:off x="7798747" y="1182919"/>
            <a:ext cx="1270363" cy="489857"/>
            <a:chOff x="-12700" y="-556985"/>
            <a:chExt cx="1411514" cy="544285"/>
          </a:xfrm>
        </p:grpSpPr>
        <p:sp>
          <p:nvSpPr>
            <p:cNvPr id="75" name="正方形/長方形 74"/>
            <p:cNvSpPr/>
            <p:nvPr/>
          </p:nvSpPr>
          <p:spPr>
            <a:xfrm>
              <a:off x="63500" y="-506185"/>
              <a:ext cx="1335314" cy="493485"/>
            </a:xfrm>
            <a:prstGeom prst="rect">
              <a:avLst/>
            </a:prstGeom>
            <a:solidFill>
              <a:srgbClr val="66CC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a:endParaRPr lang="ja-JP" altLang="en-US" sz="3600" dirty="0" smtClean="0">
                <a:solidFill>
                  <a:schemeClr val="tx1"/>
                </a:solidFill>
                <a:latin typeface="Arial Black" pitchFamily="34" charset="0"/>
              </a:endParaRPr>
            </a:p>
          </p:txBody>
        </p:sp>
        <p:sp>
          <p:nvSpPr>
            <p:cNvPr id="76" name="正方形/長方形 75"/>
            <p:cNvSpPr/>
            <p:nvPr/>
          </p:nvSpPr>
          <p:spPr>
            <a:xfrm>
              <a:off x="-12700" y="-556985"/>
              <a:ext cx="1335314" cy="493485"/>
            </a:xfrm>
            <a:prstGeom prst="rect">
              <a:avLst/>
            </a:prstGeom>
            <a:solidFill>
              <a:srgbClr val="CCEC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400" b="1" dirty="0" smtClean="0">
                  <a:solidFill>
                    <a:schemeClr val="tx1"/>
                  </a:solidFill>
                  <a:latin typeface="Arial Black" pitchFamily="34" charset="0"/>
                </a:rPr>
                <a:t>Others</a:t>
              </a:r>
              <a:endParaRPr lang="ja-JP" altLang="en-US" sz="2400" b="1" dirty="0" smtClean="0">
                <a:solidFill>
                  <a:schemeClr val="tx1"/>
                </a:solidFill>
                <a:latin typeface="Arial Black"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childTnLst>
                                </p:cTn>
                              </p:par>
                            </p:childTnLst>
                          </p:cTn>
                        </p:par>
                        <p:par>
                          <p:cTn id="17" fill="hold">
                            <p:stCondLst>
                              <p:cond delay="2000"/>
                            </p:stCondLst>
                            <p:childTnLst>
                              <p:par>
                                <p:cTn id="18" presetID="9" presetClass="emph" presetSubtype="0" grpId="0" nodeType="afterEffect">
                                  <p:stCondLst>
                                    <p:cond delay="0"/>
                                  </p:stCondLst>
                                  <p:childTnLst>
                                    <p:set>
                                      <p:cBhvr rctx="PPT">
                                        <p:cTn id="19" dur="indefinite"/>
                                        <p:tgtEl>
                                          <p:spTgt spid="20"/>
                                        </p:tgtEl>
                                        <p:attrNameLst>
                                          <p:attrName>style.opacity</p:attrName>
                                        </p:attrNameLst>
                                      </p:cBhvr>
                                      <p:to>
                                        <p:strVal val="0.25"/>
                                      </p:to>
                                    </p:set>
                                    <p:animEffect filter="image" prLst="opacity: 0.25">
                                      <p:cBhvr rctx="IE">
                                        <p:cTn id="20" dur="indefinite"/>
                                        <p:tgtEl>
                                          <p:spTgt spid="20"/>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1000"/>
                                        <p:tgtEl>
                                          <p:spTgt spid="54"/>
                                        </p:tgtEl>
                                      </p:cBhvr>
                                    </p:animEffect>
                                  </p:childTnLst>
                                </p:cTn>
                              </p:par>
                            </p:childTnLst>
                          </p:cTn>
                        </p:par>
                        <p:par>
                          <p:cTn id="25" fill="hold">
                            <p:stCondLst>
                              <p:cond delay="3000"/>
                            </p:stCondLst>
                            <p:childTnLst>
                              <p:par>
                                <p:cTn id="26" presetID="9" presetClass="emph" presetSubtype="0" grpId="1" nodeType="afterEffect">
                                  <p:stCondLst>
                                    <p:cond delay="0"/>
                                  </p:stCondLst>
                                  <p:childTnLst>
                                    <p:set>
                                      <p:cBhvr rctx="PPT">
                                        <p:cTn id="27" dur="indefinite"/>
                                        <p:tgtEl>
                                          <p:spTgt spid="54"/>
                                        </p:tgtEl>
                                        <p:attrNameLst>
                                          <p:attrName>style.opacity</p:attrName>
                                        </p:attrNameLst>
                                      </p:cBhvr>
                                      <p:to>
                                        <p:strVal val="0.25"/>
                                      </p:to>
                                    </p:set>
                                    <p:animEffect filter="image" prLst="opacity: 0.25">
                                      <p:cBhvr rctx="IE">
                                        <p:cTn id="28" dur="indefinite"/>
                                        <p:tgtEl>
                                          <p:spTgt spid="54"/>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1000"/>
                                        <p:tgtEl>
                                          <p:spTgt spid="55"/>
                                        </p:tgtEl>
                                      </p:cBhvr>
                                    </p:animEffect>
                                  </p:childTnLst>
                                </p:cTn>
                              </p:par>
                            </p:childTnLst>
                          </p:cTn>
                        </p:par>
                        <p:par>
                          <p:cTn id="33" fill="hold">
                            <p:stCondLst>
                              <p:cond delay="4000"/>
                            </p:stCondLst>
                            <p:childTnLst>
                              <p:par>
                                <p:cTn id="34" presetID="9" presetClass="emph" presetSubtype="0" grpId="1" nodeType="afterEffect">
                                  <p:stCondLst>
                                    <p:cond delay="0"/>
                                  </p:stCondLst>
                                  <p:childTnLst>
                                    <p:set>
                                      <p:cBhvr rctx="PPT">
                                        <p:cTn id="35" dur="indefinite"/>
                                        <p:tgtEl>
                                          <p:spTgt spid="55"/>
                                        </p:tgtEl>
                                        <p:attrNameLst>
                                          <p:attrName>style.opacity</p:attrName>
                                        </p:attrNameLst>
                                      </p:cBhvr>
                                      <p:to>
                                        <p:strVal val="0.25"/>
                                      </p:to>
                                    </p:set>
                                    <p:animEffect filter="image" prLst="opacity: 0.25">
                                      <p:cBhvr rctx="IE">
                                        <p:cTn id="36" dur="indefinite"/>
                                        <p:tgtEl>
                                          <p:spTgt spid="55"/>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1000"/>
                                        <p:tgtEl>
                                          <p:spTgt spid="56"/>
                                        </p:tgtEl>
                                      </p:cBhvr>
                                    </p:animEffect>
                                  </p:childTnLst>
                                </p:cTn>
                              </p:par>
                            </p:childTnLst>
                          </p:cTn>
                        </p:par>
                        <p:par>
                          <p:cTn id="41" fill="hold">
                            <p:stCondLst>
                              <p:cond delay="5000"/>
                            </p:stCondLst>
                            <p:childTnLst>
                              <p:par>
                                <p:cTn id="42" presetID="9" presetClass="emph" presetSubtype="0" grpId="1" nodeType="afterEffect">
                                  <p:stCondLst>
                                    <p:cond delay="0"/>
                                  </p:stCondLst>
                                  <p:childTnLst>
                                    <p:set>
                                      <p:cBhvr rctx="PPT">
                                        <p:cTn id="43" dur="indefinite"/>
                                        <p:tgtEl>
                                          <p:spTgt spid="56"/>
                                        </p:tgtEl>
                                        <p:attrNameLst>
                                          <p:attrName>style.opacity</p:attrName>
                                        </p:attrNameLst>
                                      </p:cBhvr>
                                      <p:to>
                                        <p:strVal val="0.25"/>
                                      </p:to>
                                    </p:set>
                                    <p:animEffect filter="image" prLst="opacity: 0.25">
                                      <p:cBhvr rctx="IE">
                                        <p:cTn id="44" dur="indefinite"/>
                                        <p:tgtEl>
                                          <p:spTgt spid="56"/>
                                        </p:tgtEl>
                                      </p:cBhvr>
                                    </p:animEffect>
                                  </p:childTnLst>
                                </p:cTn>
                              </p:par>
                            </p:childTnLst>
                          </p:cTn>
                        </p:par>
                        <p:par>
                          <p:cTn id="45" fill="hold">
                            <p:stCondLst>
                              <p:cond delay="5000"/>
                            </p:stCondLst>
                            <p:childTnLst>
                              <p:par>
                                <p:cTn id="46" presetID="10" presetClass="entr" presetSubtype="0" fill="hold" grpId="0" nodeType="after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fade">
                                      <p:cBhvr>
                                        <p:cTn id="48" dur="1000"/>
                                        <p:tgtEl>
                                          <p:spTgt spid="63"/>
                                        </p:tgtEl>
                                      </p:cBhvr>
                                    </p:animEffect>
                                  </p:childTnLst>
                                </p:cTn>
                              </p:par>
                            </p:childTnLst>
                          </p:cTn>
                        </p:par>
                        <p:par>
                          <p:cTn id="49" fill="hold">
                            <p:stCondLst>
                              <p:cond delay="6000"/>
                            </p:stCondLst>
                            <p:childTnLst>
                              <p:par>
                                <p:cTn id="50" presetID="22" presetClass="entr" presetSubtype="4" fill="hold" grpId="0" nodeType="after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wipe(down)">
                                      <p:cBhvr>
                                        <p:cTn id="52" dur="500"/>
                                        <p:tgtEl>
                                          <p:spTgt spid="62"/>
                                        </p:tgtEl>
                                      </p:cBhvr>
                                    </p:animEffect>
                                  </p:childTnLst>
                                </p:cTn>
                              </p:par>
                            </p:childTnLst>
                          </p:cTn>
                        </p:par>
                        <p:par>
                          <p:cTn id="53" fill="hold">
                            <p:stCondLst>
                              <p:cond delay="6500"/>
                            </p:stCondLst>
                            <p:childTnLst>
                              <p:par>
                                <p:cTn id="54" presetID="23" presetClass="entr" presetSubtype="16"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childTnLst>
                                </p:cTn>
                              </p:par>
                            </p:childTnLst>
                          </p:cTn>
                        </p:par>
                        <p:par>
                          <p:cTn id="58" fill="hold">
                            <p:stCondLst>
                              <p:cond delay="7000"/>
                            </p:stCondLst>
                            <p:childTnLst>
                              <p:par>
                                <p:cTn id="59" presetID="10" presetClass="entr" presetSubtype="0" fill="hold" grpId="0"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childTnLst>
                                </p:cTn>
                              </p:par>
                            </p:childTnLst>
                          </p:cTn>
                        </p:par>
                        <p:par>
                          <p:cTn id="62" fill="hold">
                            <p:stCondLst>
                              <p:cond delay="8000"/>
                            </p:stCondLst>
                            <p:childTnLst>
                              <p:par>
                                <p:cTn id="63" presetID="9" presetClass="emph" presetSubtype="0" grpId="1" nodeType="afterEffect">
                                  <p:stCondLst>
                                    <p:cond delay="0"/>
                                  </p:stCondLst>
                                  <p:childTnLst>
                                    <p:set>
                                      <p:cBhvr rctx="PPT">
                                        <p:cTn id="64" dur="indefinite"/>
                                        <p:tgtEl>
                                          <p:spTgt spid="21"/>
                                        </p:tgtEl>
                                        <p:attrNameLst>
                                          <p:attrName>style.opacity</p:attrName>
                                        </p:attrNameLst>
                                      </p:cBhvr>
                                      <p:to>
                                        <p:strVal val="0.25"/>
                                      </p:to>
                                    </p:set>
                                    <p:animEffect filter="image" prLst="opacity: 0.25">
                                      <p:cBhvr rctx="IE">
                                        <p:cTn id="65" dur="indefinite"/>
                                        <p:tgtEl>
                                          <p:spTgt spid="21"/>
                                        </p:tgtEl>
                                      </p:cBhvr>
                                    </p:animEffect>
                                  </p:childTnLst>
                                </p:cTn>
                              </p:par>
                            </p:childTnLst>
                          </p:cTn>
                        </p:par>
                        <p:par>
                          <p:cTn id="66" fill="hold">
                            <p:stCondLst>
                              <p:cond delay="8000"/>
                            </p:stCondLst>
                            <p:childTnLst>
                              <p:par>
                                <p:cTn id="67" presetID="10" presetClass="entr" presetSubtype="0" fill="hold" grpId="0" nodeType="afterEffect">
                                  <p:stCondLst>
                                    <p:cond delay="0"/>
                                  </p:stCondLst>
                                  <p:childTnLst>
                                    <p:set>
                                      <p:cBhvr>
                                        <p:cTn id="68" dur="1" fill="hold">
                                          <p:stCondLst>
                                            <p:cond delay="0"/>
                                          </p:stCondLst>
                                        </p:cTn>
                                        <p:tgtEl>
                                          <p:spTgt spid="57"/>
                                        </p:tgtEl>
                                        <p:attrNameLst>
                                          <p:attrName>style.visibility</p:attrName>
                                        </p:attrNameLst>
                                      </p:cBhvr>
                                      <p:to>
                                        <p:strVal val="visible"/>
                                      </p:to>
                                    </p:set>
                                    <p:animEffect transition="in" filter="fade">
                                      <p:cBhvr>
                                        <p:cTn id="69" dur="1000"/>
                                        <p:tgtEl>
                                          <p:spTgt spid="57"/>
                                        </p:tgtEl>
                                      </p:cBhvr>
                                    </p:animEffect>
                                  </p:childTnLst>
                                </p:cTn>
                              </p:par>
                            </p:childTnLst>
                          </p:cTn>
                        </p:par>
                        <p:par>
                          <p:cTn id="70" fill="hold">
                            <p:stCondLst>
                              <p:cond delay="9000"/>
                            </p:stCondLst>
                            <p:childTnLst>
                              <p:par>
                                <p:cTn id="71" presetID="9" presetClass="emph" presetSubtype="0" grpId="1" nodeType="afterEffect">
                                  <p:stCondLst>
                                    <p:cond delay="0"/>
                                  </p:stCondLst>
                                  <p:childTnLst>
                                    <p:set>
                                      <p:cBhvr rctx="PPT">
                                        <p:cTn id="72" dur="indefinite"/>
                                        <p:tgtEl>
                                          <p:spTgt spid="57"/>
                                        </p:tgtEl>
                                        <p:attrNameLst>
                                          <p:attrName>style.opacity</p:attrName>
                                        </p:attrNameLst>
                                      </p:cBhvr>
                                      <p:to>
                                        <p:strVal val="0.25"/>
                                      </p:to>
                                    </p:set>
                                    <p:animEffect filter="image" prLst="opacity: 0.25">
                                      <p:cBhvr rctx="IE">
                                        <p:cTn id="73" dur="indefinite"/>
                                        <p:tgtEl>
                                          <p:spTgt spid="57"/>
                                        </p:tgtEl>
                                      </p:cBhvr>
                                    </p:animEffect>
                                  </p:childTnLst>
                                </p:cTn>
                              </p:par>
                            </p:childTnLst>
                          </p:cTn>
                        </p:par>
                        <p:par>
                          <p:cTn id="74" fill="hold">
                            <p:stCondLst>
                              <p:cond delay="9000"/>
                            </p:stCondLst>
                            <p:childTnLst>
                              <p:par>
                                <p:cTn id="75" presetID="10" presetClass="entr" presetSubtype="0" fill="hold" grpId="0" nodeType="after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fade">
                                      <p:cBhvr>
                                        <p:cTn id="77" dur="1000"/>
                                        <p:tgtEl>
                                          <p:spTgt spid="58"/>
                                        </p:tgtEl>
                                      </p:cBhvr>
                                    </p:animEffect>
                                  </p:childTnLst>
                                </p:cTn>
                              </p:par>
                            </p:childTnLst>
                          </p:cTn>
                        </p:par>
                        <p:par>
                          <p:cTn id="78" fill="hold">
                            <p:stCondLst>
                              <p:cond delay="10000"/>
                            </p:stCondLst>
                            <p:childTnLst>
                              <p:par>
                                <p:cTn id="79" presetID="9" presetClass="emph" presetSubtype="0" grpId="1" nodeType="afterEffect">
                                  <p:stCondLst>
                                    <p:cond delay="0"/>
                                  </p:stCondLst>
                                  <p:childTnLst>
                                    <p:set>
                                      <p:cBhvr rctx="PPT">
                                        <p:cTn id="80" dur="indefinite"/>
                                        <p:tgtEl>
                                          <p:spTgt spid="58"/>
                                        </p:tgtEl>
                                        <p:attrNameLst>
                                          <p:attrName>style.opacity</p:attrName>
                                        </p:attrNameLst>
                                      </p:cBhvr>
                                      <p:to>
                                        <p:strVal val="0.25"/>
                                      </p:to>
                                    </p:set>
                                    <p:animEffect filter="image" prLst="opacity: 0.25">
                                      <p:cBhvr rctx="IE">
                                        <p:cTn id="81" dur="indefinite"/>
                                        <p:tgtEl>
                                          <p:spTgt spid="58"/>
                                        </p:tgtEl>
                                      </p:cBhvr>
                                    </p:animEffect>
                                  </p:childTnLst>
                                </p:cTn>
                              </p:par>
                            </p:childTnLst>
                          </p:cTn>
                        </p:par>
                        <p:par>
                          <p:cTn id="82" fill="hold">
                            <p:stCondLst>
                              <p:cond delay="10000"/>
                            </p:stCondLst>
                            <p:childTnLst>
                              <p:par>
                                <p:cTn id="83" presetID="10" presetClass="entr" presetSubtype="0" fill="hold" grpId="0" nodeType="afterEffect">
                                  <p:stCondLst>
                                    <p:cond delay="0"/>
                                  </p:stCondLst>
                                  <p:childTnLst>
                                    <p:set>
                                      <p:cBhvr>
                                        <p:cTn id="84" dur="1" fill="hold">
                                          <p:stCondLst>
                                            <p:cond delay="0"/>
                                          </p:stCondLst>
                                        </p:cTn>
                                        <p:tgtEl>
                                          <p:spTgt spid="59"/>
                                        </p:tgtEl>
                                        <p:attrNameLst>
                                          <p:attrName>style.visibility</p:attrName>
                                        </p:attrNameLst>
                                      </p:cBhvr>
                                      <p:to>
                                        <p:strVal val="visible"/>
                                      </p:to>
                                    </p:set>
                                    <p:animEffect transition="in" filter="fade">
                                      <p:cBhvr>
                                        <p:cTn id="85" dur="1000"/>
                                        <p:tgtEl>
                                          <p:spTgt spid="59"/>
                                        </p:tgtEl>
                                      </p:cBhvr>
                                    </p:animEffect>
                                  </p:childTnLst>
                                </p:cTn>
                              </p:par>
                            </p:childTnLst>
                          </p:cTn>
                        </p:par>
                        <p:par>
                          <p:cTn id="86" fill="hold">
                            <p:stCondLst>
                              <p:cond delay="11000"/>
                            </p:stCondLst>
                            <p:childTnLst>
                              <p:par>
                                <p:cTn id="87" presetID="9" presetClass="emph" presetSubtype="0" grpId="1" nodeType="afterEffect">
                                  <p:stCondLst>
                                    <p:cond delay="0"/>
                                  </p:stCondLst>
                                  <p:childTnLst>
                                    <p:set>
                                      <p:cBhvr rctx="PPT">
                                        <p:cTn id="88" dur="indefinite"/>
                                        <p:tgtEl>
                                          <p:spTgt spid="59"/>
                                        </p:tgtEl>
                                        <p:attrNameLst>
                                          <p:attrName>style.opacity</p:attrName>
                                        </p:attrNameLst>
                                      </p:cBhvr>
                                      <p:to>
                                        <p:strVal val="0.25"/>
                                      </p:to>
                                    </p:set>
                                    <p:animEffect filter="image" prLst="opacity: 0.25">
                                      <p:cBhvr rctx="IE">
                                        <p:cTn id="89" dur="indefinite"/>
                                        <p:tgtEl>
                                          <p:spTgt spid="59"/>
                                        </p:tgtEl>
                                      </p:cBhvr>
                                    </p:animEffect>
                                  </p:childTnLst>
                                </p:cTn>
                              </p:par>
                            </p:childTnLst>
                          </p:cTn>
                        </p:par>
                        <p:par>
                          <p:cTn id="90" fill="hold">
                            <p:stCondLst>
                              <p:cond delay="11000"/>
                            </p:stCondLst>
                            <p:childTnLst>
                              <p:par>
                                <p:cTn id="91" presetID="10" presetClass="entr" presetSubtype="0" fill="hold" grpId="0" nodeType="afterEffect">
                                  <p:stCondLst>
                                    <p:cond delay="0"/>
                                  </p:stCondLst>
                                  <p:childTnLst>
                                    <p:set>
                                      <p:cBhvr>
                                        <p:cTn id="92" dur="1" fill="hold">
                                          <p:stCondLst>
                                            <p:cond delay="0"/>
                                          </p:stCondLst>
                                        </p:cTn>
                                        <p:tgtEl>
                                          <p:spTgt spid="60"/>
                                        </p:tgtEl>
                                        <p:attrNameLst>
                                          <p:attrName>style.visibility</p:attrName>
                                        </p:attrNameLst>
                                      </p:cBhvr>
                                      <p:to>
                                        <p:strVal val="visible"/>
                                      </p:to>
                                    </p:set>
                                    <p:animEffect transition="in" filter="fade">
                                      <p:cBhvr>
                                        <p:cTn id="93"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1" grpId="0" animBg="1"/>
      <p:bldP spid="21"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1" grpId="0"/>
      <p:bldP spid="62" grpId="0"/>
      <p:bldP spid="6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D絵他社焼ばめ" descr="他社焼ばめホルダ-第2段階.jpg"/>
          <p:cNvPicPr>
            <a:picLocks noChangeAspect="1"/>
          </p:cNvPicPr>
          <p:nvPr/>
        </p:nvPicPr>
        <p:blipFill>
          <a:blip r:embed="rId3" cstate="print"/>
          <a:stretch>
            <a:fillRect/>
          </a:stretch>
        </p:blipFill>
        <p:spPr>
          <a:xfrm>
            <a:off x="6739204" y="921604"/>
            <a:ext cx="1800225" cy="5762625"/>
          </a:xfrm>
          <a:prstGeom prst="rect">
            <a:avLst/>
          </a:prstGeom>
        </p:spPr>
      </p:pic>
      <p:pic>
        <p:nvPicPr>
          <p:cNvPr id="5" name="3D絵ｽﾘﾑﾗｲﾝ" descr="SLSA10-120-M67-1段階.jpg"/>
          <p:cNvPicPr>
            <a:picLocks noChangeAspect="1"/>
          </p:cNvPicPr>
          <p:nvPr/>
        </p:nvPicPr>
        <p:blipFill>
          <a:blip r:embed="rId4" cstate="print"/>
          <a:stretch>
            <a:fillRect/>
          </a:stretch>
        </p:blipFill>
        <p:spPr>
          <a:xfrm>
            <a:off x="626404" y="932404"/>
            <a:ext cx="1800225" cy="5762625"/>
          </a:xfrm>
          <a:prstGeom prst="rect">
            <a:avLst/>
          </a:prstGeom>
          <a:noFill/>
          <a:ln>
            <a:noFill/>
          </a:ln>
        </p:spPr>
      </p:pic>
      <p:pic>
        <p:nvPicPr>
          <p:cNvPr id="6" name="写真ｲﾝﾀﾞｸｼｮﾝﾋｰﾀｰ"/>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161052" y="-5622020"/>
            <a:ext cx="4148999" cy="5301384"/>
          </a:xfrm>
          <a:prstGeom prst="rect">
            <a:avLst/>
          </a:prstGeom>
          <a:noFill/>
          <a:ln w="9525">
            <a:noFill/>
            <a:miter lim="800000"/>
            <a:headEnd/>
            <a:tailEnd/>
          </a:ln>
        </p:spPr>
      </p:pic>
      <p:sp>
        <p:nvSpPr>
          <p:cNvPr id="7" name="Text精度不良…"/>
          <p:cNvSpPr txBox="1">
            <a:spLocks noChangeArrowheads="1"/>
          </p:cNvSpPr>
          <p:nvPr/>
        </p:nvSpPr>
        <p:spPr bwMode="auto">
          <a:xfrm>
            <a:off x="4539726" y="3798009"/>
            <a:ext cx="2638996" cy="1202439"/>
          </a:xfrm>
          <a:prstGeom prst="rect">
            <a:avLst/>
          </a:prstGeom>
          <a:noFill/>
          <a:ln w="9525">
            <a:noFill/>
            <a:miter lim="800000"/>
            <a:headEnd/>
            <a:tailEnd/>
          </a:ln>
        </p:spPr>
        <p:txBody>
          <a:bodyPr wrap="square" lIns="89933" tIns="46765" rIns="89933" bIns="46765">
            <a:spAutoFit/>
          </a:bodyPr>
          <a:lstStyle/>
          <a:p>
            <a:r>
              <a:rPr lang="ja-JP" altLang="en-US" b="1" dirty="0" smtClean="0">
                <a:solidFill>
                  <a:srgbClr val="FF0000"/>
                </a:solidFill>
              </a:rPr>
              <a:t>★</a:t>
            </a:r>
            <a:r>
              <a:rPr lang="en-US" altLang="ja-JP" b="1" dirty="0" smtClean="0"/>
              <a:t>Insufficient accuracy</a:t>
            </a:r>
            <a:endParaRPr lang="ja-JP" altLang="en-US" b="1" dirty="0" smtClean="0"/>
          </a:p>
          <a:p>
            <a:r>
              <a:rPr lang="ja-JP" altLang="en-US" b="1" dirty="0" smtClean="0">
                <a:solidFill>
                  <a:srgbClr val="FF0000"/>
                </a:solidFill>
              </a:rPr>
              <a:t>★</a:t>
            </a:r>
            <a:r>
              <a:rPr lang="en-US" altLang="ja-JP" b="1" dirty="0" smtClean="0"/>
              <a:t>No insert/No eject cutting tool</a:t>
            </a:r>
            <a:endParaRPr lang="ja-JP" altLang="en-US" b="1" dirty="0" smtClean="0"/>
          </a:p>
          <a:p>
            <a:r>
              <a:rPr lang="ja-JP" altLang="en-US" b="1" dirty="0" smtClean="0">
                <a:solidFill>
                  <a:srgbClr val="FF0000"/>
                </a:solidFill>
              </a:rPr>
              <a:t>★</a:t>
            </a:r>
            <a:r>
              <a:rPr lang="en-US" altLang="ja-JP" b="1" dirty="0" smtClean="0"/>
              <a:t>Reducing hardness</a:t>
            </a:r>
            <a:endParaRPr lang="ja-JP" altLang="en-US" b="1" dirty="0"/>
          </a:p>
        </p:txBody>
      </p:sp>
      <p:pic>
        <p:nvPicPr>
          <p:cNvPr id="8" name="写真ﾋｰﾄﾛﾎﾞ"/>
          <p:cNvPicPr>
            <a:picLocks noChangeAspect="1" noChangeArrowheads="1"/>
          </p:cNvPicPr>
          <p:nvPr/>
        </p:nvPicPr>
        <p:blipFill>
          <a:blip r:embed="rId6" cstate="print"/>
          <a:stretch>
            <a:fillRect/>
          </a:stretch>
        </p:blipFill>
        <p:spPr bwMode="auto">
          <a:xfrm>
            <a:off x="1910448" y="-5746483"/>
            <a:ext cx="3646956" cy="5470435"/>
          </a:xfrm>
          <a:prstGeom prst="rect">
            <a:avLst/>
          </a:prstGeom>
          <a:noFill/>
          <a:ln w="9525">
            <a:noFill/>
            <a:miter lim="800000"/>
            <a:headEnd/>
            <a:tailEnd/>
          </a:ln>
          <a:effectLst/>
        </p:spPr>
      </p:pic>
      <p:sp>
        <p:nvSpPr>
          <p:cNvPr id="9" name="Text温風式"/>
          <p:cNvSpPr txBox="1">
            <a:spLocks noChangeArrowheads="1"/>
          </p:cNvSpPr>
          <p:nvPr/>
        </p:nvSpPr>
        <p:spPr bwMode="auto">
          <a:xfrm>
            <a:off x="1901372" y="1029523"/>
            <a:ext cx="2393270" cy="525331"/>
          </a:xfrm>
          <a:prstGeom prst="rect">
            <a:avLst/>
          </a:prstGeom>
          <a:noFill/>
          <a:ln w="9525">
            <a:noFill/>
            <a:miter lim="800000"/>
            <a:headEnd/>
            <a:tailEnd/>
          </a:ln>
        </p:spPr>
        <p:txBody>
          <a:bodyPr wrap="square" lIns="89933" tIns="46765" rIns="89933" bIns="46765">
            <a:spAutoFit/>
          </a:bodyPr>
          <a:lstStyle/>
          <a:p>
            <a:r>
              <a:rPr lang="en-US" altLang="ja-JP" sz="2800" b="1" dirty="0" smtClean="0">
                <a:latin typeface="Arial" pitchFamily="34" charset="0"/>
                <a:cs typeface="Arial" pitchFamily="34" charset="0"/>
              </a:rPr>
              <a:t>Hot air type</a:t>
            </a:r>
            <a:endParaRPr lang="ja-JP" altLang="en-US" sz="2800" b="1" dirty="0">
              <a:latin typeface="Arial" pitchFamily="34" charset="0"/>
              <a:cs typeface="Arial" pitchFamily="34" charset="0"/>
            </a:endParaRPr>
          </a:p>
        </p:txBody>
      </p:sp>
      <p:sp>
        <p:nvSpPr>
          <p:cNvPr id="10" name="Textｲﾝﾀﾞｸｼｮﾝ式"/>
          <p:cNvSpPr txBox="1">
            <a:spLocks noChangeArrowheads="1"/>
          </p:cNvSpPr>
          <p:nvPr/>
        </p:nvSpPr>
        <p:spPr bwMode="auto">
          <a:xfrm>
            <a:off x="4837952" y="1059372"/>
            <a:ext cx="2869134" cy="525331"/>
          </a:xfrm>
          <a:prstGeom prst="rect">
            <a:avLst/>
          </a:prstGeom>
          <a:noFill/>
          <a:ln w="9525">
            <a:noFill/>
            <a:miter lim="800000"/>
            <a:headEnd/>
            <a:tailEnd/>
          </a:ln>
        </p:spPr>
        <p:txBody>
          <a:bodyPr wrap="square" lIns="89933" tIns="46765" rIns="89933" bIns="46765">
            <a:spAutoFit/>
          </a:bodyPr>
          <a:lstStyle/>
          <a:p>
            <a:r>
              <a:rPr lang="en-US" altLang="ja-JP" sz="2800" b="1" dirty="0" smtClean="0">
                <a:latin typeface="Arial" pitchFamily="34" charset="0"/>
                <a:cs typeface="Arial" pitchFamily="34" charset="0"/>
              </a:rPr>
              <a:t>Induction type</a:t>
            </a:r>
            <a:endParaRPr lang="ja-JP" altLang="en-US" sz="2800" b="1" dirty="0">
              <a:latin typeface="Arial" pitchFamily="34" charset="0"/>
              <a:cs typeface="Arial" pitchFamily="34" charset="0"/>
            </a:endParaRPr>
          </a:p>
        </p:txBody>
      </p:sp>
      <p:grpSp>
        <p:nvGrpSpPr>
          <p:cNvPr id="2" name="ｺｲﾙ"/>
          <p:cNvGrpSpPr/>
          <p:nvPr/>
        </p:nvGrpSpPr>
        <p:grpSpPr>
          <a:xfrm>
            <a:off x="4020457" y="1926555"/>
            <a:ext cx="2871663" cy="1877925"/>
            <a:chOff x="5252240" y="1737869"/>
            <a:chExt cx="2871663" cy="1877925"/>
          </a:xfrm>
        </p:grpSpPr>
        <p:sp>
          <p:nvSpPr>
            <p:cNvPr id="12" name="Text高価なｺｲﾙ･･･"/>
            <p:cNvSpPr txBox="1">
              <a:spLocks noChangeArrowheads="1"/>
            </p:cNvSpPr>
            <p:nvPr/>
          </p:nvSpPr>
          <p:spPr bwMode="auto">
            <a:xfrm>
              <a:off x="5252240" y="2402136"/>
              <a:ext cx="2871663" cy="648498"/>
            </a:xfrm>
            <a:prstGeom prst="rect">
              <a:avLst/>
            </a:prstGeom>
            <a:noFill/>
            <a:ln w="9525">
              <a:noFill/>
              <a:miter lim="800000"/>
              <a:headEnd/>
              <a:tailEnd/>
            </a:ln>
          </p:spPr>
          <p:txBody>
            <a:bodyPr wrap="square" lIns="89986" tIns="46793" rIns="89986" bIns="46793">
              <a:spAutoFit/>
            </a:bodyPr>
            <a:lstStyle/>
            <a:p>
              <a:r>
                <a:rPr lang="ja-JP" altLang="en-US" b="1" dirty="0" smtClean="0">
                  <a:solidFill>
                    <a:srgbClr val="FF0000"/>
                  </a:solidFill>
                </a:rPr>
                <a:t>★</a:t>
              </a:r>
              <a:r>
                <a:rPr lang="en-US" altLang="ja-JP" b="1" dirty="0" smtClean="0"/>
                <a:t>Many kinds of expensive heating coils are required</a:t>
              </a:r>
              <a:endParaRPr lang="ja-JP" altLang="en-US" b="1" dirty="0"/>
            </a:p>
          </p:txBody>
        </p:sp>
        <p:sp>
          <p:nvSpPr>
            <p:cNvPr id="13" name="Textﾎﾙﾀﾞの型が限定される"/>
            <p:cNvSpPr txBox="1">
              <a:spLocks noChangeArrowheads="1"/>
            </p:cNvSpPr>
            <p:nvPr/>
          </p:nvSpPr>
          <p:spPr bwMode="auto">
            <a:xfrm>
              <a:off x="5252240" y="2967296"/>
              <a:ext cx="2188620" cy="648498"/>
            </a:xfrm>
            <a:prstGeom prst="rect">
              <a:avLst/>
            </a:prstGeom>
            <a:noFill/>
            <a:ln w="9525">
              <a:noFill/>
              <a:miter lim="800000"/>
              <a:headEnd/>
              <a:tailEnd/>
            </a:ln>
          </p:spPr>
          <p:txBody>
            <a:bodyPr wrap="square" lIns="89986" tIns="46793" rIns="89986" bIns="46793">
              <a:spAutoFit/>
            </a:bodyPr>
            <a:lstStyle/>
            <a:p>
              <a:r>
                <a:rPr lang="ja-JP" altLang="en-US" b="1" dirty="0" smtClean="0">
                  <a:solidFill>
                    <a:srgbClr val="FF0000"/>
                  </a:solidFill>
                </a:rPr>
                <a:t>★</a:t>
              </a:r>
              <a:r>
                <a:rPr lang="en-US" altLang="ja-JP" b="1" dirty="0" smtClean="0"/>
                <a:t>Limitation for a holder shape</a:t>
              </a:r>
              <a:endParaRPr lang="ja-JP" altLang="en-US" b="1" dirty="0"/>
            </a:p>
          </p:txBody>
        </p:sp>
        <p:pic>
          <p:nvPicPr>
            <p:cNvPr id="14" name="図ｺｲﾙ2"/>
            <p:cNvPicPr>
              <a:picLocks noChangeAspect="1" noChangeArrowheads="1"/>
            </p:cNvPicPr>
            <p:nvPr/>
          </p:nvPicPr>
          <p:blipFill>
            <a:blip r:embed="rId7" cstate="print"/>
            <a:srcRect/>
            <a:stretch>
              <a:fillRect/>
            </a:stretch>
          </p:blipFill>
          <p:spPr bwMode="auto">
            <a:xfrm>
              <a:off x="6396481" y="1737869"/>
              <a:ext cx="585787" cy="545103"/>
            </a:xfrm>
            <a:prstGeom prst="rect">
              <a:avLst/>
            </a:prstGeom>
            <a:noFill/>
            <a:ln w="9525">
              <a:noFill/>
              <a:miter lim="800000"/>
              <a:headEnd/>
              <a:tailEnd/>
            </a:ln>
          </p:spPr>
        </p:pic>
        <p:pic>
          <p:nvPicPr>
            <p:cNvPr id="15" name="図ｺｲﾙ1"/>
            <p:cNvPicPr>
              <a:picLocks noChangeAspect="1" noChangeArrowheads="1"/>
            </p:cNvPicPr>
            <p:nvPr/>
          </p:nvPicPr>
          <p:blipFill>
            <a:blip r:embed="rId8" cstate="print"/>
            <a:srcRect/>
            <a:stretch>
              <a:fillRect/>
            </a:stretch>
          </p:blipFill>
          <p:spPr bwMode="auto">
            <a:xfrm>
              <a:off x="7276862" y="1741461"/>
              <a:ext cx="584199" cy="545103"/>
            </a:xfrm>
            <a:prstGeom prst="rect">
              <a:avLst/>
            </a:prstGeom>
            <a:noFill/>
            <a:ln w="9525">
              <a:noFill/>
              <a:miter lim="800000"/>
              <a:headEnd/>
              <a:tailEnd/>
            </a:ln>
          </p:spPr>
        </p:pic>
      </p:grpSp>
      <p:sp>
        <p:nvSpPr>
          <p:cNvPr id="16" name="爆発ｵｰﾊﾞｰﾋｰﾃｨﾝｸﾞ"/>
          <p:cNvSpPr/>
          <p:nvPr/>
        </p:nvSpPr>
        <p:spPr bwMode="ltGray">
          <a:xfrm>
            <a:off x="4817670" y="5447796"/>
            <a:ext cx="3507464" cy="919204"/>
          </a:xfrm>
          <a:prstGeom prst="irregularSeal2">
            <a:avLst/>
          </a:prstGeom>
          <a:solidFill>
            <a:srgbClr val="FF0000"/>
          </a:solidFill>
          <a:ln w="9525">
            <a:noFill/>
            <a:round/>
            <a:headEnd/>
            <a:tailEnd/>
          </a:ln>
        </p:spPr>
        <p:txBody>
          <a:bodyPr wrap="none" lIns="89933" tIns="46765" rIns="89933" bIns="46765" rtlCol="0" anchor="ctr"/>
          <a:lstStyle/>
          <a:p>
            <a:pPr algn="ctr">
              <a:spcBef>
                <a:spcPct val="0"/>
              </a:spcBef>
            </a:pPr>
            <a:r>
              <a:rPr lang="en-US" altLang="ja-JP" b="1" i="1" dirty="0" smtClean="0"/>
              <a:t>OVER HEATING</a:t>
            </a:r>
            <a:endParaRPr lang="ja-JP" altLang="en-US" b="1" i="1" dirty="0"/>
          </a:p>
        </p:txBody>
      </p:sp>
      <p:sp>
        <p:nvSpPr>
          <p:cNvPr id="17" name="楕円低温焼ばめ"/>
          <p:cNvSpPr/>
          <p:nvPr/>
        </p:nvSpPr>
        <p:spPr bwMode="auto">
          <a:xfrm>
            <a:off x="1959433" y="5715235"/>
            <a:ext cx="2975429" cy="545777"/>
          </a:xfrm>
          <a:prstGeom prst="ellipse">
            <a:avLst/>
          </a:prstGeom>
          <a:solidFill>
            <a:srgbClr val="FFFF00"/>
          </a:solidFill>
          <a:ln w="9525">
            <a:solidFill>
              <a:srgbClr val="FFFF00"/>
            </a:solidFill>
            <a:round/>
            <a:headEnd/>
            <a:tailEnd/>
          </a:ln>
        </p:spPr>
        <p:txBody>
          <a:bodyPr wrap="none" lIns="89933" tIns="46765" rIns="89933" bIns="46765" rtlCol="0" anchor="ctr"/>
          <a:lstStyle/>
          <a:p>
            <a:pPr algn="ctr">
              <a:spcBef>
                <a:spcPct val="0"/>
              </a:spcBef>
            </a:pPr>
            <a:r>
              <a:rPr lang="en-US" altLang="ja-JP" b="1" i="1" dirty="0" smtClean="0">
                <a:latin typeface="Arial" pitchFamily="34" charset="0"/>
                <a:cs typeface="Arial" pitchFamily="34" charset="0"/>
              </a:rPr>
              <a:t>Low shrinking temperature </a:t>
            </a:r>
            <a:endParaRPr lang="ja-JP" altLang="en-US" b="1" i="1" dirty="0">
              <a:latin typeface="Arial" pitchFamily="34" charset="0"/>
              <a:cs typeface="Arial" pitchFamily="34" charset="0"/>
            </a:endParaRPr>
          </a:p>
        </p:txBody>
      </p:sp>
      <p:sp>
        <p:nvSpPr>
          <p:cNvPr id="18" name="Text安全･･･"/>
          <p:cNvSpPr txBox="1">
            <a:spLocks noChangeArrowheads="1"/>
          </p:cNvSpPr>
          <p:nvPr/>
        </p:nvSpPr>
        <p:spPr bwMode="auto">
          <a:xfrm>
            <a:off x="1973942" y="4552670"/>
            <a:ext cx="3120572" cy="925440"/>
          </a:xfrm>
          <a:prstGeom prst="rect">
            <a:avLst/>
          </a:prstGeom>
          <a:noFill/>
          <a:ln w="9525">
            <a:noFill/>
            <a:miter lim="800000"/>
            <a:headEnd/>
            <a:tailEnd/>
          </a:ln>
        </p:spPr>
        <p:txBody>
          <a:bodyPr wrap="square" lIns="89933" tIns="46765" rIns="89933" bIns="46765">
            <a:spAutoFit/>
          </a:bodyPr>
          <a:lstStyle/>
          <a:p>
            <a:r>
              <a:rPr lang="ja-JP" altLang="en-US" b="1" dirty="0" smtClean="0">
                <a:solidFill>
                  <a:srgbClr val="0000FF"/>
                </a:solidFill>
              </a:rPr>
              <a:t>★</a:t>
            </a:r>
            <a:r>
              <a:rPr lang="en-US" altLang="ja-JP" b="1" dirty="0" smtClean="0"/>
              <a:t>Safety</a:t>
            </a:r>
            <a:endParaRPr lang="ja-JP" altLang="en-US" b="1" dirty="0" smtClean="0"/>
          </a:p>
          <a:p>
            <a:r>
              <a:rPr lang="ja-JP" altLang="en-US" b="1" dirty="0" smtClean="0">
                <a:solidFill>
                  <a:srgbClr val="0000FF"/>
                </a:solidFill>
              </a:rPr>
              <a:t>★</a:t>
            </a:r>
            <a:r>
              <a:rPr lang="en-US" altLang="ja-JP" b="1" dirty="0" smtClean="0"/>
              <a:t>Thin body thickness, 1.5mm</a:t>
            </a:r>
          </a:p>
          <a:p>
            <a:r>
              <a:rPr lang="ja-JP" altLang="en-US" b="1" dirty="0" smtClean="0">
                <a:solidFill>
                  <a:srgbClr val="0000FF"/>
                </a:solidFill>
              </a:rPr>
              <a:t>★</a:t>
            </a:r>
            <a:r>
              <a:rPr lang="en-US" altLang="ja-JP" b="1" dirty="0" smtClean="0"/>
              <a:t>No accuracy deterioration</a:t>
            </a:r>
            <a:endParaRPr lang="ja-JP" altLang="en-US" b="1" dirty="0" smtClean="0"/>
          </a:p>
        </p:txBody>
      </p:sp>
      <p:sp>
        <p:nvSpPr>
          <p:cNvPr id="25" name="Textﾉｽﾞﾙ交換不要･･･"/>
          <p:cNvSpPr txBox="1">
            <a:spLocks noChangeArrowheads="1"/>
          </p:cNvSpPr>
          <p:nvPr/>
        </p:nvSpPr>
        <p:spPr bwMode="auto">
          <a:xfrm>
            <a:off x="194134" y="2207159"/>
            <a:ext cx="2460168" cy="1202439"/>
          </a:xfrm>
          <a:prstGeom prst="rect">
            <a:avLst/>
          </a:prstGeom>
          <a:noFill/>
          <a:ln w="9525">
            <a:noFill/>
            <a:miter lim="800000"/>
            <a:headEnd/>
            <a:tailEnd/>
          </a:ln>
        </p:spPr>
        <p:txBody>
          <a:bodyPr wrap="square" lIns="89933" tIns="46765" rIns="89933" bIns="46765">
            <a:spAutoFit/>
          </a:bodyPr>
          <a:lstStyle/>
          <a:p>
            <a:r>
              <a:rPr lang="ja-JP" altLang="en-US" b="1" dirty="0" smtClean="0">
                <a:solidFill>
                  <a:srgbClr val="0000FF"/>
                </a:solidFill>
              </a:rPr>
              <a:t>★</a:t>
            </a:r>
            <a:r>
              <a:rPr lang="en-US" altLang="ja-JP" b="1" dirty="0" smtClean="0"/>
              <a:t>No necessary to change a heater nozzle</a:t>
            </a:r>
          </a:p>
          <a:p>
            <a:r>
              <a:rPr lang="ja-JP" altLang="en-US" b="1" dirty="0" smtClean="0">
                <a:solidFill>
                  <a:srgbClr val="0000FF"/>
                </a:solidFill>
              </a:rPr>
              <a:t>★</a:t>
            </a:r>
            <a:r>
              <a:rPr lang="en-US" altLang="ja-JP" b="1" dirty="0" smtClean="0"/>
              <a:t>No limitation for a holder shape</a:t>
            </a:r>
            <a:endParaRPr lang="ja-JP" altLang="en-US" b="1" dirty="0"/>
          </a:p>
        </p:txBody>
      </p:sp>
      <p:sp>
        <p:nvSpPr>
          <p:cNvPr id="26" name="Text3分"/>
          <p:cNvSpPr txBox="1"/>
          <p:nvPr/>
        </p:nvSpPr>
        <p:spPr>
          <a:xfrm>
            <a:off x="3175001" y="6142535"/>
            <a:ext cx="939800" cy="769385"/>
          </a:xfrm>
          <a:prstGeom prst="rect">
            <a:avLst/>
          </a:prstGeom>
          <a:noFill/>
        </p:spPr>
        <p:txBody>
          <a:bodyPr wrap="square" lIns="91387" tIns="45692" rIns="91387" bIns="45692" rtlCol="0">
            <a:spAutoFit/>
          </a:bodyPr>
          <a:lstStyle/>
          <a:p>
            <a:r>
              <a:rPr lang="en-US" altLang="ja-JP" sz="4400" b="1" dirty="0" smtClean="0">
                <a:solidFill>
                  <a:srgbClr val="0000FF"/>
                </a:solidFill>
                <a:latin typeface="Arial" pitchFamily="34" charset="0"/>
                <a:cs typeface="Arial" pitchFamily="34" charset="0"/>
              </a:rPr>
              <a:t>3</a:t>
            </a:r>
            <a:r>
              <a:rPr lang="en-US" altLang="ja-JP" b="1" dirty="0" smtClean="0">
                <a:latin typeface="+mn-ea"/>
              </a:rPr>
              <a:t>min.</a:t>
            </a:r>
            <a:endParaRPr kumimoji="1" lang="ja-JP" altLang="en-US" b="1" dirty="0">
              <a:latin typeface="MS UI Gothic" pitchFamily="50" charset="-128"/>
              <a:ea typeface="MS UI Gothic" pitchFamily="50" charset="-128"/>
            </a:endParaRPr>
          </a:p>
        </p:txBody>
      </p:sp>
      <p:sp>
        <p:nvSpPr>
          <p:cNvPr id="27" name="Text10秒"/>
          <p:cNvSpPr txBox="1"/>
          <p:nvPr/>
        </p:nvSpPr>
        <p:spPr>
          <a:xfrm>
            <a:off x="5866992" y="6142535"/>
            <a:ext cx="1433694" cy="769385"/>
          </a:xfrm>
          <a:prstGeom prst="rect">
            <a:avLst/>
          </a:prstGeom>
          <a:noFill/>
        </p:spPr>
        <p:txBody>
          <a:bodyPr wrap="square" lIns="91387" tIns="45692" rIns="91387" bIns="45692" rtlCol="0">
            <a:spAutoFit/>
          </a:bodyPr>
          <a:lstStyle/>
          <a:p>
            <a:r>
              <a:rPr lang="en-US" altLang="ja-JP" sz="4400" b="1" dirty="0" smtClean="0">
                <a:solidFill>
                  <a:srgbClr val="FF0000"/>
                </a:solidFill>
                <a:latin typeface="Arial" pitchFamily="34" charset="0"/>
                <a:cs typeface="Arial" pitchFamily="34" charset="0"/>
              </a:rPr>
              <a:t>10</a:t>
            </a:r>
            <a:r>
              <a:rPr lang="en-US" altLang="ja-JP" b="1" dirty="0" smtClean="0">
                <a:latin typeface="+mn-ea"/>
              </a:rPr>
              <a:t>SEC.</a:t>
            </a:r>
            <a:endParaRPr lang="ja-JP" altLang="en-US" b="1" dirty="0">
              <a:latin typeface="+mn-ea"/>
            </a:endParaRPr>
          </a:p>
        </p:txBody>
      </p:sp>
      <p:grpSp>
        <p:nvGrpSpPr>
          <p:cNvPr id="3" name="図-mst"/>
          <p:cNvGrpSpPr>
            <a:grpSpLocks noChangeAspect="1"/>
          </p:cNvGrpSpPr>
          <p:nvPr/>
        </p:nvGrpSpPr>
        <p:grpSpPr>
          <a:xfrm>
            <a:off x="86141" y="1182919"/>
            <a:ext cx="1270363" cy="489857"/>
            <a:chOff x="-12700" y="-556985"/>
            <a:chExt cx="1411514" cy="544285"/>
          </a:xfrm>
        </p:grpSpPr>
        <p:sp>
          <p:nvSpPr>
            <p:cNvPr id="31" name="正方形/長方形 30"/>
            <p:cNvSpPr/>
            <p:nvPr/>
          </p:nvSpPr>
          <p:spPr>
            <a:xfrm>
              <a:off x="63500" y="-506185"/>
              <a:ext cx="1335314" cy="493485"/>
            </a:xfrm>
            <a:prstGeom prst="rect">
              <a:avLst/>
            </a:prstGeom>
            <a:solidFill>
              <a:srgbClr val="FF33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smtClean="0">
                <a:solidFill>
                  <a:schemeClr val="tx1"/>
                </a:solidFill>
                <a:latin typeface="Arial Black" pitchFamily="34" charset="0"/>
              </a:endParaRPr>
            </a:p>
          </p:txBody>
        </p:sp>
        <p:sp>
          <p:nvSpPr>
            <p:cNvPr id="32" name="正方形/長方形 31"/>
            <p:cNvSpPr/>
            <p:nvPr/>
          </p:nvSpPr>
          <p:spPr>
            <a:xfrm>
              <a:off x="-12700" y="-556985"/>
              <a:ext cx="1335314" cy="493485"/>
            </a:xfrm>
            <a:prstGeom prst="rect">
              <a:avLst/>
            </a:prstGeom>
            <a:solidFill>
              <a:srgbClr val="FF669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smtClean="0">
                  <a:solidFill>
                    <a:schemeClr val="tx1"/>
                  </a:solidFill>
                  <a:latin typeface="Arial Black" pitchFamily="34" charset="0"/>
                </a:rPr>
                <a:t>MST</a:t>
              </a:r>
              <a:endParaRPr lang="ja-JP" altLang="en-US" sz="3200" dirty="0" smtClean="0">
                <a:solidFill>
                  <a:schemeClr val="tx1"/>
                </a:solidFill>
                <a:latin typeface="Arial Black" pitchFamily="34" charset="0"/>
              </a:endParaRPr>
            </a:p>
          </p:txBody>
        </p:sp>
      </p:grpSp>
      <p:sp>
        <p:nvSpPr>
          <p:cNvPr id="29" name="タイトル 35"/>
          <p:cNvSpPr txBox="1">
            <a:spLocks/>
          </p:cNvSpPr>
          <p:nvPr/>
        </p:nvSpPr>
        <p:spPr>
          <a:xfrm>
            <a:off x="0" y="0"/>
            <a:ext cx="9144000" cy="703943"/>
          </a:xfrm>
          <a:prstGeom prst="rect">
            <a:avLst/>
          </a:prstGeom>
        </p:spPr>
        <p:txBody>
          <a:bodyPr/>
          <a:lstStyle/>
          <a:p>
            <a:pPr marL="0" marR="0" lvl="0" indent="0" algn="ctr" defTabSz="914262" rtl="0" eaLnBrk="1" fontAlgn="auto" latinLnBrk="0" hangingPunct="1">
              <a:lnSpc>
                <a:spcPct val="100000"/>
              </a:lnSpc>
              <a:spcBef>
                <a:spcPct val="0"/>
              </a:spcBef>
              <a:spcAft>
                <a:spcPts val="0"/>
              </a:spcAft>
              <a:buClrTx/>
              <a:buSzTx/>
              <a:buFontTx/>
              <a:buNone/>
              <a:tabLst/>
              <a:defRPr/>
            </a:pPr>
            <a:r>
              <a:rPr kumimoji="1" lang="en-US" altLang="ja-JP"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Shrink-fit holder SLIMLINE - Heating device</a:t>
            </a:r>
            <a:endParaRPr kumimoji="1" lang="ja-JP" altLang="en-US"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grpSp>
        <p:nvGrpSpPr>
          <p:cNvPr id="30" name="図-他社"/>
          <p:cNvGrpSpPr>
            <a:grpSpLocks noChangeAspect="1"/>
          </p:cNvGrpSpPr>
          <p:nvPr/>
        </p:nvGrpSpPr>
        <p:grpSpPr>
          <a:xfrm>
            <a:off x="7798747" y="1182919"/>
            <a:ext cx="1270363" cy="489857"/>
            <a:chOff x="-12700" y="-556985"/>
            <a:chExt cx="1411514" cy="544285"/>
          </a:xfrm>
        </p:grpSpPr>
        <p:sp>
          <p:nvSpPr>
            <p:cNvPr id="33" name="正方形/長方形 32"/>
            <p:cNvSpPr/>
            <p:nvPr/>
          </p:nvSpPr>
          <p:spPr>
            <a:xfrm>
              <a:off x="63500" y="-506185"/>
              <a:ext cx="1335314" cy="493485"/>
            </a:xfrm>
            <a:prstGeom prst="rect">
              <a:avLst/>
            </a:prstGeom>
            <a:solidFill>
              <a:srgbClr val="66CC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a:endParaRPr lang="ja-JP" altLang="en-US" sz="3600" dirty="0" smtClean="0">
                <a:solidFill>
                  <a:schemeClr val="tx1"/>
                </a:solidFill>
                <a:latin typeface="Arial Black" pitchFamily="34" charset="0"/>
              </a:endParaRPr>
            </a:p>
          </p:txBody>
        </p:sp>
        <p:sp>
          <p:nvSpPr>
            <p:cNvPr id="36" name="正方形/長方形 35"/>
            <p:cNvSpPr/>
            <p:nvPr/>
          </p:nvSpPr>
          <p:spPr>
            <a:xfrm>
              <a:off x="-12700" y="-556985"/>
              <a:ext cx="1335314" cy="493485"/>
            </a:xfrm>
            <a:prstGeom prst="rect">
              <a:avLst/>
            </a:prstGeom>
            <a:solidFill>
              <a:srgbClr val="CCEC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400" b="1" dirty="0" smtClean="0">
                  <a:solidFill>
                    <a:schemeClr val="tx1"/>
                  </a:solidFill>
                  <a:latin typeface="Arial Black" pitchFamily="34" charset="0"/>
                </a:rPr>
                <a:t>Others</a:t>
              </a:r>
              <a:endParaRPr lang="ja-JP" altLang="en-US" sz="2400" b="1" dirty="0" smtClean="0">
                <a:solidFill>
                  <a:schemeClr val="tx1"/>
                </a:solidFill>
                <a:latin typeface="Arial Black"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500"/>
                            </p:stCondLst>
                            <p:childTnLst>
                              <p:par>
                                <p:cTn id="5" presetID="6" presetClass="emph" presetSubtype="0" fill="hold" nodeType="afterEffect">
                                  <p:stCondLst>
                                    <p:cond delay="0"/>
                                  </p:stCondLst>
                                  <p:childTnLst>
                                    <p:animScale>
                                      <p:cBhvr>
                                        <p:cTn id="6" dur="500" fill="hold"/>
                                        <p:tgtEl>
                                          <p:spTgt spid="8"/>
                                        </p:tgtEl>
                                      </p:cBhvr>
                                      <p:by x="40000" y="40000"/>
                                    </p:animScale>
                                  </p:childTnLst>
                                </p:cTn>
                              </p:par>
                            </p:childTnLst>
                          </p:cTn>
                        </p:par>
                        <p:par>
                          <p:cTn id="7" fill="hold">
                            <p:stCondLst>
                              <p:cond delay="2000"/>
                            </p:stCondLst>
                            <p:childTnLst>
                              <p:par>
                                <p:cTn id="8" presetID="42" presetClass="path" presetSubtype="0" repeatDur="0" restart="never" fill="hold" nodeType="afterEffect">
                                  <p:stCondLst>
                                    <p:cond delay="0"/>
                                  </p:stCondLst>
                                  <p:childTnLst>
                                    <p:animMotion origin="layout" path="M 8.05073E-7 4.9648E-6 L 8.05073E-7 0.77129 " pathEditMode="fixed" ptsTypes="">
                                      <p:cBhvr additive="base" accumulate="none">
                                        <p:cTn id="9" dur="2000" fill="hold"/>
                                        <p:tgtEl>
                                          <p:spTgt spid="8"/>
                                        </p:tgtEl>
                                        <p:attrNameLst>
                                          <p:attrName>ppt_x</p:attrName>
                                          <p:attrName>ppt_y</p:attrName>
                                        </p:attrNameLst>
                                      </p:cBhvr>
                                      <p:by x="100000" y="100000"/>
                                      <p:from x="0" y="0"/>
                                      <p:to x="100000" y="100000"/>
                                    </p:animMotion>
                                  </p:childTnLst>
                                </p:cTn>
                              </p:par>
                            </p:childTnLst>
                          </p:cTn>
                        </p:par>
                        <p:par>
                          <p:cTn id="10" fill="hold">
                            <p:stCondLst>
                              <p:cond delay="4000"/>
                            </p:stCondLst>
                            <p:childTnLst>
                              <p:par>
                                <p:cTn id="11" presetID="6" presetClass="emph" presetSubtype="0" fill="hold" nodeType="afterEffect">
                                  <p:stCondLst>
                                    <p:cond delay="0"/>
                                  </p:stCondLst>
                                  <p:childTnLst>
                                    <p:animScale>
                                      <p:cBhvr>
                                        <p:cTn id="12" dur="2000" fill="hold"/>
                                        <p:tgtEl>
                                          <p:spTgt spid="8"/>
                                        </p:tgtEl>
                                      </p:cBhvr>
                                      <p:by x="250000" y="250000"/>
                                    </p:animScale>
                                  </p:childTnLst>
                                </p:cTn>
                              </p:par>
                              <p:par>
                                <p:cTn id="13" presetID="56" presetClass="path" presetSubtype="0" repeatDur="0" restart="never" fill="hold" nodeType="withEffect">
                                  <p:stCondLst>
                                    <p:cond delay="0"/>
                                  </p:stCondLst>
                                  <p:childTnLst>
                                    <p:animMotion origin="layout" path="M -3.33333E-6 0.77127 L -0.14461 0.99352 " pathEditMode="fixed" rAng="0" ptsTypes="AA">
                                      <p:cBhvr additive="base" accumulate="none">
                                        <p:cTn id="14" dur="2000" fill="hold"/>
                                        <p:tgtEl>
                                          <p:spTgt spid="8"/>
                                        </p:tgtEl>
                                        <p:attrNameLst>
                                          <p:attrName>ppt_x</p:attrName>
                                          <p:attrName>ppt_y</p:attrName>
                                        </p:attrNameLst>
                                      </p:cBhvr>
                                      <p:by x="100000" y="100000"/>
                                      <p:from x="0" y="0"/>
                                      <p:to x="100000" y="100000"/>
                                      <p:rCtr x="-72" y="111"/>
                                    </p:animMotion>
                                  </p:childTnLst>
                                </p:cTn>
                              </p:par>
                              <p:par>
                                <p:cTn id="15" presetID="53" presetClass="exit" presetSubtype="0" fill="hold" nodeType="withEffect">
                                  <p:stCondLst>
                                    <p:cond delay="0"/>
                                  </p:stCondLst>
                                  <p:childTnLst>
                                    <p:anim calcmode="lin" valueType="num">
                                      <p:cBhvr>
                                        <p:cTn id="16" dur="2000"/>
                                        <p:tgtEl>
                                          <p:spTgt spid="5"/>
                                        </p:tgtEl>
                                        <p:attrNameLst>
                                          <p:attrName>ppt_w</p:attrName>
                                        </p:attrNameLst>
                                      </p:cBhvr>
                                      <p:tavLst>
                                        <p:tav tm="0">
                                          <p:val>
                                            <p:strVal val="ppt_w"/>
                                          </p:val>
                                        </p:tav>
                                        <p:tav tm="100000">
                                          <p:val>
                                            <p:fltVal val="0"/>
                                          </p:val>
                                        </p:tav>
                                      </p:tavLst>
                                    </p:anim>
                                    <p:anim calcmode="lin" valueType="num">
                                      <p:cBhvr>
                                        <p:cTn id="17" dur="2000"/>
                                        <p:tgtEl>
                                          <p:spTgt spid="5"/>
                                        </p:tgtEl>
                                        <p:attrNameLst>
                                          <p:attrName>ppt_h</p:attrName>
                                        </p:attrNameLst>
                                      </p:cBhvr>
                                      <p:tavLst>
                                        <p:tav tm="0">
                                          <p:val>
                                            <p:strVal val="ppt_h"/>
                                          </p:val>
                                        </p:tav>
                                        <p:tav tm="100000">
                                          <p:val>
                                            <p:fltVal val="0"/>
                                          </p:val>
                                        </p:tav>
                                      </p:tavLst>
                                    </p:anim>
                                    <p:animEffect transition="out" filter="fade">
                                      <p:cBhvr>
                                        <p:cTn id="18" dur="2000"/>
                                        <p:tgtEl>
                                          <p:spTgt spid="5"/>
                                        </p:tgtEl>
                                      </p:cBhvr>
                                    </p:animEffect>
                                    <p:set>
                                      <p:cBhvr>
                                        <p:cTn id="19" dur="1" fill="hold">
                                          <p:stCondLst>
                                            <p:cond delay="1999"/>
                                          </p:stCondLst>
                                        </p:cTn>
                                        <p:tgtEl>
                                          <p:spTgt spid="5"/>
                                        </p:tgtEl>
                                        <p:attrNameLst>
                                          <p:attrName>style.visibility</p:attrName>
                                        </p:attrNameLst>
                                      </p:cBhvr>
                                      <p:to>
                                        <p:strVal val="hidden"/>
                                      </p:to>
                                    </p:set>
                                  </p:childTnLst>
                                </p:cTn>
                              </p:par>
                            </p:childTnLst>
                          </p:cTn>
                        </p:par>
                        <p:par>
                          <p:cTn id="20" fill="hold">
                            <p:stCondLst>
                              <p:cond delay="6000"/>
                            </p:stCondLst>
                            <p:childTnLst>
                              <p:par>
                                <p:cTn id="21" presetID="1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slide(fromBottom)">
                                      <p:cBhvr>
                                        <p:cTn id="23" dur="500"/>
                                        <p:tgtEl>
                                          <p:spTgt spid="9"/>
                                        </p:tgtEl>
                                      </p:cBhvr>
                                    </p:animEffect>
                                  </p:childTnLst>
                                </p:cTn>
                              </p:par>
                            </p:childTnLst>
                          </p:cTn>
                        </p:par>
                        <p:par>
                          <p:cTn id="24" fill="hold">
                            <p:stCondLst>
                              <p:cond delay="6500"/>
                            </p:stCondLst>
                            <p:childTnLst>
                              <p:par>
                                <p:cTn id="25" presetID="58" presetClass="entr" presetSubtype="0" accel="10000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strVal val="#ppt_w*2.5"/>
                                          </p:val>
                                        </p:tav>
                                        <p:tav tm="100000">
                                          <p:val>
                                            <p:strVal val="#ppt_w"/>
                                          </p:val>
                                        </p:tav>
                                      </p:tavLst>
                                    </p:anim>
                                    <p:anim calcmode="lin" valueType="num">
                                      <p:cBhvr>
                                        <p:cTn id="28" dur="500" fill="hold"/>
                                        <p:tgtEl>
                                          <p:spTgt spid="17"/>
                                        </p:tgtEl>
                                        <p:attrNameLst>
                                          <p:attrName>ppt_h</p:attrName>
                                        </p:attrNameLst>
                                      </p:cBhvr>
                                      <p:tavLst>
                                        <p:tav tm="0">
                                          <p:val>
                                            <p:strVal val="#ppt_h*0.01"/>
                                          </p:val>
                                        </p:tav>
                                        <p:tav tm="100000">
                                          <p:val>
                                            <p:strVal val="#ppt_h"/>
                                          </p:val>
                                        </p:tav>
                                      </p:tavLst>
                                    </p:anim>
                                    <p:anim calcmode="lin" valueType="num">
                                      <p:cBhvr>
                                        <p:cTn id="29" dur="500" fill="hold"/>
                                        <p:tgtEl>
                                          <p:spTgt spid="17"/>
                                        </p:tgtEl>
                                        <p:attrNameLst>
                                          <p:attrName>ppt_x</p:attrName>
                                        </p:attrNameLst>
                                      </p:cBhvr>
                                      <p:tavLst>
                                        <p:tav tm="0">
                                          <p:val>
                                            <p:strVal val="#ppt_x"/>
                                          </p:val>
                                        </p:tav>
                                        <p:tav tm="100000">
                                          <p:val>
                                            <p:strVal val="#ppt_x"/>
                                          </p:val>
                                        </p:tav>
                                      </p:tavLst>
                                    </p:anim>
                                    <p:anim calcmode="lin" valueType="num">
                                      <p:cBhvr>
                                        <p:cTn id="30" dur="500" fill="hold"/>
                                        <p:tgtEl>
                                          <p:spTgt spid="17"/>
                                        </p:tgtEl>
                                        <p:attrNameLst>
                                          <p:attrName>ppt_y</p:attrName>
                                        </p:attrNameLst>
                                      </p:cBhvr>
                                      <p:tavLst>
                                        <p:tav tm="0">
                                          <p:val>
                                            <p:strVal val="#ppt_h+1"/>
                                          </p:val>
                                        </p:tav>
                                        <p:tav tm="100000">
                                          <p:val>
                                            <p:strVal val="#ppt_y"/>
                                          </p:val>
                                        </p:tav>
                                      </p:tavLst>
                                    </p:anim>
                                    <p:animEffect transition="in" filter="fade">
                                      <p:cBhvr>
                                        <p:cTn id="31" dur="500"/>
                                        <p:tgtEl>
                                          <p:spTgt spid="17"/>
                                        </p:tgtEl>
                                      </p:cBhvr>
                                    </p:animEffect>
                                  </p:childTnLst>
                                </p:cTn>
                              </p:par>
                            </p:childTnLst>
                          </p:cTn>
                        </p:par>
                        <p:par>
                          <p:cTn id="32" fill="hold">
                            <p:stCondLst>
                              <p:cond delay="7000"/>
                            </p:stCondLst>
                            <p:childTnLst>
                              <p:par>
                                <p:cTn id="33" presetID="12" presetClass="entr" presetSubtype="4"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slide(fromBottom)">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mph" presetSubtype="0" fill="hold" nodeType="clickEffect">
                                  <p:stCondLst>
                                    <p:cond delay="0"/>
                                  </p:stCondLst>
                                  <p:childTnLst>
                                    <p:animScale>
                                      <p:cBhvr>
                                        <p:cTn id="39" dur="500" fill="hold"/>
                                        <p:tgtEl>
                                          <p:spTgt spid="6"/>
                                        </p:tgtEl>
                                      </p:cBhvr>
                                      <p:by x="40000" y="40000"/>
                                    </p:animScale>
                                  </p:childTnLst>
                                </p:cTn>
                              </p:par>
                            </p:childTnLst>
                          </p:cTn>
                        </p:par>
                        <p:par>
                          <p:cTn id="40" fill="hold">
                            <p:stCondLst>
                              <p:cond delay="500"/>
                            </p:stCondLst>
                            <p:childTnLst>
                              <p:par>
                                <p:cTn id="41" presetID="42" presetClass="path" presetSubtype="0" fill="hold" nodeType="afterEffect">
                                  <p:stCondLst>
                                    <p:cond delay="0"/>
                                  </p:stCondLst>
                                  <p:childTnLst>
                                    <p:animMotion origin="layout" path="M -2.40419E-6 -1.45355E-7 L -2.40419E-6 0.78674 " pathEditMode="fixed" rAng="0" ptsTypes="AA">
                                      <p:cBhvr>
                                        <p:cTn id="42" dur="2000" fill="hold"/>
                                        <p:tgtEl>
                                          <p:spTgt spid="6"/>
                                        </p:tgtEl>
                                        <p:attrNameLst>
                                          <p:attrName>ppt_x</p:attrName>
                                          <p:attrName>ppt_y</p:attrName>
                                        </p:attrNameLst>
                                      </p:cBhvr>
                                      <p:rCtr x="0" y="393"/>
                                    </p:animMotion>
                                  </p:childTnLst>
                                </p:cTn>
                              </p:par>
                            </p:childTnLst>
                          </p:cTn>
                        </p:par>
                        <p:par>
                          <p:cTn id="43" fill="hold">
                            <p:stCondLst>
                              <p:cond delay="2500"/>
                            </p:stCondLst>
                            <p:childTnLst>
                              <p:par>
                                <p:cTn id="44" presetID="6" presetClass="emph" presetSubtype="0" fill="hold" nodeType="afterEffect">
                                  <p:stCondLst>
                                    <p:cond delay="0"/>
                                  </p:stCondLst>
                                  <p:childTnLst>
                                    <p:animScale>
                                      <p:cBhvr>
                                        <p:cTn id="45" dur="2000" fill="hold"/>
                                        <p:tgtEl>
                                          <p:spTgt spid="6"/>
                                        </p:tgtEl>
                                      </p:cBhvr>
                                      <p:by x="250000" y="250000"/>
                                    </p:animScale>
                                  </p:childTnLst>
                                </p:cTn>
                              </p:par>
                              <p:par>
                                <p:cTn id="46" presetID="49" presetClass="path" presetSubtype="0" fill="hold" nodeType="withEffect">
                                  <p:stCondLst>
                                    <p:cond delay="0"/>
                                  </p:stCondLst>
                                  <p:childTnLst>
                                    <p:animMotion origin="layout" path="M 2.05125E-6 0.78677 L 0.10897 1.01907 " pathEditMode="fixed" rAng="0" ptsTypes="AA">
                                      <p:cBhvr>
                                        <p:cTn id="47" dur="2000" fill="hold"/>
                                        <p:tgtEl>
                                          <p:spTgt spid="6"/>
                                        </p:tgtEl>
                                        <p:attrNameLst>
                                          <p:attrName>ppt_x</p:attrName>
                                          <p:attrName>ppt_y</p:attrName>
                                        </p:attrNameLst>
                                      </p:cBhvr>
                                      <p:rCtr x="54" y="116"/>
                                    </p:animMotion>
                                  </p:childTnLst>
                                </p:cTn>
                              </p:par>
                              <p:par>
                                <p:cTn id="48" presetID="53" presetClass="exit" presetSubtype="0" fill="hold" nodeType="withEffect">
                                  <p:stCondLst>
                                    <p:cond delay="0"/>
                                  </p:stCondLst>
                                  <p:childTnLst>
                                    <p:anim calcmode="lin" valueType="num">
                                      <p:cBhvr>
                                        <p:cTn id="49" dur="2000"/>
                                        <p:tgtEl>
                                          <p:spTgt spid="4"/>
                                        </p:tgtEl>
                                        <p:attrNameLst>
                                          <p:attrName>ppt_w</p:attrName>
                                        </p:attrNameLst>
                                      </p:cBhvr>
                                      <p:tavLst>
                                        <p:tav tm="0">
                                          <p:val>
                                            <p:strVal val="ppt_w"/>
                                          </p:val>
                                        </p:tav>
                                        <p:tav tm="100000">
                                          <p:val>
                                            <p:fltVal val="0"/>
                                          </p:val>
                                        </p:tav>
                                      </p:tavLst>
                                    </p:anim>
                                    <p:anim calcmode="lin" valueType="num">
                                      <p:cBhvr>
                                        <p:cTn id="50" dur="2000"/>
                                        <p:tgtEl>
                                          <p:spTgt spid="4"/>
                                        </p:tgtEl>
                                        <p:attrNameLst>
                                          <p:attrName>ppt_h</p:attrName>
                                        </p:attrNameLst>
                                      </p:cBhvr>
                                      <p:tavLst>
                                        <p:tav tm="0">
                                          <p:val>
                                            <p:strVal val="ppt_h"/>
                                          </p:val>
                                        </p:tav>
                                        <p:tav tm="100000">
                                          <p:val>
                                            <p:fltVal val="0"/>
                                          </p:val>
                                        </p:tav>
                                      </p:tavLst>
                                    </p:anim>
                                    <p:animEffect transition="out" filter="fade">
                                      <p:cBhvr>
                                        <p:cTn id="51" dur="2000"/>
                                        <p:tgtEl>
                                          <p:spTgt spid="4"/>
                                        </p:tgtEl>
                                      </p:cBhvr>
                                    </p:animEffect>
                                    <p:set>
                                      <p:cBhvr>
                                        <p:cTn id="52" dur="1" fill="hold">
                                          <p:stCondLst>
                                            <p:cond delay="1999"/>
                                          </p:stCondLst>
                                        </p:cTn>
                                        <p:tgtEl>
                                          <p:spTgt spid="4"/>
                                        </p:tgtEl>
                                        <p:attrNameLst>
                                          <p:attrName>style.visibility</p:attrName>
                                        </p:attrNameLst>
                                      </p:cBhvr>
                                      <p:to>
                                        <p:strVal val="hidden"/>
                                      </p:to>
                                    </p:set>
                                  </p:childTnLst>
                                </p:cTn>
                              </p:par>
                            </p:childTnLst>
                          </p:cTn>
                        </p:par>
                        <p:par>
                          <p:cTn id="53" fill="hold">
                            <p:stCondLst>
                              <p:cond delay="4500"/>
                            </p:stCondLst>
                            <p:childTnLst>
                              <p:par>
                                <p:cTn id="54" presetID="12" presetClass="entr" presetSubtype="4"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slide(fromBottom)">
                                      <p:cBhvr>
                                        <p:cTn id="56" dur="500"/>
                                        <p:tgtEl>
                                          <p:spTgt spid="10"/>
                                        </p:tgtEl>
                                      </p:cBhvr>
                                    </p:animEffect>
                                  </p:childTnLst>
                                </p:cTn>
                              </p:par>
                            </p:childTnLst>
                          </p:cTn>
                        </p:par>
                        <p:par>
                          <p:cTn id="57" fill="hold">
                            <p:stCondLst>
                              <p:cond delay="5000"/>
                            </p:stCondLst>
                            <p:childTnLst>
                              <p:par>
                                <p:cTn id="58" presetID="12" presetClass="entr" presetSubtype="4"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slide(fromBottom)">
                                      <p:cBhvr>
                                        <p:cTn id="60" dur="500"/>
                                        <p:tgtEl>
                                          <p:spTgt spid="27"/>
                                        </p:tgtEl>
                                      </p:cBhvr>
                                    </p:animEffect>
                                  </p:childTnLst>
                                </p:cTn>
                              </p:par>
                            </p:childTnLst>
                          </p:cTn>
                        </p:par>
                        <p:par>
                          <p:cTn id="61" fill="hold">
                            <p:stCondLst>
                              <p:cond delay="5500"/>
                            </p:stCondLst>
                            <p:childTnLst>
                              <p:par>
                                <p:cTn id="62" presetID="27" presetClass="entr" presetSubtype="0" fill="hold" grpId="0" nodeType="afterEffect">
                                  <p:stCondLst>
                                    <p:cond delay="0"/>
                                  </p:stCondLst>
                                  <p:iterate type="lt">
                                    <p:tmPct val="50000"/>
                                  </p:iterate>
                                  <p:childTnLst>
                                    <p:set>
                                      <p:cBhvr>
                                        <p:cTn id="63" dur="1" fill="hold">
                                          <p:stCondLst>
                                            <p:cond delay="0"/>
                                          </p:stCondLst>
                                        </p:cTn>
                                        <p:tgtEl>
                                          <p:spTgt spid="16"/>
                                        </p:tgtEl>
                                        <p:attrNameLst>
                                          <p:attrName>style.visibility</p:attrName>
                                        </p:attrNameLst>
                                      </p:cBhvr>
                                      <p:to>
                                        <p:strVal val="visible"/>
                                      </p:to>
                                    </p:set>
                                    <p:anim calcmode="discrete" valueType="clr">
                                      <p:cBhvr override="childStyle">
                                        <p:cTn id="64"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65" dur="80"/>
                                        <p:tgtEl>
                                          <p:spTgt spid="16"/>
                                        </p:tgtEl>
                                        <p:attrNameLst>
                                          <p:attrName>fillcolor</p:attrName>
                                        </p:attrNameLst>
                                      </p:cBhvr>
                                      <p:tavLst>
                                        <p:tav tm="0">
                                          <p:val>
                                            <p:clrVal>
                                              <a:schemeClr val="accent2"/>
                                            </p:clrVal>
                                          </p:val>
                                        </p:tav>
                                        <p:tav tm="50000">
                                          <p:val>
                                            <p:clrVal>
                                              <a:schemeClr val="hlink"/>
                                            </p:clrVal>
                                          </p:val>
                                        </p:tav>
                                      </p:tavLst>
                                    </p:anim>
                                    <p:set>
                                      <p:cBhvr>
                                        <p:cTn id="66" dur="80"/>
                                        <p:tgtEl>
                                          <p:spTgt spid="16"/>
                                        </p:tgtEl>
                                        <p:attrNameLst>
                                          <p:attrName>fill.type</p:attrName>
                                        </p:attrNameLst>
                                      </p:cBhvr>
                                      <p:to>
                                        <p:strVal val="solid"/>
                                      </p:to>
                                    </p:set>
                                  </p:childTnLst>
                                </p:cTn>
                              </p:par>
                            </p:childTnLst>
                          </p:cTn>
                        </p:par>
                      </p:childTnLst>
                    </p:cTn>
                  </p:par>
                  <p:par>
                    <p:cTn id="67" fill="hold">
                      <p:stCondLst>
                        <p:cond delay="indefinite"/>
                      </p:stCondLst>
                      <p:childTnLst>
                        <p:par>
                          <p:cTn id="68" fill="hold">
                            <p:stCondLst>
                              <p:cond delay="0"/>
                            </p:stCondLst>
                            <p:childTnLst>
                              <p:par>
                                <p:cTn id="69" presetID="12" presetClass="entr" presetSubtype="4"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slide(fromBottom)">
                                      <p:cBhvr>
                                        <p:cTn id="71" dur="500"/>
                                        <p:tgtEl>
                                          <p:spTgt spid="25"/>
                                        </p:tgtEl>
                                      </p:cBhvr>
                                    </p:animEffect>
                                  </p:childTnLst>
                                </p:cTn>
                              </p:par>
                              <p:par>
                                <p:cTn id="72" presetID="12" presetClass="entr" presetSubtype="4"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slide(fromBottom)">
                                      <p:cBhvr>
                                        <p:cTn id="74" dur="500"/>
                                        <p:tgtEl>
                                          <p:spTgt spid="18"/>
                                        </p:tgtEl>
                                      </p:cBhvr>
                                    </p:animEffect>
                                  </p:childTnLst>
                                </p:cTn>
                              </p:par>
                            </p:childTnLst>
                          </p:cTn>
                        </p:par>
                        <p:par>
                          <p:cTn id="75" fill="hold">
                            <p:stCondLst>
                              <p:cond delay="500"/>
                            </p:stCondLst>
                            <p:childTnLst>
                              <p:par>
                                <p:cTn id="76" presetID="12" presetClass="entr" presetSubtype="4" fill="hold" nodeType="afterEffect">
                                  <p:stCondLst>
                                    <p:cond delay="1000"/>
                                  </p:stCondLst>
                                  <p:childTnLst>
                                    <p:set>
                                      <p:cBhvr>
                                        <p:cTn id="77" dur="1" fill="hold">
                                          <p:stCondLst>
                                            <p:cond delay="0"/>
                                          </p:stCondLst>
                                        </p:cTn>
                                        <p:tgtEl>
                                          <p:spTgt spid="2"/>
                                        </p:tgtEl>
                                        <p:attrNameLst>
                                          <p:attrName>style.visibility</p:attrName>
                                        </p:attrNameLst>
                                      </p:cBhvr>
                                      <p:to>
                                        <p:strVal val="visible"/>
                                      </p:to>
                                    </p:set>
                                    <p:animEffect transition="in" filter="slide(fromBottom)">
                                      <p:cBhvr>
                                        <p:cTn id="78" dur="500"/>
                                        <p:tgtEl>
                                          <p:spTgt spid="2"/>
                                        </p:tgtEl>
                                      </p:cBhvr>
                                    </p:animEffect>
                                  </p:childTnLst>
                                </p:cTn>
                              </p:par>
                              <p:par>
                                <p:cTn id="79" presetID="12" presetClass="entr" presetSubtype="4" fill="hold" grpId="0" nodeType="withEffect">
                                  <p:stCondLst>
                                    <p:cond delay="1000"/>
                                  </p:stCondLst>
                                  <p:childTnLst>
                                    <p:set>
                                      <p:cBhvr>
                                        <p:cTn id="80" dur="1" fill="hold">
                                          <p:stCondLst>
                                            <p:cond delay="0"/>
                                          </p:stCondLst>
                                        </p:cTn>
                                        <p:tgtEl>
                                          <p:spTgt spid="7"/>
                                        </p:tgtEl>
                                        <p:attrNameLst>
                                          <p:attrName>style.visibility</p:attrName>
                                        </p:attrNameLst>
                                      </p:cBhvr>
                                      <p:to>
                                        <p:strVal val="visible"/>
                                      </p:to>
                                    </p:set>
                                    <p:animEffect transition="in" filter="slide(fromBottom)">
                                      <p:cBhvr>
                                        <p:cTn id="8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6" grpId="0" animBg="1"/>
      <p:bldP spid="17" grpId="0" animBg="1"/>
      <p:bldP spid="18" grpId="0"/>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写真ｲﾝﾀﾞｸｼｮﾝﾋｰﾀｰ"/>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046427" y="1413515"/>
            <a:ext cx="4148999" cy="5301384"/>
          </a:xfrm>
          <a:prstGeom prst="rect">
            <a:avLst/>
          </a:prstGeom>
          <a:noFill/>
          <a:ln w="9525">
            <a:noFill/>
            <a:miter lim="800000"/>
            <a:headEnd/>
            <a:tailEnd/>
          </a:ln>
        </p:spPr>
      </p:pic>
      <p:sp>
        <p:nvSpPr>
          <p:cNvPr id="7" name="Text精度不良…"/>
          <p:cNvSpPr txBox="1">
            <a:spLocks noChangeArrowheads="1"/>
          </p:cNvSpPr>
          <p:nvPr/>
        </p:nvSpPr>
        <p:spPr bwMode="auto">
          <a:xfrm>
            <a:off x="4459043" y="3787763"/>
            <a:ext cx="2638996" cy="1202439"/>
          </a:xfrm>
          <a:prstGeom prst="rect">
            <a:avLst/>
          </a:prstGeom>
          <a:noFill/>
          <a:ln w="9525">
            <a:noFill/>
            <a:miter lim="800000"/>
            <a:headEnd/>
            <a:tailEnd/>
          </a:ln>
        </p:spPr>
        <p:txBody>
          <a:bodyPr wrap="square" lIns="89933" tIns="46765" rIns="89933" bIns="46765">
            <a:spAutoFit/>
          </a:bodyPr>
          <a:lstStyle/>
          <a:p>
            <a:r>
              <a:rPr lang="ja-JP" altLang="en-US" b="1" dirty="0" smtClean="0">
                <a:solidFill>
                  <a:srgbClr val="FF0000"/>
                </a:solidFill>
              </a:rPr>
              <a:t>★</a:t>
            </a:r>
            <a:r>
              <a:rPr lang="en-US" altLang="ja-JP" b="1" dirty="0" smtClean="0"/>
              <a:t>Insufficient accuracy</a:t>
            </a:r>
            <a:endParaRPr lang="ja-JP" altLang="en-US" b="1" dirty="0" smtClean="0"/>
          </a:p>
          <a:p>
            <a:r>
              <a:rPr lang="ja-JP" altLang="en-US" b="1" dirty="0" smtClean="0">
                <a:solidFill>
                  <a:srgbClr val="FF0000"/>
                </a:solidFill>
              </a:rPr>
              <a:t>★</a:t>
            </a:r>
            <a:r>
              <a:rPr lang="en-US" altLang="ja-JP" b="1" dirty="0" smtClean="0"/>
              <a:t>No insert/No eject cutting tool</a:t>
            </a:r>
            <a:endParaRPr lang="ja-JP" altLang="en-US" b="1" dirty="0" smtClean="0"/>
          </a:p>
          <a:p>
            <a:r>
              <a:rPr lang="ja-JP" altLang="en-US" b="1" dirty="0" smtClean="0">
                <a:solidFill>
                  <a:srgbClr val="FF0000"/>
                </a:solidFill>
              </a:rPr>
              <a:t>★</a:t>
            </a:r>
            <a:r>
              <a:rPr lang="en-US" altLang="ja-JP" b="1" dirty="0" smtClean="0"/>
              <a:t>Reducing hardness</a:t>
            </a:r>
            <a:endParaRPr lang="ja-JP" altLang="en-US" b="1" dirty="0"/>
          </a:p>
        </p:txBody>
      </p:sp>
      <p:pic>
        <p:nvPicPr>
          <p:cNvPr id="8" name="写真ﾋｰﾄﾛﾎﾞ"/>
          <p:cNvPicPr>
            <a:picLocks noChangeAspect="1" noChangeArrowheads="1"/>
          </p:cNvPicPr>
          <p:nvPr/>
        </p:nvPicPr>
        <p:blipFill>
          <a:blip r:embed="rId4" cstate="print"/>
          <a:stretch>
            <a:fillRect/>
          </a:stretch>
        </p:blipFill>
        <p:spPr bwMode="auto">
          <a:xfrm>
            <a:off x="494538" y="1070291"/>
            <a:ext cx="3646956" cy="5470435"/>
          </a:xfrm>
          <a:prstGeom prst="rect">
            <a:avLst/>
          </a:prstGeom>
          <a:noFill/>
          <a:ln w="9525">
            <a:noFill/>
            <a:miter lim="800000"/>
            <a:headEnd/>
            <a:tailEnd/>
          </a:ln>
          <a:effectLst/>
        </p:spPr>
      </p:pic>
      <p:sp>
        <p:nvSpPr>
          <p:cNvPr id="9" name="Text温風式"/>
          <p:cNvSpPr txBox="1">
            <a:spLocks noChangeArrowheads="1"/>
          </p:cNvSpPr>
          <p:nvPr/>
        </p:nvSpPr>
        <p:spPr bwMode="auto">
          <a:xfrm>
            <a:off x="2047164" y="1029523"/>
            <a:ext cx="2101744" cy="525331"/>
          </a:xfrm>
          <a:prstGeom prst="rect">
            <a:avLst/>
          </a:prstGeom>
          <a:noFill/>
          <a:ln w="9525">
            <a:noFill/>
            <a:miter lim="800000"/>
            <a:headEnd/>
            <a:tailEnd/>
          </a:ln>
        </p:spPr>
        <p:txBody>
          <a:bodyPr wrap="square" lIns="89933" tIns="46765" rIns="89933" bIns="46765">
            <a:spAutoFit/>
          </a:bodyPr>
          <a:lstStyle/>
          <a:p>
            <a:r>
              <a:rPr lang="en-US" altLang="ja-JP" sz="2800" b="1" dirty="0" smtClean="0">
                <a:latin typeface="+mn-ea"/>
              </a:rPr>
              <a:t>Hot air type</a:t>
            </a:r>
            <a:endParaRPr lang="ja-JP" altLang="en-US" sz="2800" b="1" dirty="0">
              <a:latin typeface="+mn-ea"/>
            </a:endParaRPr>
          </a:p>
        </p:txBody>
      </p:sp>
      <p:sp>
        <p:nvSpPr>
          <p:cNvPr id="10" name="Textｲﾝﾀﾞｸｼｮﾝ式"/>
          <p:cNvSpPr txBox="1">
            <a:spLocks noChangeArrowheads="1"/>
          </p:cNvSpPr>
          <p:nvPr/>
        </p:nvSpPr>
        <p:spPr bwMode="auto">
          <a:xfrm>
            <a:off x="4831307" y="1059372"/>
            <a:ext cx="2593075" cy="525331"/>
          </a:xfrm>
          <a:prstGeom prst="rect">
            <a:avLst/>
          </a:prstGeom>
          <a:noFill/>
          <a:ln w="9525">
            <a:noFill/>
            <a:miter lim="800000"/>
            <a:headEnd/>
            <a:tailEnd/>
          </a:ln>
        </p:spPr>
        <p:txBody>
          <a:bodyPr wrap="square" lIns="89933" tIns="46765" rIns="89933" bIns="46765">
            <a:spAutoFit/>
          </a:bodyPr>
          <a:lstStyle/>
          <a:p>
            <a:r>
              <a:rPr lang="en-US" altLang="ja-JP" sz="2800" b="1" dirty="0" smtClean="0"/>
              <a:t>Induction type</a:t>
            </a:r>
            <a:endParaRPr lang="ja-JP" altLang="en-US" sz="2800" b="1" dirty="0"/>
          </a:p>
        </p:txBody>
      </p:sp>
      <p:grpSp>
        <p:nvGrpSpPr>
          <p:cNvPr id="2" name="ｺｲﾙ"/>
          <p:cNvGrpSpPr/>
          <p:nvPr/>
        </p:nvGrpSpPr>
        <p:grpSpPr>
          <a:xfrm>
            <a:off x="3879577" y="1970097"/>
            <a:ext cx="2770496" cy="1851030"/>
            <a:chOff x="5111360" y="1737869"/>
            <a:chExt cx="2770496" cy="1851030"/>
          </a:xfrm>
        </p:grpSpPr>
        <p:sp>
          <p:nvSpPr>
            <p:cNvPr id="12" name="Text高価なｺｲﾙ･･･"/>
            <p:cNvSpPr txBox="1">
              <a:spLocks noChangeArrowheads="1"/>
            </p:cNvSpPr>
            <p:nvPr/>
          </p:nvSpPr>
          <p:spPr bwMode="auto">
            <a:xfrm>
              <a:off x="5111360" y="2402136"/>
              <a:ext cx="2770496" cy="648498"/>
            </a:xfrm>
            <a:prstGeom prst="rect">
              <a:avLst/>
            </a:prstGeom>
            <a:noFill/>
            <a:ln w="9525">
              <a:noFill/>
              <a:miter lim="800000"/>
              <a:headEnd/>
              <a:tailEnd/>
            </a:ln>
          </p:spPr>
          <p:txBody>
            <a:bodyPr wrap="square" lIns="89986" tIns="46793" rIns="89986" bIns="46793">
              <a:spAutoFit/>
            </a:bodyPr>
            <a:lstStyle/>
            <a:p>
              <a:r>
                <a:rPr lang="ja-JP" altLang="en-US" b="1" dirty="0" smtClean="0">
                  <a:solidFill>
                    <a:srgbClr val="FF0000"/>
                  </a:solidFill>
                </a:rPr>
                <a:t>★</a:t>
              </a:r>
              <a:r>
                <a:rPr lang="en-US" altLang="ja-JP" b="1" dirty="0" smtClean="0"/>
                <a:t>Many kinds of expensive heating coils are required</a:t>
              </a:r>
              <a:endParaRPr lang="ja-JP" altLang="en-US" b="1" dirty="0"/>
            </a:p>
          </p:txBody>
        </p:sp>
        <p:sp>
          <p:nvSpPr>
            <p:cNvPr id="13" name="Textﾎﾙﾀﾞの型が限定される"/>
            <p:cNvSpPr txBox="1">
              <a:spLocks noChangeArrowheads="1"/>
            </p:cNvSpPr>
            <p:nvPr/>
          </p:nvSpPr>
          <p:spPr bwMode="auto">
            <a:xfrm>
              <a:off x="5111360" y="2940401"/>
              <a:ext cx="2565780" cy="648498"/>
            </a:xfrm>
            <a:prstGeom prst="rect">
              <a:avLst/>
            </a:prstGeom>
            <a:noFill/>
            <a:ln w="9525">
              <a:noFill/>
              <a:miter lim="800000"/>
              <a:headEnd/>
              <a:tailEnd/>
            </a:ln>
          </p:spPr>
          <p:txBody>
            <a:bodyPr wrap="square" lIns="89986" tIns="46793" rIns="89986" bIns="46793">
              <a:spAutoFit/>
            </a:bodyPr>
            <a:lstStyle/>
            <a:p>
              <a:r>
                <a:rPr lang="ja-JP" altLang="en-US" b="1" dirty="0" smtClean="0">
                  <a:solidFill>
                    <a:srgbClr val="FF0000"/>
                  </a:solidFill>
                </a:rPr>
                <a:t>★</a:t>
              </a:r>
              <a:r>
                <a:rPr lang="en-US" altLang="ja-JP" b="1" dirty="0" smtClean="0"/>
                <a:t>Limitation for a holder shape</a:t>
              </a:r>
              <a:endParaRPr lang="ja-JP" altLang="en-US" b="1" dirty="0"/>
            </a:p>
          </p:txBody>
        </p:sp>
        <p:pic>
          <p:nvPicPr>
            <p:cNvPr id="14" name="図ｺｲﾙ2"/>
            <p:cNvPicPr>
              <a:picLocks noChangeAspect="1" noChangeArrowheads="1"/>
            </p:cNvPicPr>
            <p:nvPr/>
          </p:nvPicPr>
          <p:blipFill>
            <a:blip r:embed="rId5" cstate="print"/>
            <a:srcRect/>
            <a:stretch>
              <a:fillRect/>
            </a:stretch>
          </p:blipFill>
          <p:spPr bwMode="auto">
            <a:xfrm>
              <a:off x="6396481" y="1737869"/>
              <a:ext cx="585787" cy="545103"/>
            </a:xfrm>
            <a:prstGeom prst="rect">
              <a:avLst/>
            </a:prstGeom>
            <a:noFill/>
            <a:ln w="9525">
              <a:noFill/>
              <a:miter lim="800000"/>
              <a:headEnd/>
              <a:tailEnd/>
            </a:ln>
          </p:spPr>
        </p:pic>
        <p:pic>
          <p:nvPicPr>
            <p:cNvPr id="15" name="図ｺｲﾙ1"/>
            <p:cNvPicPr>
              <a:picLocks noChangeAspect="1" noChangeArrowheads="1"/>
            </p:cNvPicPr>
            <p:nvPr/>
          </p:nvPicPr>
          <p:blipFill>
            <a:blip r:embed="rId6" cstate="print"/>
            <a:srcRect/>
            <a:stretch>
              <a:fillRect/>
            </a:stretch>
          </p:blipFill>
          <p:spPr bwMode="auto">
            <a:xfrm>
              <a:off x="7276862" y="1741461"/>
              <a:ext cx="584199" cy="545103"/>
            </a:xfrm>
            <a:prstGeom prst="rect">
              <a:avLst/>
            </a:prstGeom>
            <a:noFill/>
            <a:ln w="9525">
              <a:noFill/>
              <a:miter lim="800000"/>
              <a:headEnd/>
              <a:tailEnd/>
            </a:ln>
          </p:spPr>
        </p:pic>
      </p:grpSp>
      <p:sp>
        <p:nvSpPr>
          <p:cNvPr id="16" name="爆発ｵｰﾊﾞｰﾋｰﾃｨﾝｸﾞ"/>
          <p:cNvSpPr/>
          <p:nvPr/>
        </p:nvSpPr>
        <p:spPr bwMode="ltGray">
          <a:xfrm>
            <a:off x="4817670" y="5549394"/>
            <a:ext cx="3507464" cy="919204"/>
          </a:xfrm>
          <a:prstGeom prst="irregularSeal2">
            <a:avLst/>
          </a:prstGeom>
          <a:solidFill>
            <a:srgbClr val="FF0000"/>
          </a:solidFill>
          <a:ln w="9525">
            <a:noFill/>
            <a:round/>
            <a:headEnd/>
            <a:tailEnd/>
          </a:ln>
        </p:spPr>
        <p:txBody>
          <a:bodyPr wrap="none" lIns="89933" tIns="46765" rIns="89933" bIns="46765" rtlCol="0" anchor="ctr"/>
          <a:lstStyle/>
          <a:p>
            <a:pPr algn="ctr">
              <a:spcBef>
                <a:spcPct val="0"/>
              </a:spcBef>
            </a:pPr>
            <a:r>
              <a:rPr lang="en-US" altLang="ja-JP" b="1" i="1" dirty="0" smtClean="0"/>
              <a:t>OVER HEATING</a:t>
            </a:r>
            <a:endParaRPr lang="ja-JP" altLang="en-US" b="1" i="1" dirty="0"/>
          </a:p>
        </p:txBody>
      </p:sp>
      <p:sp>
        <p:nvSpPr>
          <p:cNvPr id="17" name="楕円低温焼ばめ"/>
          <p:cNvSpPr/>
          <p:nvPr/>
        </p:nvSpPr>
        <p:spPr bwMode="auto">
          <a:xfrm>
            <a:off x="1487408" y="5816833"/>
            <a:ext cx="2975429" cy="545777"/>
          </a:xfrm>
          <a:prstGeom prst="ellipse">
            <a:avLst/>
          </a:prstGeom>
          <a:solidFill>
            <a:srgbClr val="FFFF00"/>
          </a:solidFill>
          <a:ln w="9525">
            <a:solidFill>
              <a:srgbClr val="FFFF00"/>
            </a:solidFill>
            <a:round/>
            <a:headEnd/>
            <a:tailEnd/>
          </a:ln>
        </p:spPr>
        <p:txBody>
          <a:bodyPr wrap="none" lIns="89933" tIns="46765" rIns="89933" bIns="46765" rtlCol="0" anchor="ctr"/>
          <a:lstStyle/>
          <a:p>
            <a:pPr algn="ctr">
              <a:spcBef>
                <a:spcPct val="0"/>
              </a:spcBef>
            </a:pPr>
            <a:r>
              <a:rPr lang="en-US" altLang="ja-JP" b="1" i="1" dirty="0" smtClean="0"/>
              <a:t>Low shrinking temperature </a:t>
            </a:r>
            <a:endParaRPr lang="ja-JP" altLang="en-US" b="1" i="1" dirty="0"/>
          </a:p>
        </p:txBody>
      </p:sp>
      <p:sp>
        <p:nvSpPr>
          <p:cNvPr id="18" name="Text安全･･･"/>
          <p:cNvSpPr txBox="1">
            <a:spLocks noChangeArrowheads="1"/>
          </p:cNvSpPr>
          <p:nvPr/>
        </p:nvSpPr>
        <p:spPr bwMode="auto">
          <a:xfrm>
            <a:off x="2596853" y="4160358"/>
            <a:ext cx="2133600" cy="1479438"/>
          </a:xfrm>
          <a:prstGeom prst="rect">
            <a:avLst/>
          </a:prstGeom>
          <a:noFill/>
          <a:ln w="9525">
            <a:noFill/>
            <a:miter lim="800000"/>
            <a:headEnd/>
            <a:tailEnd/>
          </a:ln>
        </p:spPr>
        <p:txBody>
          <a:bodyPr lIns="89933" tIns="46765" rIns="89933" bIns="46765">
            <a:spAutoFit/>
          </a:bodyPr>
          <a:lstStyle/>
          <a:p>
            <a:r>
              <a:rPr lang="ja-JP" altLang="en-US" b="1" dirty="0" smtClean="0">
                <a:solidFill>
                  <a:srgbClr val="0000FF"/>
                </a:solidFill>
              </a:rPr>
              <a:t>★</a:t>
            </a:r>
            <a:r>
              <a:rPr lang="en-US" altLang="ja-JP" b="1" dirty="0" smtClean="0"/>
              <a:t>Safety</a:t>
            </a:r>
            <a:endParaRPr lang="ja-JP" altLang="en-US" b="1" dirty="0" smtClean="0"/>
          </a:p>
          <a:p>
            <a:r>
              <a:rPr lang="ja-JP" altLang="en-US" b="1" dirty="0" smtClean="0">
                <a:solidFill>
                  <a:srgbClr val="0000FF"/>
                </a:solidFill>
              </a:rPr>
              <a:t>★</a:t>
            </a:r>
            <a:r>
              <a:rPr lang="en-US" altLang="ja-JP" b="1" dirty="0" smtClean="0"/>
              <a:t>Thin body thickness, 1.5mm</a:t>
            </a:r>
          </a:p>
          <a:p>
            <a:r>
              <a:rPr lang="ja-JP" altLang="en-US" b="1" dirty="0" smtClean="0">
                <a:solidFill>
                  <a:srgbClr val="0000FF"/>
                </a:solidFill>
              </a:rPr>
              <a:t>★</a:t>
            </a:r>
            <a:r>
              <a:rPr lang="en-US" altLang="ja-JP" b="1" dirty="0" smtClean="0"/>
              <a:t>No accuracy deterioration</a:t>
            </a:r>
            <a:endParaRPr lang="ja-JP" altLang="en-US" b="1" dirty="0" smtClean="0"/>
          </a:p>
        </p:txBody>
      </p:sp>
      <p:sp>
        <p:nvSpPr>
          <p:cNvPr id="25" name="Textﾉｽﾞﾙ交換不要･･･"/>
          <p:cNvSpPr txBox="1">
            <a:spLocks noChangeArrowheads="1"/>
          </p:cNvSpPr>
          <p:nvPr/>
        </p:nvSpPr>
        <p:spPr bwMode="auto">
          <a:xfrm>
            <a:off x="0" y="2000971"/>
            <a:ext cx="2366682" cy="1202439"/>
          </a:xfrm>
          <a:prstGeom prst="rect">
            <a:avLst/>
          </a:prstGeom>
          <a:noFill/>
          <a:ln w="9525">
            <a:noFill/>
            <a:miter lim="800000"/>
            <a:headEnd/>
            <a:tailEnd/>
          </a:ln>
        </p:spPr>
        <p:txBody>
          <a:bodyPr wrap="square" lIns="89933" tIns="46765" rIns="89933" bIns="46765">
            <a:spAutoFit/>
          </a:bodyPr>
          <a:lstStyle/>
          <a:p>
            <a:r>
              <a:rPr lang="ja-JP" altLang="en-US" b="1" dirty="0" smtClean="0">
                <a:solidFill>
                  <a:srgbClr val="0000FF"/>
                </a:solidFill>
              </a:rPr>
              <a:t>★</a:t>
            </a:r>
            <a:r>
              <a:rPr lang="en-US" altLang="ja-JP" b="1" dirty="0" smtClean="0"/>
              <a:t>No necessary to change a heater nozzle</a:t>
            </a:r>
          </a:p>
          <a:p>
            <a:r>
              <a:rPr lang="ja-JP" altLang="en-US" b="1" dirty="0" smtClean="0">
                <a:solidFill>
                  <a:srgbClr val="0000FF"/>
                </a:solidFill>
              </a:rPr>
              <a:t>★</a:t>
            </a:r>
            <a:r>
              <a:rPr lang="en-US" altLang="ja-JP" b="1" dirty="0" smtClean="0"/>
              <a:t>No limitation for a holder shape</a:t>
            </a:r>
            <a:endParaRPr lang="ja-JP" altLang="en-US" b="1" dirty="0"/>
          </a:p>
        </p:txBody>
      </p:sp>
      <p:sp>
        <p:nvSpPr>
          <p:cNvPr id="26" name="Text3分"/>
          <p:cNvSpPr txBox="1"/>
          <p:nvPr/>
        </p:nvSpPr>
        <p:spPr>
          <a:xfrm>
            <a:off x="2702976" y="6142535"/>
            <a:ext cx="939800" cy="769385"/>
          </a:xfrm>
          <a:prstGeom prst="rect">
            <a:avLst/>
          </a:prstGeom>
          <a:noFill/>
        </p:spPr>
        <p:txBody>
          <a:bodyPr wrap="square" lIns="91387" tIns="45692" rIns="91387" bIns="45692" rtlCol="0">
            <a:spAutoFit/>
          </a:bodyPr>
          <a:lstStyle/>
          <a:p>
            <a:r>
              <a:rPr lang="en-US" altLang="ja-JP" sz="4400" b="1" dirty="0" smtClean="0">
                <a:solidFill>
                  <a:srgbClr val="0000FF"/>
                </a:solidFill>
                <a:latin typeface="+mn-ea"/>
              </a:rPr>
              <a:t>3</a:t>
            </a:r>
            <a:r>
              <a:rPr lang="en-US" altLang="ja-JP" b="1" dirty="0" smtClean="0">
                <a:latin typeface="+mn-ea"/>
              </a:rPr>
              <a:t>min.</a:t>
            </a:r>
            <a:endParaRPr kumimoji="1" lang="ja-JP" altLang="en-US" b="1" dirty="0">
              <a:latin typeface="+mn-ea"/>
            </a:endParaRPr>
          </a:p>
        </p:txBody>
      </p:sp>
      <p:sp>
        <p:nvSpPr>
          <p:cNvPr id="27" name="Text10秒"/>
          <p:cNvSpPr txBox="1"/>
          <p:nvPr/>
        </p:nvSpPr>
        <p:spPr>
          <a:xfrm>
            <a:off x="5866992" y="6142535"/>
            <a:ext cx="1193800" cy="769385"/>
          </a:xfrm>
          <a:prstGeom prst="rect">
            <a:avLst/>
          </a:prstGeom>
          <a:noFill/>
        </p:spPr>
        <p:txBody>
          <a:bodyPr wrap="square" lIns="91387" tIns="45692" rIns="91387" bIns="45692" rtlCol="0">
            <a:spAutoFit/>
          </a:bodyPr>
          <a:lstStyle/>
          <a:p>
            <a:r>
              <a:rPr lang="en-US" altLang="ja-JP" sz="4400" b="1" dirty="0" smtClean="0">
                <a:solidFill>
                  <a:srgbClr val="FF0000"/>
                </a:solidFill>
                <a:latin typeface="+mn-ea"/>
              </a:rPr>
              <a:t>10</a:t>
            </a:r>
            <a:r>
              <a:rPr lang="en-US" altLang="ja-JP" b="1" dirty="0" smtClean="0">
                <a:latin typeface="+mn-ea"/>
              </a:rPr>
              <a:t>SEC.</a:t>
            </a:r>
            <a:endParaRPr kumimoji="1" lang="ja-JP" altLang="en-US" b="1" dirty="0">
              <a:latin typeface="+mn-ea"/>
            </a:endParaRPr>
          </a:p>
        </p:txBody>
      </p:sp>
      <p:grpSp>
        <p:nvGrpSpPr>
          <p:cNvPr id="3" name="図-mst"/>
          <p:cNvGrpSpPr>
            <a:grpSpLocks noChangeAspect="1"/>
          </p:cNvGrpSpPr>
          <p:nvPr/>
        </p:nvGrpSpPr>
        <p:grpSpPr>
          <a:xfrm>
            <a:off x="86141" y="1182919"/>
            <a:ext cx="1270363" cy="489857"/>
            <a:chOff x="-12700" y="-556985"/>
            <a:chExt cx="1411514" cy="544285"/>
          </a:xfrm>
        </p:grpSpPr>
        <p:sp>
          <p:nvSpPr>
            <p:cNvPr id="37" name="正方形/長方形 36"/>
            <p:cNvSpPr/>
            <p:nvPr/>
          </p:nvSpPr>
          <p:spPr>
            <a:xfrm>
              <a:off x="63500" y="-506185"/>
              <a:ext cx="1335314" cy="493485"/>
            </a:xfrm>
            <a:prstGeom prst="rect">
              <a:avLst/>
            </a:prstGeom>
            <a:solidFill>
              <a:srgbClr val="FF33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smtClean="0">
                <a:solidFill>
                  <a:schemeClr val="tx1"/>
                </a:solidFill>
                <a:latin typeface="Arial Black" pitchFamily="34" charset="0"/>
              </a:endParaRPr>
            </a:p>
          </p:txBody>
        </p:sp>
        <p:sp>
          <p:nvSpPr>
            <p:cNvPr id="38" name="正方形/長方形 37"/>
            <p:cNvSpPr/>
            <p:nvPr/>
          </p:nvSpPr>
          <p:spPr>
            <a:xfrm>
              <a:off x="-12700" y="-556985"/>
              <a:ext cx="1335314" cy="493485"/>
            </a:xfrm>
            <a:prstGeom prst="rect">
              <a:avLst/>
            </a:prstGeom>
            <a:solidFill>
              <a:srgbClr val="FF669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smtClean="0">
                  <a:solidFill>
                    <a:schemeClr val="tx1"/>
                  </a:solidFill>
                  <a:latin typeface="Arial Black" pitchFamily="34" charset="0"/>
                </a:rPr>
                <a:t>MST</a:t>
              </a:r>
              <a:endParaRPr lang="ja-JP" altLang="en-US" sz="3200" dirty="0" smtClean="0">
                <a:solidFill>
                  <a:schemeClr val="tx1"/>
                </a:solidFill>
                <a:latin typeface="Arial Black" pitchFamily="34" charset="0"/>
              </a:endParaRPr>
            </a:p>
          </p:txBody>
        </p:sp>
      </p:grpSp>
      <p:grpSp>
        <p:nvGrpSpPr>
          <p:cNvPr id="4" name="図-他社"/>
          <p:cNvGrpSpPr>
            <a:grpSpLocks noChangeAspect="1"/>
          </p:cNvGrpSpPr>
          <p:nvPr/>
        </p:nvGrpSpPr>
        <p:grpSpPr>
          <a:xfrm>
            <a:off x="7798747" y="1182915"/>
            <a:ext cx="1270363" cy="489857"/>
            <a:chOff x="-12700" y="-556985"/>
            <a:chExt cx="1411514" cy="544285"/>
          </a:xfrm>
        </p:grpSpPr>
        <p:sp>
          <p:nvSpPr>
            <p:cNvPr id="40" name="正方形/長方形 39"/>
            <p:cNvSpPr/>
            <p:nvPr/>
          </p:nvSpPr>
          <p:spPr>
            <a:xfrm>
              <a:off x="63500" y="-506185"/>
              <a:ext cx="1335314" cy="493485"/>
            </a:xfrm>
            <a:prstGeom prst="rect">
              <a:avLst/>
            </a:prstGeom>
            <a:solidFill>
              <a:srgbClr val="66CC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a:endParaRPr kumimoji="1" lang="ja-JP" altLang="en-US" sz="3600" dirty="0" smtClean="0">
                <a:solidFill>
                  <a:schemeClr val="tx1"/>
                </a:solidFill>
                <a:latin typeface="Arial Black" pitchFamily="34" charset="0"/>
              </a:endParaRPr>
            </a:p>
          </p:txBody>
        </p:sp>
        <p:sp>
          <p:nvSpPr>
            <p:cNvPr id="41" name="正方形/長方形 40"/>
            <p:cNvSpPr/>
            <p:nvPr/>
          </p:nvSpPr>
          <p:spPr>
            <a:xfrm>
              <a:off x="-12700" y="-556985"/>
              <a:ext cx="1335314" cy="493485"/>
            </a:xfrm>
            <a:prstGeom prst="rect">
              <a:avLst/>
            </a:prstGeom>
            <a:solidFill>
              <a:srgbClr val="CCEC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a:r>
                <a:rPr lang="en-US" altLang="ja-JP" sz="2000" b="1" dirty="0" smtClean="0">
                  <a:solidFill>
                    <a:schemeClr val="tx1"/>
                  </a:solidFill>
                  <a:latin typeface="Arial Black" pitchFamily="34" charset="0"/>
                </a:rPr>
                <a:t>Others</a:t>
              </a:r>
              <a:endParaRPr lang="ja-JP" altLang="en-US" sz="2000" b="1" dirty="0" smtClean="0">
                <a:solidFill>
                  <a:schemeClr val="tx1"/>
                </a:solidFill>
                <a:latin typeface="Arial Black" pitchFamily="34" charset="0"/>
              </a:endParaRPr>
            </a:p>
          </p:txBody>
        </p:sp>
      </p:grpSp>
      <p:sp>
        <p:nvSpPr>
          <p:cNvPr id="29" name="タイトル 35"/>
          <p:cNvSpPr txBox="1">
            <a:spLocks/>
          </p:cNvSpPr>
          <p:nvPr/>
        </p:nvSpPr>
        <p:spPr>
          <a:xfrm>
            <a:off x="0" y="0"/>
            <a:ext cx="9144000" cy="703943"/>
          </a:xfrm>
          <a:prstGeom prst="rect">
            <a:avLst/>
          </a:prstGeom>
        </p:spPr>
        <p:txBody>
          <a:bodyPr/>
          <a:lstStyle/>
          <a:p>
            <a:pPr marL="0" marR="0" lvl="0" indent="0" algn="ctr" defTabSz="914262" rtl="0" eaLnBrk="1" fontAlgn="auto" latinLnBrk="0" hangingPunct="1">
              <a:lnSpc>
                <a:spcPct val="100000"/>
              </a:lnSpc>
              <a:spcBef>
                <a:spcPct val="0"/>
              </a:spcBef>
              <a:spcAft>
                <a:spcPts val="0"/>
              </a:spcAft>
              <a:buClrTx/>
              <a:buSzTx/>
              <a:buFontTx/>
              <a:buNone/>
              <a:tabLst/>
              <a:defRPr/>
            </a:pPr>
            <a:r>
              <a:rPr kumimoji="1" lang="en-US" altLang="ja-JP"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Shrink-fit holder SLIMLINE - Heating device</a:t>
            </a:r>
            <a:endParaRPr kumimoji="1" lang="ja-JP" altLang="en-US"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ﾛｺﾞ社名英文" descr="E:\POST\新ロゴ\2_英文社名ロゴタイプ\英文LogoType.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67270" y="2782647"/>
            <a:ext cx="8206285" cy="1292706"/>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0" y="1785938"/>
            <a:ext cx="3240000" cy="5033882"/>
          </a:xfrm>
          <a:prstGeom prst="rect">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34" name="正方形/長方形 33"/>
          <p:cNvSpPr/>
          <p:nvPr/>
        </p:nvSpPr>
        <p:spPr>
          <a:xfrm>
            <a:off x="3276601" y="1785938"/>
            <a:ext cx="5867400" cy="5033962"/>
          </a:xfrm>
          <a:prstGeom prst="rect">
            <a:avLst/>
          </a:prstGeom>
          <a:solidFill>
            <a:srgbClr val="CC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pic>
        <p:nvPicPr>
          <p:cNvPr id="35" name="図 34" descr="2ピース本体.png"/>
          <p:cNvPicPr>
            <a:picLocks noChangeAspect="1"/>
          </p:cNvPicPr>
          <p:nvPr/>
        </p:nvPicPr>
        <p:blipFill>
          <a:blip r:embed="rId3" cstate="print"/>
          <a:stretch>
            <a:fillRect/>
          </a:stretch>
        </p:blipFill>
        <p:spPr>
          <a:xfrm rot="20489432">
            <a:off x="1482126" y="2538226"/>
            <a:ext cx="1844728" cy="1478147"/>
          </a:xfrm>
          <a:prstGeom prst="rect">
            <a:avLst/>
          </a:prstGeom>
        </p:spPr>
      </p:pic>
      <p:pic>
        <p:nvPicPr>
          <p:cNvPr id="36" name="図 35" descr="2ピース_SLIM.png"/>
          <p:cNvPicPr>
            <a:picLocks noChangeAspect="1"/>
          </p:cNvPicPr>
          <p:nvPr/>
        </p:nvPicPr>
        <p:blipFill>
          <a:blip r:embed="rId4" cstate="print"/>
          <a:stretch>
            <a:fillRect/>
          </a:stretch>
        </p:blipFill>
        <p:spPr>
          <a:xfrm rot="20704435">
            <a:off x="-84844" y="4116811"/>
            <a:ext cx="1997977" cy="1394527"/>
          </a:xfrm>
          <a:prstGeom prst="rect">
            <a:avLst/>
          </a:prstGeom>
        </p:spPr>
      </p:pic>
      <p:pic>
        <p:nvPicPr>
          <p:cNvPr id="37" name="図 36" descr="REGULAR.png"/>
          <p:cNvPicPr>
            <a:picLocks noChangeAspect="1"/>
          </p:cNvPicPr>
          <p:nvPr/>
        </p:nvPicPr>
        <p:blipFill>
          <a:blip r:embed="rId5" cstate="print"/>
          <a:stretch>
            <a:fillRect/>
          </a:stretch>
        </p:blipFill>
        <p:spPr>
          <a:xfrm rot="20475983">
            <a:off x="-124874" y="3696035"/>
            <a:ext cx="1475663" cy="902639"/>
          </a:xfrm>
          <a:prstGeom prst="rect">
            <a:avLst/>
          </a:prstGeom>
        </p:spPr>
      </p:pic>
      <p:pic>
        <p:nvPicPr>
          <p:cNvPr id="38" name="図 37" descr="FULUSH.png"/>
          <p:cNvPicPr>
            <a:picLocks noChangeAspect="1"/>
          </p:cNvPicPr>
          <p:nvPr/>
        </p:nvPicPr>
        <p:blipFill>
          <a:blip r:embed="rId6" cstate="print"/>
          <a:stretch>
            <a:fillRect/>
          </a:stretch>
        </p:blipFill>
        <p:spPr>
          <a:xfrm rot="20849861">
            <a:off x="1045181" y="4632435"/>
            <a:ext cx="1282965" cy="1009130"/>
          </a:xfrm>
          <a:prstGeom prst="rect">
            <a:avLst/>
          </a:prstGeom>
        </p:spPr>
      </p:pic>
      <p:pic>
        <p:nvPicPr>
          <p:cNvPr id="39" name="図 38" descr="mono.png"/>
          <p:cNvPicPr>
            <a:picLocks noChangeAspect="1"/>
          </p:cNvPicPr>
          <p:nvPr/>
        </p:nvPicPr>
        <p:blipFill>
          <a:blip r:embed="rId7" cstate="print"/>
          <a:stretch>
            <a:fillRect/>
          </a:stretch>
        </p:blipFill>
        <p:spPr>
          <a:xfrm rot="2324416">
            <a:off x="4210355" y="2300653"/>
            <a:ext cx="1169744" cy="4487844"/>
          </a:xfrm>
          <a:prstGeom prst="rect">
            <a:avLst/>
          </a:prstGeom>
        </p:spPr>
      </p:pic>
      <p:pic>
        <p:nvPicPr>
          <p:cNvPr id="40" name="図 39" descr="A63_SLSC_150.png"/>
          <p:cNvPicPr>
            <a:picLocks noChangeAspect="1"/>
          </p:cNvPicPr>
          <p:nvPr/>
        </p:nvPicPr>
        <p:blipFill>
          <a:blip r:embed="rId8" cstate="print"/>
          <a:stretch>
            <a:fillRect/>
          </a:stretch>
        </p:blipFill>
        <p:spPr>
          <a:xfrm rot="2111432">
            <a:off x="6885166" y="2710488"/>
            <a:ext cx="1161452" cy="3928789"/>
          </a:xfrm>
          <a:prstGeom prst="rect">
            <a:avLst/>
          </a:prstGeom>
        </p:spPr>
      </p:pic>
      <p:grpSp>
        <p:nvGrpSpPr>
          <p:cNvPr id="2" name="グループ化 40"/>
          <p:cNvGrpSpPr/>
          <p:nvPr/>
        </p:nvGrpSpPr>
        <p:grpSpPr>
          <a:xfrm>
            <a:off x="1131345" y="3505203"/>
            <a:ext cx="1176337" cy="1071561"/>
            <a:chOff x="1509715" y="3238503"/>
            <a:chExt cx="1176337" cy="1071561"/>
          </a:xfrm>
        </p:grpSpPr>
        <p:cxnSp>
          <p:nvCxnSpPr>
            <p:cNvPr id="42" name="直線コネクタ 41"/>
            <p:cNvCxnSpPr/>
            <p:nvPr/>
          </p:nvCxnSpPr>
          <p:spPr>
            <a:xfrm>
              <a:off x="1624013" y="3252788"/>
              <a:ext cx="1062037" cy="942975"/>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rot="5400000">
              <a:off x="1504953" y="3243265"/>
              <a:ext cx="128585" cy="119061"/>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rot="5400000">
              <a:off x="2033591" y="3738565"/>
              <a:ext cx="128585" cy="119061"/>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rot="5400000">
              <a:off x="2562229" y="4186241"/>
              <a:ext cx="128585" cy="119061"/>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6" name="テキスト ボックス 45"/>
          <p:cNvSpPr txBox="1"/>
          <p:nvPr/>
        </p:nvSpPr>
        <p:spPr>
          <a:xfrm>
            <a:off x="1491994" y="5907490"/>
            <a:ext cx="1358028" cy="523220"/>
          </a:xfrm>
          <a:prstGeom prst="rect">
            <a:avLst/>
          </a:prstGeom>
          <a:noFill/>
        </p:spPr>
        <p:txBody>
          <a:bodyPr wrap="square" rtlCol="0">
            <a:spAutoFit/>
          </a:bodyPr>
          <a:lstStyle/>
          <a:p>
            <a:r>
              <a:rPr lang="en-US" altLang="ja-JP" sz="2800" b="1" dirty="0" err="1" smtClean="0">
                <a:latin typeface="Arial" pitchFamily="34" charset="0"/>
                <a:ea typeface="HGP創英角ｺﾞｼｯｸUB" pitchFamily="50" charset="-128"/>
                <a:cs typeface="Arial" pitchFamily="34" charset="0"/>
              </a:rPr>
              <a:t>Collet</a:t>
            </a:r>
            <a:endParaRPr lang="ja-JP" altLang="en-US" sz="2800" b="1" dirty="0">
              <a:latin typeface="Arial" pitchFamily="34" charset="0"/>
              <a:ea typeface="HGP創英角ｺﾞｼｯｸUB" pitchFamily="50" charset="-128"/>
              <a:cs typeface="Arial" pitchFamily="34" charset="0"/>
            </a:endParaRPr>
          </a:p>
        </p:txBody>
      </p:sp>
      <p:grpSp>
        <p:nvGrpSpPr>
          <p:cNvPr id="3" name="グループ化 46"/>
          <p:cNvGrpSpPr/>
          <p:nvPr/>
        </p:nvGrpSpPr>
        <p:grpSpPr>
          <a:xfrm>
            <a:off x="4533255" y="5318674"/>
            <a:ext cx="1667713" cy="602519"/>
            <a:chOff x="5588547" y="4663309"/>
            <a:chExt cx="866995" cy="313232"/>
          </a:xfrm>
        </p:grpSpPr>
        <p:sp>
          <p:nvSpPr>
            <p:cNvPr id="48" name="テキスト ボックス 47"/>
            <p:cNvSpPr txBox="1"/>
            <p:nvPr/>
          </p:nvSpPr>
          <p:spPr>
            <a:xfrm>
              <a:off x="5949740" y="4672534"/>
              <a:ext cx="505802" cy="304007"/>
            </a:xfrm>
            <a:prstGeom prst="rect">
              <a:avLst/>
            </a:prstGeom>
            <a:noFill/>
          </p:spPr>
          <p:txBody>
            <a:bodyPr wrap="square" rtlCol="0">
              <a:spAutoFit/>
            </a:bodyPr>
            <a:lstStyle/>
            <a:p>
              <a:r>
                <a:rPr kumimoji="1" lang="en-US" altLang="ja-JP" sz="3200" b="1" dirty="0" smtClean="0">
                  <a:latin typeface="Arial Black" pitchFamily="34" charset="0"/>
                </a:rPr>
                <a:t>3°</a:t>
              </a:r>
              <a:endParaRPr kumimoji="1" lang="ja-JP" altLang="en-US" sz="3200" b="1" dirty="0">
                <a:latin typeface="Arial Black" pitchFamily="34" charset="0"/>
              </a:endParaRPr>
            </a:p>
          </p:txBody>
        </p:sp>
        <p:cxnSp>
          <p:nvCxnSpPr>
            <p:cNvPr id="49" name="直線コネクタ 48"/>
            <p:cNvCxnSpPr/>
            <p:nvPr/>
          </p:nvCxnSpPr>
          <p:spPr>
            <a:xfrm>
              <a:off x="5588547" y="4663309"/>
              <a:ext cx="341805" cy="268013"/>
            </a:xfrm>
            <a:prstGeom prst="line">
              <a:avLst/>
            </a:prstGeom>
            <a:ln w="19050">
              <a:solidFill>
                <a:schemeClr val="tx1"/>
              </a:solidFill>
              <a:headEnd type="triangle" w="med" len="lg"/>
              <a:tailEnd type="none" w="med" len="med"/>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5924548" y="4930773"/>
              <a:ext cx="33687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 name="グループ化 50"/>
          <p:cNvGrpSpPr/>
          <p:nvPr/>
        </p:nvGrpSpPr>
        <p:grpSpPr>
          <a:xfrm>
            <a:off x="7655526" y="5084679"/>
            <a:ext cx="1488474" cy="631996"/>
            <a:chOff x="5588547" y="4663309"/>
            <a:chExt cx="1488474" cy="305565"/>
          </a:xfrm>
        </p:grpSpPr>
        <p:sp>
          <p:nvSpPr>
            <p:cNvPr id="52" name="テキスト ボックス 51"/>
            <p:cNvSpPr txBox="1"/>
            <p:nvPr/>
          </p:nvSpPr>
          <p:spPr>
            <a:xfrm>
              <a:off x="5867256" y="4715901"/>
              <a:ext cx="1209765" cy="252973"/>
            </a:xfrm>
            <a:prstGeom prst="rect">
              <a:avLst/>
            </a:prstGeom>
            <a:noFill/>
          </p:spPr>
          <p:txBody>
            <a:bodyPr wrap="square" rtlCol="0">
              <a:spAutoFit/>
            </a:bodyPr>
            <a:lstStyle/>
            <a:p>
              <a:r>
                <a:rPr lang="en-US" altLang="ja-JP" sz="2800" b="1" dirty="0" smtClean="0">
                  <a:latin typeface="Arial" pitchFamily="34" charset="0"/>
                  <a:ea typeface="HGP創英角ｺﾞｼｯｸUB" pitchFamily="50" charset="-128"/>
                  <a:cs typeface="Arial" pitchFamily="34" charset="0"/>
                </a:rPr>
                <a:t>Curve</a:t>
              </a:r>
              <a:endParaRPr lang="ja-JP" altLang="en-US" sz="2800" b="1" dirty="0">
                <a:latin typeface="Arial" pitchFamily="34" charset="0"/>
                <a:ea typeface="HGP創英角ｺﾞｼｯｸUB" pitchFamily="50" charset="-128"/>
                <a:cs typeface="Arial" pitchFamily="34" charset="0"/>
              </a:endParaRPr>
            </a:p>
          </p:txBody>
        </p:sp>
        <p:cxnSp>
          <p:nvCxnSpPr>
            <p:cNvPr id="53" name="直線コネクタ 52"/>
            <p:cNvCxnSpPr/>
            <p:nvPr/>
          </p:nvCxnSpPr>
          <p:spPr>
            <a:xfrm>
              <a:off x="5588547" y="4663309"/>
              <a:ext cx="341805" cy="268013"/>
            </a:xfrm>
            <a:prstGeom prst="line">
              <a:avLst/>
            </a:prstGeom>
            <a:ln w="19050">
              <a:solidFill>
                <a:schemeClr val="tx1"/>
              </a:solidFill>
              <a:headEnd type="triangle" w="med" len="lg"/>
              <a:tailEnd type="none" w="med" len="med"/>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5924550" y="4930770"/>
              <a:ext cx="104400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6" name="テキスト ボックス 55"/>
          <p:cNvSpPr txBox="1"/>
          <p:nvPr/>
        </p:nvSpPr>
        <p:spPr>
          <a:xfrm>
            <a:off x="42864" y="1928603"/>
            <a:ext cx="3171825" cy="523220"/>
          </a:xfrm>
          <a:prstGeom prst="rect">
            <a:avLst/>
          </a:prstGeom>
          <a:noFill/>
        </p:spPr>
        <p:txBody>
          <a:bodyPr wrap="square" rtlCol="0">
            <a:spAutoFit/>
          </a:bodyPr>
          <a:lstStyle/>
          <a:p>
            <a:r>
              <a:rPr kumimoji="1" lang="en-US" altLang="ja-JP" sz="2800" dirty="0" smtClean="0">
                <a:latin typeface="Arial Black" pitchFamily="34" charset="0"/>
              </a:rPr>
              <a:t>2 </a:t>
            </a:r>
            <a:r>
              <a:rPr lang="ja-JP" altLang="en-US" sz="2800" dirty="0" smtClean="0">
                <a:latin typeface="Arial Black" pitchFamily="34" charset="0"/>
              </a:rPr>
              <a:t> </a:t>
            </a:r>
            <a:r>
              <a:rPr kumimoji="1" lang="en-US" altLang="ja-JP" sz="2800" dirty="0" smtClean="0">
                <a:latin typeface="Arial Black" pitchFamily="34" charset="0"/>
              </a:rPr>
              <a:t>PIECE </a:t>
            </a:r>
            <a:r>
              <a:rPr kumimoji="1" lang="en-US" altLang="ja-JP" sz="2000" dirty="0" smtClean="0">
                <a:latin typeface="Arial Black" pitchFamily="34" charset="0"/>
              </a:rPr>
              <a:t>Modular</a:t>
            </a:r>
            <a:endParaRPr kumimoji="1" lang="ja-JP" altLang="en-US" sz="2000" dirty="0">
              <a:latin typeface="Arial Black" pitchFamily="34" charset="0"/>
            </a:endParaRPr>
          </a:p>
        </p:txBody>
      </p:sp>
      <p:sp>
        <p:nvSpPr>
          <p:cNvPr id="57" name="テキスト ボックス 56"/>
          <p:cNvSpPr txBox="1"/>
          <p:nvPr/>
        </p:nvSpPr>
        <p:spPr>
          <a:xfrm>
            <a:off x="3441065" y="1928603"/>
            <a:ext cx="2258695" cy="523220"/>
          </a:xfrm>
          <a:prstGeom prst="rect">
            <a:avLst/>
          </a:prstGeom>
          <a:noFill/>
        </p:spPr>
        <p:txBody>
          <a:bodyPr wrap="square" rtlCol="0">
            <a:spAutoFit/>
          </a:bodyPr>
          <a:lstStyle/>
          <a:p>
            <a:r>
              <a:rPr kumimoji="1" lang="en-US" altLang="ja-JP" sz="2800" dirty="0" smtClean="0">
                <a:latin typeface="Arial Black" pitchFamily="34" charset="0"/>
              </a:rPr>
              <a:t>MONO 3</a:t>
            </a:r>
            <a:r>
              <a:rPr kumimoji="1" lang="en-US" altLang="ja-JP" sz="2800" b="1" dirty="0" smtClean="0">
                <a:latin typeface="Arial Black" pitchFamily="34" charset="0"/>
              </a:rPr>
              <a:t>°</a:t>
            </a:r>
            <a:endParaRPr kumimoji="1" lang="ja-JP" altLang="en-US" sz="2800" b="1" dirty="0">
              <a:latin typeface="Arial Black" pitchFamily="34" charset="0"/>
            </a:endParaRPr>
          </a:p>
        </p:txBody>
      </p:sp>
      <p:sp>
        <p:nvSpPr>
          <p:cNvPr id="58" name="テキスト ボックス 57"/>
          <p:cNvSpPr txBox="1"/>
          <p:nvPr/>
        </p:nvSpPr>
        <p:spPr>
          <a:xfrm>
            <a:off x="6247872" y="1928603"/>
            <a:ext cx="2896128" cy="523220"/>
          </a:xfrm>
          <a:prstGeom prst="rect">
            <a:avLst/>
          </a:prstGeom>
          <a:noFill/>
        </p:spPr>
        <p:txBody>
          <a:bodyPr wrap="square" rtlCol="0">
            <a:spAutoFit/>
          </a:bodyPr>
          <a:lstStyle/>
          <a:p>
            <a:r>
              <a:rPr kumimoji="1" lang="en-US" altLang="ja-JP" sz="2800" dirty="0" smtClean="0">
                <a:latin typeface="Arial Black" pitchFamily="34" charset="0"/>
              </a:rPr>
              <a:t>MONO Curve</a:t>
            </a:r>
            <a:endParaRPr kumimoji="1" lang="ja-JP" altLang="en-US" sz="2800" b="1" dirty="0">
              <a:latin typeface="Arial Black" pitchFamily="34" charset="0"/>
            </a:endParaRPr>
          </a:p>
        </p:txBody>
      </p:sp>
      <p:pic>
        <p:nvPicPr>
          <p:cNvPr id="59" name="ﾛｺﾞSLIMLINE" descr="C:\WINDOWS\Temporary Internet Files\OLK282\SLIMLINE1.jpg"/>
          <p:cNvPicPr>
            <a:picLocks noChangeAspect="1" noChangeArrowheads="1"/>
          </p:cNvPicPr>
          <p:nvPr/>
        </p:nvPicPr>
        <p:blipFill>
          <a:blip r:embed="rId9" cstate="print"/>
          <a:srcRect/>
          <a:stretch>
            <a:fillRect/>
          </a:stretch>
        </p:blipFill>
        <p:spPr bwMode="auto">
          <a:xfrm>
            <a:off x="2032919" y="814389"/>
            <a:ext cx="5074988" cy="928688"/>
          </a:xfrm>
          <a:prstGeom prst="rect">
            <a:avLst/>
          </a:prstGeom>
          <a:noFill/>
          <a:ln w="9525">
            <a:noFill/>
            <a:miter lim="800000"/>
            <a:headEnd/>
            <a:tailEnd/>
          </a:ln>
        </p:spPr>
      </p:pic>
      <p:sp>
        <p:nvSpPr>
          <p:cNvPr id="30" name="正方形/長方形 29"/>
          <p:cNvSpPr/>
          <p:nvPr/>
        </p:nvSpPr>
        <p:spPr>
          <a:xfrm>
            <a:off x="0" y="0"/>
            <a:ext cx="9144000" cy="584775"/>
          </a:xfrm>
          <a:prstGeom prst="rect">
            <a:avLst/>
          </a:prstGeom>
        </p:spPr>
        <p:txBody>
          <a:bodyPr wrap="square">
            <a:spAutoFit/>
          </a:bodyPr>
          <a:lstStyle/>
          <a:p>
            <a:r>
              <a:rPr lang="en-US" altLang="ja-JP" sz="3200" b="1" dirty="0" smtClean="0">
                <a:latin typeface="Arial" pitchFamily="34" charset="0"/>
                <a:cs typeface="Arial" pitchFamily="34" charset="0"/>
              </a:rPr>
              <a:t>Shrink-Fit holder  “SLIMLINE”</a:t>
            </a:r>
            <a:endParaRPr lang="ja-JP" altLang="en-US" sz="3200" dirty="0"/>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写真ｺﾚｯﾄ集合" descr="ｺﾚｯﾄ集合.jpg"/>
          <p:cNvPicPr>
            <a:picLocks noChangeAspect="1"/>
          </p:cNvPicPr>
          <p:nvPr/>
        </p:nvPicPr>
        <p:blipFill>
          <a:blip r:embed="rId5" cstate="print">
            <a:clrChange>
              <a:clrFrom>
                <a:srgbClr val="FFFFFF"/>
              </a:clrFrom>
              <a:clrTo>
                <a:srgbClr val="FFFFFF">
                  <a:alpha val="0"/>
                </a:srgbClr>
              </a:clrTo>
            </a:clrChange>
          </a:blip>
          <a:stretch>
            <a:fillRect/>
          </a:stretch>
        </p:blipFill>
        <p:spPr>
          <a:xfrm>
            <a:off x="7366647" y="5086390"/>
            <a:ext cx="1777353" cy="1771610"/>
          </a:xfrm>
          <a:prstGeom prst="rect">
            <a:avLst/>
          </a:prstGeom>
        </p:spPr>
      </p:pic>
      <p:sp>
        <p:nvSpPr>
          <p:cNvPr id="13" name="テキスト ボックス 12"/>
          <p:cNvSpPr txBox="1"/>
          <p:nvPr/>
        </p:nvSpPr>
        <p:spPr>
          <a:xfrm>
            <a:off x="6808807" y="864821"/>
            <a:ext cx="2335193" cy="461665"/>
          </a:xfrm>
          <a:prstGeom prst="rect">
            <a:avLst/>
          </a:prstGeom>
          <a:noFill/>
        </p:spPr>
        <p:txBody>
          <a:bodyPr wrap="square" rtlCol="0">
            <a:spAutoFit/>
          </a:bodyPr>
          <a:lstStyle/>
          <a:p>
            <a:r>
              <a:rPr lang="en-US" altLang="ja-JP" sz="2400" b="1" dirty="0" smtClean="0">
                <a:latin typeface="Arial" pitchFamily="34" charset="0"/>
                <a:ea typeface="HGP創英角ｺﾞｼｯｸUB" pitchFamily="50" charset="-128"/>
                <a:cs typeface="Arial" pitchFamily="34" charset="0"/>
              </a:rPr>
              <a:t>Master Holder</a:t>
            </a:r>
            <a:endParaRPr lang="ja-JP" altLang="en-US" sz="2400" b="1" dirty="0">
              <a:latin typeface="Arial" pitchFamily="34" charset="0"/>
              <a:ea typeface="HGP創英角ｺﾞｼｯｸUB" pitchFamily="50" charset="-128"/>
              <a:cs typeface="Arial" pitchFamily="34" charset="0"/>
            </a:endParaRPr>
          </a:p>
        </p:txBody>
      </p:sp>
      <p:sp>
        <p:nvSpPr>
          <p:cNvPr id="21" name="テキスト ボックス 20"/>
          <p:cNvSpPr txBox="1"/>
          <p:nvPr/>
        </p:nvSpPr>
        <p:spPr>
          <a:xfrm>
            <a:off x="6811077" y="1080095"/>
            <a:ext cx="1965303" cy="923330"/>
          </a:xfrm>
          <a:prstGeom prst="rect">
            <a:avLst/>
          </a:prstGeom>
          <a:noFill/>
        </p:spPr>
        <p:txBody>
          <a:bodyPr wrap="square" rtlCol="0">
            <a:spAutoFit/>
          </a:bodyPr>
          <a:lstStyle/>
          <a:p>
            <a:r>
              <a:rPr kumimoji="1" lang="en-US" altLang="ja-JP" sz="5400" b="1" dirty="0" smtClean="0">
                <a:solidFill>
                  <a:srgbClr val="FF0000"/>
                </a:solidFill>
                <a:latin typeface="Arial" pitchFamily="34" charset="0"/>
                <a:ea typeface="HGP創英角ｺﾞｼｯｸUB" pitchFamily="50" charset="-128"/>
                <a:cs typeface="Arial" pitchFamily="34" charset="0"/>
              </a:rPr>
              <a:t>33</a:t>
            </a:r>
            <a:r>
              <a:rPr lang="en-US" altLang="ja-JP" sz="2800" b="1" dirty="0" smtClean="0">
                <a:latin typeface="Arial" pitchFamily="34" charset="0"/>
                <a:ea typeface="HGP創英角ｺﾞｼｯｸUB" pitchFamily="50" charset="-128"/>
                <a:cs typeface="Arial" pitchFamily="34" charset="0"/>
              </a:rPr>
              <a:t>kinds</a:t>
            </a:r>
            <a:endParaRPr kumimoji="1" lang="ja-JP" altLang="en-US" sz="2800" b="1" dirty="0">
              <a:latin typeface="Arial" pitchFamily="34" charset="0"/>
              <a:ea typeface="HGP創英角ｺﾞｼｯｸUB" pitchFamily="50" charset="-128"/>
              <a:cs typeface="Arial" pitchFamily="34" charset="0"/>
            </a:endParaRPr>
          </a:p>
        </p:txBody>
      </p:sp>
      <p:cxnSp>
        <p:nvCxnSpPr>
          <p:cNvPr id="23" name="直線コネクタ 22"/>
          <p:cNvCxnSpPr/>
          <p:nvPr/>
        </p:nvCxnSpPr>
        <p:spPr>
          <a:xfrm>
            <a:off x="6877623" y="1256228"/>
            <a:ext cx="2266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14514" y="3402074"/>
            <a:ext cx="1285884" cy="523220"/>
          </a:xfrm>
          <a:prstGeom prst="rect">
            <a:avLst/>
          </a:prstGeom>
          <a:noFill/>
        </p:spPr>
        <p:txBody>
          <a:bodyPr wrap="square" rtlCol="0">
            <a:spAutoFit/>
          </a:bodyPr>
          <a:lstStyle/>
          <a:p>
            <a:r>
              <a:rPr lang="en-US" altLang="ja-JP" sz="2800" b="1" dirty="0" err="1" smtClean="0">
                <a:latin typeface="Arial" pitchFamily="34" charset="0"/>
                <a:ea typeface="HGP創英角ｺﾞｼｯｸUB" pitchFamily="50" charset="-128"/>
                <a:cs typeface="Arial" pitchFamily="34" charset="0"/>
              </a:rPr>
              <a:t>Collet</a:t>
            </a:r>
            <a:endParaRPr lang="ja-JP" altLang="en-US" sz="2800" b="1" dirty="0">
              <a:latin typeface="Arial" pitchFamily="34" charset="0"/>
              <a:ea typeface="HGP創英角ｺﾞｼｯｸUB" pitchFamily="50" charset="-128"/>
              <a:cs typeface="Arial" pitchFamily="34" charset="0"/>
            </a:endParaRPr>
          </a:p>
        </p:txBody>
      </p:sp>
      <p:sp>
        <p:nvSpPr>
          <p:cNvPr id="25" name="テキスト ボックス 24"/>
          <p:cNvSpPr txBox="1"/>
          <p:nvPr/>
        </p:nvSpPr>
        <p:spPr>
          <a:xfrm>
            <a:off x="0" y="3706097"/>
            <a:ext cx="2035211" cy="923330"/>
          </a:xfrm>
          <a:prstGeom prst="rect">
            <a:avLst/>
          </a:prstGeom>
          <a:noFill/>
        </p:spPr>
        <p:txBody>
          <a:bodyPr wrap="square" rtlCol="0">
            <a:spAutoFit/>
          </a:bodyPr>
          <a:lstStyle/>
          <a:p>
            <a:r>
              <a:rPr kumimoji="1" lang="en-US" altLang="ja-JP" sz="5400" b="1" dirty="0" smtClean="0">
                <a:solidFill>
                  <a:srgbClr val="FF0000"/>
                </a:solidFill>
                <a:latin typeface="Arial" pitchFamily="34" charset="0"/>
                <a:ea typeface="HGP創英角ｺﾞｼｯｸUB" pitchFamily="50" charset="-128"/>
                <a:cs typeface="Arial" pitchFamily="34" charset="0"/>
              </a:rPr>
              <a:t>80</a:t>
            </a:r>
            <a:r>
              <a:rPr lang="en-US" altLang="ja-JP" sz="2800" b="1" dirty="0" smtClean="0">
                <a:latin typeface="Arial" pitchFamily="34" charset="0"/>
                <a:ea typeface="HGP創英角ｺﾞｼｯｸUB" pitchFamily="50" charset="-128"/>
                <a:cs typeface="Arial" pitchFamily="34" charset="0"/>
              </a:rPr>
              <a:t>kinds</a:t>
            </a:r>
            <a:endParaRPr kumimoji="1" lang="ja-JP" altLang="en-US" sz="2800" b="1" dirty="0">
              <a:latin typeface="Arial" pitchFamily="34" charset="0"/>
              <a:ea typeface="HGP創英角ｺﾞｼｯｸUB" pitchFamily="50" charset="-128"/>
              <a:cs typeface="Arial" pitchFamily="34" charset="0"/>
            </a:endParaRPr>
          </a:p>
        </p:txBody>
      </p:sp>
      <p:cxnSp>
        <p:nvCxnSpPr>
          <p:cNvPr id="26" name="直線コネクタ 25"/>
          <p:cNvCxnSpPr/>
          <p:nvPr/>
        </p:nvCxnSpPr>
        <p:spPr>
          <a:xfrm flipV="1">
            <a:off x="130643" y="3846247"/>
            <a:ext cx="105952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0" y="914995"/>
            <a:ext cx="6705600" cy="923330"/>
          </a:xfrm>
          <a:prstGeom prst="rect">
            <a:avLst/>
          </a:prstGeom>
          <a:noFill/>
        </p:spPr>
        <p:txBody>
          <a:bodyPr wrap="square" rtlCol="0">
            <a:spAutoFit/>
          </a:bodyPr>
          <a:lstStyle/>
          <a:p>
            <a:r>
              <a:rPr kumimoji="1" lang="en-US" altLang="ja-JP" sz="5400" dirty="0" smtClean="0">
                <a:latin typeface="Arial Black" pitchFamily="34" charset="0"/>
              </a:rPr>
              <a:t>2 </a:t>
            </a:r>
            <a:r>
              <a:rPr lang="ja-JP" altLang="en-US" sz="5400" dirty="0" smtClean="0">
                <a:latin typeface="Arial Black" pitchFamily="34" charset="0"/>
              </a:rPr>
              <a:t> </a:t>
            </a:r>
            <a:r>
              <a:rPr kumimoji="1" lang="en-US" altLang="ja-JP" sz="5400" dirty="0" smtClean="0">
                <a:latin typeface="Arial Black" pitchFamily="34" charset="0"/>
              </a:rPr>
              <a:t>PIECE </a:t>
            </a:r>
            <a:r>
              <a:rPr kumimoji="1" lang="en-US" altLang="ja-JP" sz="4400" dirty="0" smtClean="0">
                <a:latin typeface="Arial Black" pitchFamily="34" charset="0"/>
              </a:rPr>
              <a:t>Modular</a:t>
            </a:r>
            <a:endParaRPr kumimoji="1" lang="ja-JP" altLang="en-US" sz="4400" dirty="0">
              <a:latin typeface="Arial Black" pitchFamily="34" charset="0"/>
            </a:endParaRPr>
          </a:p>
        </p:txBody>
      </p:sp>
      <p:sp>
        <p:nvSpPr>
          <p:cNvPr id="11" name="正方形/長方形 10"/>
          <p:cNvSpPr/>
          <p:nvPr/>
        </p:nvSpPr>
        <p:spPr>
          <a:xfrm>
            <a:off x="0" y="0"/>
            <a:ext cx="9144000" cy="584775"/>
          </a:xfrm>
          <a:prstGeom prst="rect">
            <a:avLst/>
          </a:prstGeom>
        </p:spPr>
        <p:txBody>
          <a:bodyPr wrap="square">
            <a:spAutoFit/>
          </a:bodyPr>
          <a:lstStyle/>
          <a:p>
            <a:r>
              <a:rPr lang="en-US" altLang="ja-JP" sz="3200" b="1" dirty="0" smtClean="0">
                <a:latin typeface="Arial" pitchFamily="34" charset="0"/>
                <a:cs typeface="Arial" pitchFamily="34" charset="0"/>
              </a:rPr>
              <a:t>Shrink-Fit holder  “SLIMLINE”</a:t>
            </a:r>
            <a:endParaRPr lang="ja-JP" altLang="en-US" sz="3200" dirty="0"/>
          </a:p>
        </p:txBody>
      </p:sp>
    </p:spTree>
    <p:controls>
      <p:control spid="66562" name="ShockwaveFlash1" r:id="rId2" imgW="5501851" imgH="3064235"/>
    </p:controls>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764381"/>
            <a:ext cx="9144000" cy="2663032"/>
          </a:xfrm>
          <a:prstGeom prst="rect">
            <a:avLst/>
          </a:prstGeom>
          <a:gradFill>
            <a:gsLst>
              <a:gs pos="0">
                <a:srgbClr val="5E9EFF"/>
              </a:gs>
              <a:gs pos="39999">
                <a:srgbClr val="5E9EFF">
                  <a:alpha val="80000"/>
                </a:srgbClr>
              </a:gs>
              <a:gs pos="70000">
                <a:srgbClr val="5E9EEB">
                  <a:alpha val="50000"/>
                </a:srgbClr>
              </a:gs>
              <a:gs pos="100000">
                <a:schemeClr val="bg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 name="正方形/長方形 1"/>
          <p:cNvSpPr/>
          <p:nvPr/>
        </p:nvSpPr>
        <p:spPr>
          <a:xfrm>
            <a:off x="0" y="0"/>
            <a:ext cx="9144000" cy="584775"/>
          </a:xfrm>
          <a:prstGeom prst="rect">
            <a:avLst/>
          </a:prstGeom>
        </p:spPr>
        <p:txBody>
          <a:bodyPr wrap="square">
            <a:spAutoFit/>
          </a:bodyPr>
          <a:lstStyle/>
          <a:p>
            <a:r>
              <a:rPr lang="en-US" altLang="ja-JP" sz="3200" b="1" dirty="0" smtClean="0">
                <a:latin typeface="Arial" pitchFamily="34" charset="0"/>
                <a:cs typeface="Arial" pitchFamily="34" charset="0"/>
              </a:rPr>
              <a:t>Shrink-Fit holder  “SLIMLINE”</a:t>
            </a:r>
            <a:endParaRPr lang="ja-JP" altLang="en-US" sz="3200" dirty="0"/>
          </a:p>
        </p:txBody>
      </p:sp>
      <p:pic>
        <p:nvPicPr>
          <p:cNvPr id="3" name="図 2" descr="E40-SLK6-50+CS6-3-50_2.png"/>
          <p:cNvPicPr>
            <a:picLocks noChangeAspect="1"/>
          </p:cNvPicPr>
          <p:nvPr/>
        </p:nvPicPr>
        <p:blipFill>
          <a:blip r:embed="rId3" cstate="print"/>
          <a:stretch>
            <a:fillRect/>
          </a:stretch>
        </p:blipFill>
        <p:spPr>
          <a:xfrm rot="1800000">
            <a:off x="3793345" y="1509484"/>
            <a:ext cx="1554137" cy="4927600"/>
          </a:xfrm>
          <a:prstGeom prst="rect">
            <a:avLst/>
          </a:prstGeom>
        </p:spPr>
      </p:pic>
      <p:pic>
        <p:nvPicPr>
          <p:cNvPr id="4" name="図 3" descr="mini-logo.png"/>
          <p:cNvPicPr>
            <a:picLocks noChangeAspect="1"/>
          </p:cNvPicPr>
          <p:nvPr/>
        </p:nvPicPr>
        <p:blipFill>
          <a:blip r:embed="rId4" cstate="print"/>
          <a:stretch>
            <a:fillRect/>
          </a:stretch>
        </p:blipFill>
        <p:spPr>
          <a:xfrm>
            <a:off x="870502" y="1776690"/>
            <a:ext cx="2558497" cy="789565"/>
          </a:xfrm>
          <a:prstGeom prst="rect">
            <a:avLst/>
          </a:prstGeom>
        </p:spPr>
      </p:pic>
      <p:sp>
        <p:nvSpPr>
          <p:cNvPr id="5" name="正方形/長方形 4"/>
          <p:cNvSpPr/>
          <p:nvPr/>
        </p:nvSpPr>
        <p:spPr>
          <a:xfrm>
            <a:off x="165040" y="1094178"/>
            <a:ext cx="4405373" cy="707886"/>
          </a:xfrm>
          <a:prstGeom prst="rect">
            <a:avLst/>
          </a:prstGeom>
        </p:spPr>
        <p:txBody>
          <a:bodyPr wrap="none">
            <a:spAutoFit/>
          </a:bodyPr>
          <a:lstStyle/>
          <a:p>
            <a:r>
              <a:rPr lang="en-US" altLang="ja-JP" sz="4000" dirty="0" smtClean="0">
                <a:ln w="19050">
                  <a:solidFill>
                    <a:schemeClr val="bg1"/>
                  </a:solidFill>
                </a:ln>
                <a:latin typeface="Arial Black" pitchFamily="34" charset="0"/>
              </a:rPr>
              <a:t>2 PIECE </a:t>
            </a:r>
            <a:r>
              <a:rPr lang="en-US" altLang="ja-JP" sz="3200" dirty="0" smtClean="0">
                <a:ln w="19050">
                  <a:solidFill>
                    <a:schemeClr val="bg1"/>
                  </a:solidFill>
                </a:ln>
                <a:latin typeface="Arial Black" pitchFamily="34" charset="0"/>
              </a:rPr>
              <a:t>modular</a:t>
            </a:r>
            <a:endParaRPr lang="ja-JP" altLang="en-US" sz="3200" dirty="0">
              <a:ln w="19050">
                <a:solidFill>
                  <a:schemeClr val="bg1"/>
                </a:solidFill>
              </a:ln>
              <a:latin typeface="Arial Black" pitchFamily="34" charset="0"/>
            </a:endParaRPr>
          </a:p>
        </p:txBody>
      </p:sp>
      <p:pic>
        <p:nvPicPr>
          <p:cNvPr id="7" name="図 6" descr="curve.png"/>
          <p:cNvPicPr>
            <a:picLocks noChangeAspect="1"/>
          </p:cNvPicPr>
          <p:nvPr/>
        </p:nvPicPr>
        <p:blipFill>
          <a:blip r:embed="rId5" cstate="print"/>
          <a:stretch>
            <a:fillRect/>
          </a:stretch>
        </p:blipFill>
        <p:spPr>
          <a:xfrm rot="20968635">
            <a:off x="2921718" y="2980250"/>
            <a:ext cx="1448184" cy="2642166"/>
          </a:xfrm>
          <a:prstGeom prst="rect">
            <a:avLst/>
          </a:prstGeom>
        </p:spPr>
      </p:pic>
      <p:grpSp>
        <p:nvGrpSpPr>
          <p:cNvPr id="11" name="グループ化 10"/>
          <p:cNvGrpSpPr/>
          <p:nvPr/>
        </p:nvGrpSpPr>
        <p:grpSpPr>
          <a:xfrm>
            <a:off x="2106158" y="5123543"/>
            <a:ext cx="1085379" cy="968828"/>
            <a:chOff x="2106158" y="5123543"/>
            <a:chExt cx="1085379" cy="968828"/>
          </a:xfrm>
        </p:grpSpPr>
        <p:pic>
          <p:nvPicPr>
            <p:cNvPr id="8" name="図 7" descr="dial.png"/>
            <p:cNvPicPr>
              <a:picLocks noChangeAspect="1"/>
            </p:cNvPicPr>
            <p:nvPr/>
          </p:nvPicPr>
          <p:blipFill>
            <a:blip r:embed="rId6" cstate="print"/>
            <a:stretch>
              <a:fillRect/>
            </a:stretch>
          </p:blipFill>
          <p:spPr>
            <a:xfrm rot="21119032">
              <a:off x="2106158" y="5123543"/>
              <a:ext cx="1085379" cy="968828"/>
            </a:xfrm>
            <a:prstGeom prst="rect">
              <a:avLst/>
            </a:prstGeom>
          </p:spPr>
        </p:pic>
        <p:sp>
          <p:nvSpPr>
            <p:cNvPr id="9" name="テキスト ボックス 8"/>
            <p:cNvSpPr txBox="1"/>
            <p:nvPr/>
          </p:nvSpPr>
          <p:spPr>
            <a:xfrm rot="18180000">
              <a:off x="2200238" y="5190671"/>
              <a:ext cx="697627" cy="707886"/>
            </a:xfrm>
            <a:prstGeom prst="rect">
              <a:avLst/>
            </a:prstGeom>
            <a:noFill/>
          </p:spPr>
          <p:txBody>
            <a:bodyPr wrap="none" rtlCol="0">
              <a:spAutoFit/>
            </a:bodyPr>
            <a:lstStyle/>
            <a:p>
              <a:r>
                <a:rPr lang="en-US" altLang="ja-JP" sz="4000" dirty="0" smtClean="0">
                  <a:solidFill>
                    <a:srgbClr val="FF0000"/>
                  </a:solidFill>
                  <a:latin typeface="Arial Black" pitchFamily="34" charset="0"/>
                </a:rPr>
                <a:t>3</a:t>
              </a:r>
              <a:r>
                <a:rPr lang="en-US" altLang="ja-JP" sz="2000" dirty="0" smtClean="0">
                  <a:latin typeface="Arial Black" pitchFamily="34" charset="0"/>
                </a:rPr>
                <a:t>μ</a:t>
              </a:r>
              <a:endParaRPr kumimoji="1" lang="ja-JP" altLang="en-US" sz="2000" dirty="0">
                <a:latin typeface="Arial Black" pitchFamily="34" charset="0"/>
              </a:endParaRPr>
            </a:p>
          </p:txBody>
        </p:sp>
      </p:grpSp>
      <p:sp>
        <p:nvSpPr>
          <p:cNvPr id="12" name="正方形/長方形 11"/>
          <p:cNvSpPr/>
          <p:nvPr/>
        </p:nvSpPr>
        <p:spPr>
          <a:xfrm rot="19974036">
            <a:off x="1295949" y="3456800"/>
            <a:ext cx="2669320" cy="830997"/>
          </a:xfrm>
          <a:prstGeom prst="rect">
            <a:avLst/>
          </a:prstGeom>
        </p:spPr>
        <p:txBody>
          <a:bodyPr wrap="none">
            <a:spAutoFit/>
          </a:bodyPr>
          <a:lstStyle/>
          <a:p>
            <a:r>
              <a:rPr lang="en-US" altLang="ja-JP" sz="2400" dirty="0" smtClean="0">
                <a:latin typeface="Arial" pitchFamily="34" charset="0"/>
                <a:cs typeface="Arial" pitchFamily="34" charset="0"/>
              </a:rPr>
              <a:t>Unique two-</a:t>
            </a:r>
            <a:endParaRPr lang="ja-JP" altLang="en-US" sz="2400" dirty="0" smtClean="0">
              <a:latin typeface="Arial" pitchFamily="34" charset="0"/>
              <a:cs typeface="Arial" pitchFamily="34" charset="0"/>
            </a:endParaRPr>
          </a:p>
          <a:p>
            <a:r>
              <a:rPr lang="en-US" altLang="ja-JP" sz="2400" dirty="0" smtClean="0">
                <a:latin typeface="Arial" pitchFamily="34" charset="0"/>
                <a:cs typeface="Arial" pitchFamily="34" charset="0"/>
              </a:rPr>
              <a:t>dimensional curve</a:t>
            </a:r>
            <a:endParaRPr lang="ja-JP" altLang="en-US" sz="2400" dirty="0">
              <a:latin typeface="Arial" pitchFamily="34" charset="0"/>
              <a:cs typeface="Arial" pitchFamily="34" charset="0"/>
            </a:endParaRPr>
          </a:p>
        </p:txBody>
      </p:sp>
      <p:grpSp>
        <p:nvGrpSpPr>
          <p:cNvPr id="19" name="グループ化 18"/>
          <p:cNvGrpSpPr/>
          <p:nvPr/>
        </p:nvGrpSpPr>
        <p:grpSpPr>
          <a:xfrm>
            <a:off x="5915025" y="3990975"/>
            <a:ext cx="2276727" cy="657284"/>
            <a:chOff x="5791200" y="3829050"/>
            <a:chExt cx="2276727" cy="657284"/>
          </a:xfrm>
        </p:grpSpPr>
        <p:sp>
          <p:nvSpPr>
            <p:cNvPr id="13" name="円/楕円 12"/>
            <p:cNvSpPr/>
            <p:nvPr/>
          </p:nvSpPr>
          <p:spPr>
            <a:xfrm>
              <a:off x="5791200" y="3829050"/>
              <a:ext cx="542925" cy="542925"/>
            </a:xfrm>
            <a:prstGeom prst="ellipse">
              <a:avLst/>
            </a:prstGeom>
            <a:solidFill>
              <a:srgbClr val="5E9E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4" name="正方形/長方形 13"/>
            <p:cNvSpPr/>
            <p:nvPr/>
          </p:nvSpPr>
          <p:spPr>
            <a:xfrm>
              <a:off x="5914772" y="3901559"/>
              <a:ext cx="2153155" cy="584775"/>
            </a:xfrm>
            <a:prstGeom prst="rect">
              <a:avLst/>
            </a:prstGeom>
          </p:spPr>
          <p:txBody>
            <a:bodyPr wrap="none">
              <a:spAutoFit/>
            </a:bodyPr>
            <a:lstStyle/>
            <a:p>
              <a:pPr algn="ctr"/>
              <a:r>
                <a:rPr lang="en-US" altLang="ja-JP" sz="3200" b="1" dirty="0" smtClean="0">
                  <a:latin typeface="Arial" pitchFamily="34" charset="0"/>
                  <a:cs typeface="Arial" pitchFamily="34" charset="0"/>
                </a:rPr>
                <a:t>H</a:t>
              </a:r>
              <a:r>
                <a:rPr lang="en-US" altLang="ja-JP" sz="2400" b="1" dirty="0" smtClean="0">
                  <a:latin typeface="Arial" pitchFamily="34" charset="0"/>
                  <a:cs typeface="Arial" pitchFamily="34" charset="0"/>
                </a:rPr>
                <a:t>igh Rigidity</a:t>
              </a:r>
              <a:endParaRPr lang="ja-JP" altLang="en-US" sz="2400" b="1" dirty="0" smtClean="0">
                <a:latin typeface="Arial" pitchFamily="34" charset="0"/>
                <a:cs typeface="Arial" pitchFamily="34" charset="0"/>
              </a:endParaRPr>
            </a:p>
          </p:txBody>
        </p:sp>
      </p:grpSp>
      <p:grpSp>
        <p:nvGrpSpPr>
          <p:cNvPr id="20" name="グループ化 19"/>
          <p:cNvGrpSpPr/>
          <p:nvPr/>
        </p:nvGrpSpPr>
        <p:grpSpPr>
          <a:xfrm>
            <a:off x="5915025" y="4862513"/>
            <a:ext cx="2526602" cy="657284"/>
            <a:chOff x="5791200" y="4667250"/>
            <a:chExt cx="2526602" cy="657284"/>
          </a:xfrm>
        </p:grpSpPr>
        <p:sp>
          <p:nvSpPr>
            <p:cNvPr id="15" name="円/楕円 14"/>
            <p:cNvSpPr/>
            <p:nvPr/>
          </p:nvSpPr>
          <p:spPr>
            <a:xfrm>
              <a:off x="5791200" y="4667250"/>
              <a:ext cx="542925" cy="542925"/>
            </a:xfrm>
            <a:prstGeom prst="ellipse">
              <a:avLst/>
            </a:prstGeom>
            <a:solidFill>
              <a:srgbClr val="FF99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6" name="正方形/長方形 15"/>
            <p:cNvSpPr/>
            <p:nvPr/>
          </p:nvSpPr>
          <p:spPr>
            <a:xfrm>
              <a:off x="5914772" y="4739759"/>
              <a:ext cx="2403030" cy="584775"/>
            </a:xfrm>
            <a:prstGeom prst="rect">
              <a:avLst/>
            </a:prstGeom>
          </p:spPr>
          <p:txBody>
            <a:bodyPr wrap="none">
              <a:spAutoFit/>
            </a:bodyPr>
            <a:lstStyle/>
            <a:p>
              <a:pPr algn="ctr"/>
              <a:r>
                <a:rPr lang="en-US" altLang="ja-JP" sz="3200" b="1" dirty="0" smtClean="0">
                  <a:latin typeface="Arial" pitchFamily="34" charset="0"/>
                  <a:cs typeface="Arial" pitchFamily="34" charset="0"/>
                </a:rPr>
                <a:t>H</a:t>
              </a:r>
              <a:r>
                <a:rPr lang="en-US" altLang="ja-JP" sz="2400" b="1" dirty="0" smtClean="0">
                  <a:latin typeface="Arial" pitchFamily="34" charset="0"/>
                  <a:cs typeface="Arial" pitchFamily="34" charset="0"/>
                </a:rPr>
                <a:t>igh Accuracy</a:t>
              </a:r>
              <a:endParaRPr lang="ja-JP" altLang="en-US" sz="2400" b="1" dirty="0" smtClean="0">
                <a:latin typeface="Arial" pitchFamily="34" charset="0"/>
                <a:cs typeface="Arial" pitchFamily="34" charset="0"/>
              </a:endParaRPr>
            </a:p>
          </p:txBody>
        </p:sp>
      </p:grpSp>
      <p:grpSp>
        <p:nvGrpSpPr>
          <p:cNvPr id="21" name="グループ化 20"/>
          <p:cNvGrpSpPr/>
          <p:nvPr/>
        </p:nvGrpSpPr>
        <p:grpSpPr>
          <a:xfrm>
            <a:off x="5915025" y="5734050"/>
            <a:ext cx="1709527" cy="657284"/>
            <a:chOff x="5791200" y="5572125"/>
            <a:chExt cx="1709527" cy="657284"/>
          </a:xfrm>
        </p:grpSpPr>
        <p:sp>
          <p:nvSpPr>
            <p:cNvPr id="17" name="円/楕円 16"/>
            <p:cNvSpPr/>
            <p:nvPr/>
          </p:nvSpPr>
          <p:spPr>
            <a:xfrm>
              <a:off x="5791200" y="5572125"/>
              <a:ext cx="542925" cy="542925"/>
            </a:xfrm>
            <a:prstGeom prst="ellipse">
              <a:avLst/>
            </a:prstGeom>
            <a:solidFill>
              <a:srgbClr val="92D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8" name="正方形/長方形 17"/>
            <p:cNvSpPr/>
            <p:nvPr/>
          </p:nvSpPr>
          <p:spPr>
            <a:xfrm>
              <a:off x="5924655" y="5644634"/>
              <a:ext cx="1576072" cy="584775"/>
            </a:xfrm>
            <a:prstGeom prst="rect">
              <a:avLst/>
            </a:prstGeom>
          </p:spPr>
          <p:txBody>
            <a:bodyPr wrap="none">
              <a:spAutoFit/>
            </a:bodyPr>
            <a:lstStyle/>
            <a:p>
              <a:pPr algn="ctr"/>
              <a:r>
                <a:rPr lang="en-US" altLang="ja-JP" sz="3200" b="1" dirty="0" smtClean="0">
                  <a:latin typeface="Arial" pitchFamily="34" charset="0"/>
                  <a:cs typeface="Arial" pitchFamily="34" charset="0"/>
                </a:rPr>
                <a:t>C</a:t>
              </a:r>
              <a:r>
                <a:rPr lang="en-US" altLang="ja-JP" sz="2400" b="1" dirty="0" smtClean="0">
                  <a:latin typeface="Arial" pitchFamily="34" charset="0"/>
                  <a:cs typeface="Arial" pitchFamily="34" charset="0"/>
                </a:rPr>
                <a:t>ompact</a:t>
              </a:r>
              <a:endParaRPr lang="ja-JP" altLang="en-US" sz="2400" b="1" dirty="0" smtClean="0">
                <a:latin typeface="Arial" pitchFamily="34" charset="0"/>
                <a:cs typeface="Arial" pitchFamily="34" charset="0"/>
              </a:endParaRPr>
            </a:p>
          </p:txBody>
        </p:sp>
      </p:grpSp>
      <p:sp>
        <p:nvSpPr>
          <p:cNvPr id="22" name="円/楕円 21"/>
          <p:cNvSpPr/>
          <p:nvPr/>
        </p:nvSpPr>
        <p:spPr>
          <a:xfrm>
            <a:off x="5915025" y="1179513"/>
            <a:ext cx="3057525" cy="868362"/>
          </a:xfrm>
          <a:prstGeom prst="ellipse">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3200" dirty="0" smtClean="0">
                <a:solidFill>
                  <a:schemeClr val="tx1"/>
                </a:solidFill>
                <a:latin typeface="Arial Black" pitchFamily="34" charset="0"/>
              </a:rPr>
              <a:t>40,000</a:t>
            </a:r>
            <a:r>
              <a:rPr kumimoji="1" lang="en-US" altLang="ja-JP" dirty="0" smtClean="0">
                <a:solidFill>
                  <a:schemeClr val="tx1"/>
                </a:solidFill>
                <a:latin typeface="Arial Black" pitchFamily="34" charset="0"/>
              </a:rPr>
              <a:t>min</a:t>
            </a:r>
            <a:r>
              <a:rPr kumimoji="1" lang="en-US" altLang="ja-JP" baseline="30000" dirty="0" smtClean="0">
                <a:solidFill>
                  <a:schemeClr val="tx1"/>
                </a:solidFill>
                <a:latin typeface="Arial Black" pitchFamily="34" charset="0"/>
              </a:rPr>
              <a:t>-1</a:t>
            </a:r>
            <a:endParaRPr kumimoji="1" lang="ja-JP" altLang="en-US" baseline="30000" dirty="0" smtClean="0">
              <a:solidFill>
                <a:schemeClr val="tx1"/>
              </a:solidFill>
              <a:latin typeface="Arial Black" pitchFamily="34" charset="0"/>
            </a:endParaRP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6046557" y="1326615"/>
            <a:ext cx="1828800" cy="769441"/>
          </a:xfrm>
          <a:prstGeom prst="rect">
            <a:avLst/>
          </a:prstGeom>
          <a:noFill/>
        </p:spPr>
        <p:txBody>
          <a:bodyPr wrap="square" rtlCol="0">
            <a:spAutoFit/>
          </a:bodyPr>
          <a:lstStyle/>
          <a:p>
            <a:r>
              <a:rPr lang="en-US" altLang="ja-JP" sz="4400" b="1" dirty="0" smtClean="0">
                <a:solidFill>
                  <a:srgbClr val="FF0000"/>
                </a:solidFill>
                <a:latin typeface="Arial" pitchFamily="34" charset="0"/>
                <a:ea typeface="HGP創英角ｺﾞｼｯｸUB" pitchFamily="50" charset="-128"/>
                <a:cs typeface="Arial" pitchFamily="34" charset="0"/>
              </a:rPr>
              <a:t>21</a:t>
            </a:r>
            <a:r>
              <a:rPr lang="en-US" altLang="ja-JP" sz="2400" b="1" dirty="0" smtClean="0">
                <a:latin typeface="Arial" pitchFamily="34" charset="0"/>
                <a:ea typeface="HGP創英角ｺﾞｼｯｸUB" pitchFamily="50" charset="-128"/>
                <a:cs typeface="Arial" pitchFamily="34" charset="0"/>
              </a:rPr>
              <a:t>kinds</a:t>
            </a:r>
            <a:endParaRPr kumimoji="1" lang="ja-JP" altLang="en-US" sz="2400" b="1" dirty="0">
              <a:latin typeface="Arial" pitchFamily="34" charset="0"/>
              <a:ea typeface="HGP創英角ｺﾞｼｯｸUB" pitchFamily="50" charset="-128"/>
              <a:cs typeface="Arial" pitchFamily="34" charset="0"/>
            </a:endParaRPr>
          </a:p>
        </p:txBody>
      </p:sp>
      <p:sp>
        <p:nvSpPr>
          <p:cNvPr id="34" name="テキスト ボックス 33"/>
          <p:cNvSpPr txBox="1"/>
          <p:nvPr/>
        </p:nvSpPr>
        <p:spPr>
          <a:xfrm>
            <a:off x="184678" y="4769902"/>
            <a:ext cx="2726797" cy="769441"/>
          </a:xfrm>
          <a:prstGeom prst="rect">
            <a:avLst/>
          </a:prstGeom>
          <a:noFill/>
        </p:spPr>
        <p:txBody>
          <a:bodyPr wrap="square" rtlCol="0">
            <a:spAutoFit/>
          </a:bodyPr>
          <a:lstStyle/>
          <a:p>
            <a:r>
              <a:rPr lang="en-US" altLang="ja-JP" sz="2800" b="1" dirty="0" smtClean="0">
                <a:latin typeface="Arial" pitchFamily="34" charset="0"/>
                <a:cs typeface="Arial" pitchFamily="34" charset="0"/>
              </a:rPr>
              <a:t>Φ</a:t>
            </a:r>
            <a:r>
              <a:rPr lang="en-US" altLang="ja-JP" sz="4400" b="1" dirty="0" smtClean="0">
                <a:solidFill>
                  <a:srgbClr val="FF0000"/>
                </a:solidFill>
                <a:latin typeface="Arial" pitchFamily="34" charset="0"/>
                <a:cs typeface="Arial" pitchFamily="34" charset="0"/>
              </a:rPr>
              <a:t>3</a:t>
            </a:r>
            <a:r>
              <a:rPr kumimoji="1" lang="ja-JP" altLang="en-US" sz="2800" b="1" dirty="0" smtClean="0">
                <a:latin typeface="Arial" pitchFamily="34" charset="0"/>
                <a:cs typeface="Arial" pitchFamily="34" charset="0"/>
              </a:rPr>
              <a:t>～</a:t>
            </a:r>
            <a:r>
              <a:rPr lang="en-US" altLang="ja-JP" sz="2800" b="1" dirty="0" smtClean="0">
                <a:latin typeface="Arial" pitchFamily="34" charset="0"/>
                <a:cs typeface="Arial" pitchFamily="34" charset="0"/>
              </a:rPr>
              <a:t>Φ</a:t>
            </a:r>
            <a:r>
              <a:rPr kumimoji="1" lang="en-US" altLang="ja-JP" sz="4400" b="1" dirty="0" smtClean="0">
                <a:solidFill>
                  <a:srgbClr val="FF0000"/>
                </a:solidFill>
                <a:latin typeface="Arial" pitchFamily="34" charset="0"/>
                <a:cs typeface="Arial" pitchFamily="34" charset="0"/>
              </a:rPr>
              <a:t>25</a:t>
            </a:r>
            <a:endParaRPr kumimoji="1" lang="ja-JP" altLang="en-US" sz="4400" b="1" dirty="0">
              <a:solidFill>
                <a:srgbClr val="FF0000"/>
              </a:solidFill>
              <a:latin typeface="Arial" pitchFamily="34" charset="0"/>
              <a:cs typeface="Arial" pitchFamily="34" charset="0"/>
            </a:endParaRPr>
          </a:p>
        </p:txBody>
      </p:sp>
      <p:pic>
        <p:nvPicPr>
          <p:cNvPr id="35" name="写真ﾓﾉ" descr="\\Ma20v-2\POST\素材050825\050830\mono.gif"/>
          <p:cNvPicPr>
            <a:picLocks noChangeAspect="1" noChangeArrowheads="1"/>
          </p:cNvPicPr>
          <p:nvPr/>
        </p:nvPicPr>
        <p:blipFill>
          <a:blip r:embed="rId3" cstate="print"/>
          <a:srcRect l="6667" b="6297"/>
          <a:stretch>
            <a:fillRect/>
          </a:stretch>
        </p:blipFill>
        <p:spPr bwMode="auto">
          <a:xfrm>
            <a:off x="2731317" y="1504576"/>
            <a:ext cx="6189163" cy="4566749"/>
          </a:xfrm>
          <a:prstGeom prst="rect">
            <a:avLst/>
          </a:prstGeom>
          <a:noFill/>
          <a:ln w="9525">
            <a:noFill/>
            <a:miter lim="800000"/>
            <a:headEnd/>
            <a:tailEnd/>
          </a:ln>
        </p:spPr>
      </p:pic>
      <p:grpSp>
        <p:nvGrpSpPr>
          <p:cNvPr id="2" name="グループ化 36"/>
          <p:cNvGrpSpPr/>
          <p:nvPr/>
        </p:nvGrpSpPr>
        <p:grpSpPr>
          <a:xfrm>
            <a:off x="6045935" y="4773286"/>
            <a:ext cx="3098065" cy="1683002"/>
            <a:chOff x="7404717" y="4363786"/>
            <a:chExt cx="3596725" cy="1683002"/>
          </a:xfrm>
        </p:grpSpPr>
        <p:sp>
          <p:nvSpPr>
            <p:cNvPr id="42" name="円/楕円 41"/>
            <p:cNvSpPr/>
            <p:nvPr/>
          </p:nvSpPr>
          <p:spPr>
            <a:xfrm>
              <a:off x="7404717" y="4421188"/>
              <a:ext cx="3568090" cy="16256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smtClean="0">
                <a:solidFill>
                  <a:schemeClr val="tx1"/>
                </a:solidFill>
                <a:latin typeface="HGP創英角ｺﾞｼｯｸUB" pitchFamily="50" charset="-128"/>
                <a:ea typeface="HGP創英角ｺﾞｼｯｸUB" pitchFamily="50" charset="-128"/>
                <a:cs typeface="Arial" pitchFamily="34" charset="0"/>
              </a:endParaRPr>
            </a:p>
          </p:txBody>
        </p:sp>
        <p:sp>
          <p:nvSpPr>
            <p:cNvPr id="47" name="テキスト ボックス 46"/>
            <p:cNvSpPr txBox="1"/>
            <p:nvPr/>
          </p:nvSpPr>
          <p:spPr>
            <a:xfrm>
              <a:off x="7827377" y="4363786"/>
              <a:ext cx="2722905" cy="1107996"/>
            </a:xfrm>
            <a:prstGeom prst="rect">
              <a:avLst/>
            </a:prstGeom>
            <a:noFill/>
          </p:spPr>
          <p:txBody>
            <a:bodyPr wrap="square" rtlCol="0">
              <a:spAutoFit/>
            </a:bodyPr>
            <a:lstStyle/>
            <a:p>
              <a:pPr algn="ctr"/>
              <a:r>
                <a:rPr kumimoji="1" lang="en-US" altLang="ja-JP" sz="6600" b="1" dirty="0" smtClean="0">
                  <a:solidFill>
                    <a:srgbClr val="FF0000"/>
                  </a:solidFill>
                  <a:latin typeface="Arial" pitchFamily="34" charset="0"/>
                  <a:ea typeface="HGP創英角ｺﾞｼｯｸUB" pitchFamily="50" charset="-128"/>
                  <a:cs typeface="Arial" pitchFamily="34" charset="0"/>
                </a:rPr>
                <a:t>3000</a:t>
              </a:r>
              <a:endParaRPr kumimoji="1" lang="ja-JP" altLang="en-US" sz="6600" b="1" dirty="0">
                <a:solidFill>
                  <a:srgbClr val="FF0000"/>
                </a:solidFill>
                <a:latin typeface="Arial" pitchFamily="34" charset="0"/>
                <a:ea typeface="HGP創英角ｺﾞｼｯｸUB" pitchFamily="50" charset="-128"/>
                <a:cs typeface="Arial" pitchFamily="34" charset="0"/>
              </a:endParaRPr>
            </a:p>
          </p:txBody>
        </p:sp>
        <p:sp>
          <p:nvSpPr>
            <p:cNvPr id="53" name="テキスト ボックス 52"/>
            <p:cNvSpPr txBox="1"/>
            <p:nvPr/>
          </p:nvSpPr>
          <p:spPr>
            <a:xfrm>
              <a:off x="7485911" y="5260605"/>
              <a:ext cx="3515531" cy="461665"/>
            </a:xfrm>
            <a:prstGeom prst="rect">
              <a:avLst/>
            </a:prstGeom>
            <a:noFill/>
          </p:spPr>
          <p:txBody>
            <a:bodyPr wrap="square" rtlCol="0">
              <a:spAutoFit/>
            </a:bodyPr>
            <a:lstStyle/>
            <a:p>
              <a:pPr algn="ctr"/>
              <a:r>
                <a:rPr lang="en-US" altLang="ja-JP" sz="2400" b="1" dirty="0" smtClean="0">
                  <a:latin typeface="Arial" pitchFamily="34" charset="0"/>
                  <a:ea typeface="HGP創英角ｺﾞｼｯｸUB" pitchFamily="50" charset="-128"/>
                  <a:cs typeface="Arial" pitchFamily="34" charset="0"/>
                </a:rPr>
                <a:t>kinds variation</a:t>
              </a:r>
              <a:endParaRPr lang="ja-JP" altLang="en-US" sz="2400" b="1" dirty="0">
                <a:latin typeface="Arial" pitchFamily="34" charset="0"/>
                <a:ea typeface="HGP創英角ｺﾞｼｯｸUB" pitchFamily="50" charset="-128"/>
                <a:cs typeface="Arial" pitchFamily="34" charset="0"/>
              </a:endParaRPr>
            </a:p>
          </p:txBody>
        </p:sp>
      </p:grpSp>
      <p:grpSp>
        <p:nvGrpSpPr>
          <p:cNvPr id="3" name="グループ化 22"/>
          <p:cNvGrpSpPr/>
          <p:nvPr/>
        </p:nvGrpSpPr>
        <p:grpSpPr>
          <a:xfrm>
            <a:off x="6046557" y="1001897"/>
            <a:ext cx="1828800" cy="461665"/>
            <a:chOff x="8586557" y="2043297"/>
            <a:chExt cx="1828800" cy="461665"/>
          </a:xfrm>
        </p:grpSpPr>
        <p:sp>
          <p:nvSpPr>
            <p:cNvPr id="59" name="テキスト ボックス 58"/>
            <p:cNvSpPr txBox="1"/>
            <p:nvPr/>
          </p:nvSpPr>
          <p:spPr>
            <a:xfrm>
              <a:off x="8586557" y="2043297"/>
              <a:ext cx="1828800" cy="461665"/>
            </a:xfrm>
            <a:prstGeom prst="rect">
              <a:avLst/>
            </a:prstGeom>
            <a:noFill/>
          </p:spPr>
          <p:txBody>
            <a:bodyPr wrap="square" rtlCol="0">
              <a:spAutoFit/>
            </a:bodyPr>
            <a:lstStyle/>
            <a:p>
              <a:r>
                <a:rPr lang="en-US" altLang="ja-JP" sz="2400" b="1" i="1" dirty="0" smtClean="0">
                  <a:latin typeface="Arial" pitchFamily="34" charset="0"/>
                  <a:ea typeface="HGP創英角ｺﾞｼｯｸUB" pitchFamily="50" charset="-128"/>
                  <a:cs typeface="Arial" pitchFamily="34" charset="0"/>
                </a:rPr>
                <a:t>Shank</a:t>
              </a:r>
            </a:p>
          </p:txBody>
        </p:sp>
        <p:cxnSp>
          <p:nvCxnSpPr>
            <p:cNvPr id="60" name="直線コネクタ 59"/>
            <p:cNvCxnSpPr/>
            <p:nvPr/>
          </p:nvCxnSpPr>
          <p:spPr>
            <a:xfrm rot="10800000" flipV="1">
              <a:off x="8666923" y="2464904"/>
              <a:ext cx="1449534"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 name="グループ化 18"/>
          <p:cNvGrpSpPr/>
          <p:nvPr/>
        </p:nvGrpSpPr>
        <p:grpSpPr>
          <a:xfrm>
            <a:off x="184678" y="4406674"/>
            <a:ext cx="2726797" cy="461665"/>
            <a:chOff x="184678" y="4406674"/>
            <a:chExt cx="2726797" cy="461665"/>
          </a:xfrm>
        </p:grpSpPr>
        <p:sp>
          <p:nvSpPr>
            <p:cNvPr id="62" name="テキスト ボックス 61"/>
            <p:cNvSpPr txBox="1"/>
            <p:nvPr/>
          </p:nvSpPr>
          <p:spPr>
            <a:xfrm>
              <a:off x="184678" y="4406674"/>
              <a:ext cx="2726797" cy="461665"/>
            </a:xfrm>
            <a:prstGeom prst="rect">
              <a:avLst/>
            </a:prstGeom>
            <a:noFill/>
          </p:spPr>
          <p:txBody>
            <a:bodyPr wrap="square" rtlCol="0">
              <a:spAutoFit/>
            </a:bodyPr>
            <a:lstStyle/>
            <a:p>
              <a:r>
                <a:rPr lang="en-US" altLang="ja-JP" sz="2400" b="1" i="1" dirty="0" smtClean="0">
                  <a:latin typeface="Arial" pitchFamily="34" charset="0"/>
                  <a:ea typeface="HGP創英角ｺﾞｼｯｸUB" pitchFamily="50" charset="-128"/>
                  <a:cs typeface="Arial" pitchFamily="34" charset="0"/>
                </a:rPr>
                <a:t>Cutter shank Dia.</a:t>
              </a:r>
            </a:p>
          </p:txBody>
        </p:sp>
        <p:cxnSp>
          <p:nvCxnSpPr>
            <p:cNvPr id="63" name="直線コネクタ 62"/>
            <p:cNvCxnSpPr/>
            <p:nvPr/>
          </p:nvCxnSpPr>
          <p:spPr>
            <a:xfrm rot="10800000">
              <a:off x="298180" y="4847771"/>
              <a:ext cx="2459535"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 name="グループ化 20"/>
          <p:cNvGrpSpPr/>
          <p:nvPr/>
        </p:nvGrpSpPr>
        <p:grpSpPr>
          <a:xfrm>
            <a:off x="3472165" y="4586513"/>
            <a:ext cx="2584556" cy="1287635"/>
            <a:chOff x="3472165" y="4586513"/>
            <a:chExt cx="2584556" cy="1287635"/>
          </a:xfrm>
        </p:grpSpPr>
        <p:sp>
          <p:nvSpPr>
            <p:cNvPr id="65" name="テキスト ボックス 64"/>
            <p:cNvSpPr txBox="1"/>
            <p:nvPr/>
          </p:nvSpPr>
          <p:spPr>
            <a:xfrm rot="19554654">
              <a:off x="3472165" y="4814766"/>
              <a:ext cx="2584556" cy="461665"/>
            </a:xfrm>
            <a:prstGeom prst="rect">
              <a:avLst/>
            </a:prstGeom>
            <a:noFill/>
          </p:spPr>
          <p:txBody>
            <a:bodyPr wrap="square" rtlCol="0">
              <a:spAutoFit/>
            </a:bodyPr>
            <a:lstStyle/>
            <a:p>
              <a:pPr algn="ctr"/>
              <a:r>
                <a:rPr lang="en-US" altLang="ja-JP" sz="2400" b="1" i="1" dirty="0" smtClean="0">
                  <a:latin typeface="Arial" pitchFamily="34" charset="0"/>
                  <a:ea typeface="HGP創英角ｺﾞｼｯｸUB" pitchFamily="50" charset="-128"/>
                  <a:cs typeface="Arial" pitchFamily="34" charset="0"/>
                </a:rPr>
                <a:t>Effective Length</a:t>
              </a:r>
            </a:p>
          </p:txBody>
        </p:sp>
        <p:cxnSp>
          <p:nvCxnSpPr>
            <p:cNvPr id="66" name="直線コネクタ 65"/>
            <p:cNvCxnSpPr/>
            <p:nvPr/>
          </p:nvCxnSpPr>
          <p:spPr>
            <a:xfrm rot="10800000" flipV="1">
              <a:off x="3908649" y="4586513"/>
              <a:ext cx="1955122" cy="1287635"/>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7" name="テキスト ボックス 66"/>
          <p:cNvSpPr txBox="1"/>
          <p:nvPr/>
        </p:nvSpPr>
        <p:spPr>
          <a:xfrm rot="19620000">
            <a:off x="3874275" y="5403356"/>
            <a:ext cx="1590267" cy="769441"/>
          </a:xfrm>
          <a:prstGeom prst="rect">
            <a:avLst/>
          </a:prstGeom>
          <a:noFill/>
        </p:spPr>
        <p:txBody>
          <a:bodyPr wrap="square" rtlCol="0">
            <a:spAutoFit/>
          </a:bodyPr>
          <a:lstStyle/>
          <a:p>
            <a:r>
              <a:rPr lang="en-US" altLang="ja-JP" sz="4400" b="1" dirty="0" smtClean="0">
                <a:solidFill>
                  <a:srgbClr val="FF0000"/>
                </a:solidFill>
                <a:latin typeface="Arial" pitchFamily="34" charset="0"/>
                <a:ea typeface="HGP創英角ｺﾞｼｯｸUB" pitchFamily="50" charset="-128"/>
                <a:cs typeface="Arial" pitchFamily="34" charset="0"/>
              </a:rPr>
              <a:t>6</a:t>
            </a:r>
            <a:r>
              <a:rPr lang="en-US" altLang="ja-JP" sz="2400" b="1" dirty="0" smtClean="0">
                <a:latin typeface="Arial" pitchFamily="34" charset="0"/>
                <a:ea typeface="HGP創英角ｺﾞｼｯｸUB" pitchFamily="50" charset="-128"/>
                <a:cs typeface="Arial" pitchFamily="34" charset="0"/>
              </a:rPr>
              <a:t>kinds</a:t>
            </a:r>
            <a:endParaRPr kumimoji="1" lang="ja-JP" altLang="en-US" sz="2400" b="1" dirty="0">
              <a:latin typeface="Arial" pitchFamily="34" charset="0"/>
              <a:ea typeface="HGP創英角ｺﾞｼｯｸUB" pitchFamily="50" charset="-128"/>
              <a:cs typeface="Arial" pitchFamily="34" charset="0"/>
            </a:endParaRPr>
          </a:p>
        </p:txBody>
      </p:sp>
      <p:sp>
        <p:nvSpPr>
          <p:cNvPr id="68" name="テキスト ボックス 67"/>
          <p:cNvSpPr txBox="1"/>
          <p:nvPr/>
        </p:nvSpPr>
        <p:spPr>
          <a:xfrm>
            <a:off x="2516353" y="2870744"/>
            <a:ext cx="1986833" cy="769441"/>
          </a:xfrm>
          <a:prstGeom prst="rect">
            <a:avLst/>
          </a:prstGeom>
          <a:noFill/>
        </p:spPr>
        <p:txBody>
          <a:bodyPr wrap="square" rtlCol="0">
            <a:spAutoFit/>
          </a:bodyPr>
          <a:lstStyle/>
          <a:p>
            <a:r>
              <a:rPr kumimoji="1" lang="en-US" altLang="ja-JP" sz="4400" b="1" dirty="0" smtClean="0">
                <a:solidFill>
                  <a:srgbClr val="FF0000"/>
                </a:solidFill>
                <a:latin typeface="Arial" pitchFamily="34" charset="0"/>
                <a:ea typeface="HGP創英角ｺﾞｼｯｸUB" pitchFamily="50" charset="-128"/>
                <a:cs typeface="Arial" pitchFamily="34" charset="0"/>
              </a:rPr>
              <a:t>5</a:t>
            </a:r>
            <a:r>
              <a:rPr lang="en-US" altLang="ja-JP" sz="2400" b="1" dirty="0" smtClean="0">
                <a:latin typeface="Arial" pitchFamily="34" charset="0"/>
                <a:ea typeface="HGP創英角ｺﾞｼｯｸUB" pitchFamily="50" charset="-128"/>
                <a:cs typeface="Arial" pitchFamily="34" charset="0"/>
              </a:rPr>
              <a:t>kinds</a:t>
            </a:r>
            <a:endParaRPr kumimoji="1" lang="ja-JP" altLang="en-US" sz="2400" b="1" dirty="0">
              <a:latin typeface="Arial" pitchFamily="34" charset="0"/>
              <a:ea typeface="HGP創英角ｺﾞｼｯｸUB" pitchFamily="50" charset="-128"/>
              <a:cs typeface="Arial" pitchFamily="34" charset="0"/>
            </a:endParaRPr>
          </a:p>
        </p:txBody>
      </p:sp>
      <p:grpSp>
        <p:nvGrpSpPr>
          <p:cNvPr id="6" name="グループ化 24"/>
          <p:cNvGrpSpPr/>
          <p:nvPr/>
        </p:nvGrpSpPr>
        <p:grpSpPr>
          <a:xfrm>
            <a:off x="2192233" y="2510828"/>
            <a:ext cx="1986833" cy="461665"/>
            <a:chOff x="2192233" y="2510828"/>
            <a:chExt cx="1986833" cy="461665"/>
          </a:xfrm>
        </p:grpSpPr>
        <p:sp>
          <p:nvSpPr>
            <p:cNvPr id="70" name="テキスト ボックス 69"/>
            <p:cNvSpPr txBox="1"/>
            <p:nvPr/>
          </p:nvSpPr>
          <p:spPr>
            <a:xfrm>
              <a:off x="2192233" y="2510828"/>
              <a:ext cx="1986833" cy="461665"/>
            </a:xfrm>
            <a:prstGeom prst="rect">
              <a:avLst/>
            </a:prstGeom>
            <a:noFill/>
          </p:spPr>
          <p:txBody>
            <a:bodyPr wrap="square" rtlCol="0">
              <a:spAutoFit/>
            </a:bodyPr>
            <a:lstStyle/>
            <a:p>
              <a:pPr algn="ctr"/>
              <a:r>
                <a:rPr lang="en-US" altLang="ja-JP" sz="2400" b="1" i="1" dirty="0" smtClean="0">
                  <a:latin typeface="Arial" pitchFamily="34" charset="0"/>
                  <a:ea typeface="HGP創英角ｺﾞｼｯｸUB" pitchFamily="50" charset="-128"/>
                  <a:cs typeface="Arial" pitchFamily="34" charset="0"/>
                </a:rPr>
                <a:t>Thickness</a:t>
              </a:r>
            </a:p>
          </p:txBody>
        </p:sp>
        <p:cxnSp>
          <p:nvCxnSpPr>
            <p:cNvPr id="71" name="直線コネクタ 70"/>
            <p:cNvCxnSpPr/>
            <p:nvPr/>
          </p:nvCxnSpPr>
          <p:spPr>
            <a:xfrm rot="10800000" flipV="1">
              <a:off x="2349063" y="2948152"/>
              <a:ext cx="1671145" cy="2"/>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2" name="円/楕円 71"/>
          <p:cNvSpPr/>
          <p:nvPr/>
        </p:nvSpPr>
        <p:spPr>
          <a:xfrm>
            <a:off x="548640" y="1887538"/>
            <a:ext cx="4049630" cy="770964"/>
          </a:xfrm>
          <a:prstGeom prst="ellipse">
            <a:avLst/>
          </a:prstGeom>
          <a:gradFill flip="none" rotWithShape="1">
            <a:gsLst>
              <a:gs pos="0">
                <a:srgbClr val="FFCCFF">
                  <a:alpha val="41000"/>
                </a:srgbClr>
              </a:gs>
              <a:gs pos="50000">
                <a:srgbClr val="FF99FF"/>
              </a:gs>
              <a:gs pos="100000">
                <a:srgbClr val="FF99FF">
                  <a:alpha val="12000"/>
                </a:srgb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3200" b="1" dirty="0" smtClean="0">
                <a:solidFill>
                  <a:schemeClr val="tx1"/>
                </a:solidFill>
                <a:latin typeface="Arial" pitchFamily="34" charset="0"/>
                <a:cs typeface="Arial" pitchFamily="34" charset="0"/>
              </a:rPr>
              <a:t>High Accuracy</a:t>
            </a:r>
            <a:endParaRPr lang="ja-JP" altLang="en-US" sz="3200" b="1" dirty="0" smtClean="0">
              <a:solidFill>
                <a:schemeClr val="tx1"/>
              </a:solidFill>
              <a:latin typeface="Arial" pitchFamily="34" charset="0"/>
              <a:cs typeface="Arial" pitchFamily="34" charset="0"/>
            </a:endParaRPr>
          </a:p>
        </p:txBody>
      </p:sp>
      <p:sp>
        <p:nvSpPr>
          <p:cNvPr id="73" name="円/楕円 72"/>
          <p:cNvSpPr/>
          <p:nvPr/>
        </p:nvSpPr>
        <p:spPr>
          <a:xfrm>
            <a:off x="548640" y="2802566"/>
            <a:ext cx="4049630" cy="770964"/>
          </a:xfrm>
          <a:prstGeom prst="ellipse">
            <a:avLst/>
          </a:prstGeom>
          <a:gradFill flip="none" rotWithShape="1">
            <a:gsLst>
              <a:gs pos="0">
                <a:srgbClr val="CCFFFF"/>
              </a:gs>
              <a:gs pos="50000">
                <a:srgbClr val="00B0F0"/>
              </a:gs>
              <a:gs pos="100000">
                <a:srgbClr val="CCFFFF"/>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3200" b="1" dirty="0" smtClean="0">
                <a:solidFill>
                  <a:schemeClr val="tx1"/>
                </a:solidFill>
                <a:latin typeface="Arial" pitchFamily="34" charset="0"/>
                <a:cs typeface="Arial" pitchFamily="34" charset="0"/>
              </a:rPr>
              <a:t>High Rigidity</a:t>
            </a:r>
            <a:endParaRPr lang="ja-JP" altLang="en-US" sz="3200" b="1" dirty="0" smtClean="0">
              <a:solidFill>
                <a:schemeClr val="tx1"/>
              </a:solidFill>
              <a:latin typeface="Arial" pitchFamily="34" charset="0"/>
              <a:cs typeface="Arial" pitchFamily="34" charset="0"/>
            </a:endParaRPr>
          </a:p>
        </p:txBody>
      </p:sp>
      <p:sp>
        <p:nvSpPr>
          <p:cNvPr id="74" name="円/楕円 73"/>
          <p:cNvSpPr/>
          <p:nvPr/>
        </p:nvSpPr>
        <p:spPr>
          <a:xfrm>
            <a:off x="548640" y="3717594"/>
            <a:ext cx="4049630" cy="770964"/>
          </a:xfrm>
          <a:prstGeom prst="ellipse">
            <a:avLst/>
          </a:prstGeom>
          <a:gradFill flip="none" rotWithShape="1">
            <a:gsLst>
              <a:gs pos="0">
                <a:srgbClr val="92D050">
                  <a:alpha val="36000"/>
                </a:srgbClr>
              </a:gs>
              <a:gs pos="50000">
                <a:srgbClr val="92D050"/>
              </a:gs>
              <a:gs pos="100000">
                <a:srgbClr val="92D050">
                  <a:alpha val="40000"/>
                </a:srgb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3200" b="1" dirty="0" smtClean="0">
                <a:solidFill>
                  <a:schemeClr val="tx1"/>
                </a:solidFill>
                <a:latin typeface="Arial" pitchFamily="34" charset="0"/>
                <a:cs typeface="Arial" pitchFamily="34" charset="0"/>
              </a:rPr>
              <a:t>High Balance</a:t>
            </a:r>
            <a:endParaRPr lang="ja-JP" altLang="en-US" sz="3200" b="1" dirty="0" smtClean="0">
              <a:solidFill>
                <a:schemeClr val="tx1"/>
              </a:solidFill>
              <a:latin typeface="Arial" pitchFamily="34" charset="0"/>
              <a:cs typeface="Arial" pitchFamily="34" charset="0"/>
            </a:endParaRPr>
          </a:p>
        </p:txBody>
      </p:sp>
      <p:grpSp>
        <p:nvGrpSpPr>
          <p:cNvPr id="7" name="グループ化 51"/>
          <p:cNvGrpSpPr/>
          <p:nvPr/>
        </p:nvGrpSpPr>
        <p:grpSpPr>
          <a:xfrm>
            <a:off x="4616090" y="5018713"/>
            <a:ext cx="3991300" cy="1255957"/>
            <a:chOff x="4592026" y="4970585"/>
            <a:chExt cx="3991300" cy="1255957"/>
          </a:xfrm>
        </p:grpSpPr>
        <p:cxnSp>
          <p:nvCxnSpPr>
            <p:cNvPr id="76" name="直線コネクタ 75"/>
            <p:cNvCxnSpPr/>
            <p:nvPr/>
          </p:nvCxnSpPr>
          <p:spPr>
            <a:xfrm rot="16200000" flipH="1">
              <a:off x="4468934" y="5093677"/>
              <a:ext cx="1254370" cy="1008185"/>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5595326" y="6224954"/>
              <a:ext cx="2988000" cy="1588"/>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8" name="テキスト ボックス 77"/>
          <p:cNvSpPr txBox="1"/>
          <p:nvPr/>
        </p:nvSpPr>
        <p:spPr>
          <a:xfrm>
            <a:off x="5690441" y="5441792"/>
            <a:ext cx="3660595" cy="923330"/>
          </a:xfrm>
          <a:prstGeom prst="rect">
            <a:avLst/>
          </a:prstGeom>
          <a:noFill/>
        </p:spPr>
        <p:txBody>
          <a:bodyPr wrap="square" rtlCol="0">
            <a:spAutoFit/>
          </a:bodyPr>
          <a:lstStyle/>
          <a:p>
            <a:pPr algn="ctr"/>
            <a:r>
              <a:rPr lang="en-US" altLang="ja-JP" sz="3200" b="1" dirty="0" smtClean="0">
                <a:latin typeface="Arial" pitchFamily="34" charset="0"/>
                <a:cs typeface="Arial" pitchFamily="34" charset="0"/>
              </a:rPr>
              <a:t>Single angle</a:t>
            </a:r>
            <a:r>
              <a:rPr kumimoji="1" lang="en-US" altLang="ja-JP" sz="5400" b="1" dirty="0" smtClean="0">
                <a:solidFill>
                  <a:srgbClr val="FF0000"/>
                </a:solidFill>
                <a:latin typeface="Arial" pitchFamily="34" charset="0"/>
                <a:cs typeface="Arial" pitchFamily="34" charset="0"/>
              </a:rPr>
              <a:t>3°</a:t>
            </a:r>
            <a:endParaRPr kumimoji="1" lang="ja-JP" altLang="en-US" sz="5400" b="1" dirty="0">
              <a:solidFill>
                <a:srgbClr val="FF0000"/>
              </a:solidFill>
              <a:latin typeface="Arial" pitchFamily="34" charset="0"/>
              <a:cs typeface="Arial" pitchFamily="34" charset="0"/>
            </a:endParaRPr>
          </a:p>
        </p:txBody>
      </p:sp>
      <p:sp>
        <p:nvSpPr>
          <p:cNvPr id="79" name="テキスト ボックス 78"/>
          <p:cNvSpPr txBox="1"/>
          <p:nvPr/>
        </p:nvSpPr>
        <p:spPr>
          <a:xfrm>
            <a:off x="455930" y="812800"/>
            <a:ext cx="5670550" cy="1200329"/>
          </a:xfrm>
          <a:prstGeom prst="rect">
            <a:avLst/>
          </a:prstGeom>
          <a:noFill/>
        </p:spPr>
        <p:txBody>
          <a:bodyPr wrap="square" rtlCol="0">
            <a:spAutoFit/>
          </a:bodyPr>
          <a:lstStyle/>
          <a:p>
            <a:r>
              <a:rPr lang="en-US" altLang="ja-JP" sz="7200" dirty="0" smtClean="0">
                <a:latin typeface="Arial Black" pitchFamily="34" charset="0"/>
              </a:rPr>
              <a:t>MONO 3</a:t>
            </a:r>
            <a:r>
              <a:rPr lang="en-US" altLang="ja-JP" sz="7200" b="1" dirty="0" smtClean="0">
                <a:latin typeface="Arial Black" pitchFamily="34" charset="0"/>
              </a:rPr>
              <a:t>°</a:t>
            </a:r>
            <a:endParaRPr lang="ja-JP" altLang="en-US" sz="7200" b="1" dirty="0">
              <a:latin typeface="Arial Black" pitchFamily="34" charset="0"/>
            </a:endParaRPr>
          </a:p>
        </p:txBody>
      </p:sp>
      <p:sp>
        <p:nvSpPr>
          <p:cNvPr id="32" name="正方形/長方形 31"/>
          <p:cNvSpPr/>
          <p:nvPr/>
        </p:nvSpPr>
        <p:spPr>
          <a:xfrm>
            <a:off x="0" y="0"/>
            <a:ext cx="9144000" cy="584775"/>
          </a:xfrm>
          <a:prstGeom prst="rect">
            <a:avLst/>
          </a:prstGeom>
        </p:spPr>
        <p:txBody>
          <a:bodyPr wrap="square">
            <a:spAutoFit/>
          </a:bodyPr>
          <a:lstStyle/>
          <a:p>
            <a:r>
              <a:rPr lang="en-US" altLang="ja-JP" sz="3200" b="1" dirty="0" smtClean="0">
                <a:latin typeface="Arial" pitchFamily="34" charset="0"/>
                <a:cs typeface="Arial" pitchFamily="34" charset="0"/>
              </a:rPr>
              <a:t>Shrink-Fit holder  “SLIMLINE”</a:t>
            </a:r>
            <a:endParaRPr lang="ja-JP" altLang="en-US" sz="32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1000" fill="hold"/>
                                        <p:tgtEl>
                                          <p:spTgt spid="72"/>
                                        </p:tgtEl>
                                        <p:attrNameLst>
                                          <p:attrName>ppt_w</p:attrName>
                                        </p:attrNameLst>
                                      </p:cBhvr>
                                      <p:tavLst>
                                        <p:tav tm="0">
                                          <p:val>
                                            <p:fltVal val="0"/>
                                          </p:val>
                                        </p:tav>
                                        <p:tav tm="100000">
                                          <p:val>
                                            <p:strVal val="#ppt_w"/>
                                          </p:val>
                                        </p:tav>
                                      </p:tavLst>
                                    </p:anim>
                                    <p:anim calcmode="lin" valueType="num">
                                      <p:cBhvr>
                                        <p:cTn id="8" dur="1000" fill="hold"/>
                                        <p:tgtEl>
                                          <p:spTgt spid="72"/>
                                        </p:tgtEl>
                                        <p:attrNameLst>
                                          <p:attrName>ppt_h</p:attrName>
                                        </p:attrNameLst>
                                      </p:cBhvr>
                                      <p:tavLst>
                                        <p:tav tm="0">
                                          <p:val>
                                            <p:fltVal val="0"/>
                                          </p:val>
                                        </p:tav>
                                        <p:tav tm="100000">
                                          <p:val>
                                            <p:strVal val="#ppt_h"/>
                                          </p:val>
                                        </p:tav>
                                      </p:tavLst>
                                    </p:anim>
                                    <p:animEffect transition="in" filter="fade">
                                      <p:cBhvr>
                                        <p:cTn id="9" dur="1000"/>
                                        <p:tgtEl>
                                          <p:spTgt spid="72"/>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73"/>
                                        </p:tgtEl>
                                        <p:attrNameLst>
                                          <p:attrName>style.visibility</p:attrName>
                                        </p:attrNameLst>
                                      </p:cBhvr>
                                      <p:to>
                                        <p:strVal val="visible"/>
                                      </p:to>
                                    </p:set>
                                    <p:anim calcmode="lin" valueType="num">
                                      <p:cBhvr>
                                        <p:cTn id="13" dur="1000" fill="hold"/>
                                        <p:tgtEl>
                                          <p:spTgt spid="73"/>
                                        </p:tgtEl>
                                        <p:attrNameLst>
                                          <p:attrName>ppt_w</p:attrName>
                                        </p:attrNameLst>
                                      </p:cBhvr>
                                      <p:tavLst>
                                        <p:tav tm="0">
                                          <p:val>
                                            <p:fltVal val="0"/>
                                          </p:val>
                                        </p:tav>
                                        <p:tav tm="100000">
                                          <p:val>
                                            <p:strVal val="#ppt_w"/>
                                          </p:val>
                                        </p:tav>
                                      </p:tavLst>
                                    </p:anim>
                                    <p:anim calcmode="lin" valueType="num">
                                      <p:cBhvr>
                                        <p:cTn id="14" dur="1000" fill="hold"/>
                                        <p:tgtEl>
                                          <p:spTgt spid="73"/>
                                        </p:tgtEl>
                                        <p:attrNameLst>
                                          <p:attrName>ppt_h</p:attrName>
                                        </p:attrNameLst>
                                      </p:cBhvr>
                                      <p:tavLst>
                                        <p:tav tm="0">
                                          <p:val>
                                            <p:fltVal val="0"/>
                                          </p:val>
                                        </p:tav>
                                        <p:tav tm="100000">
                                          <p:val>
                                            <p:strVal val="#ppt_h"/>
                                          </p:val>
                                        </p:tav>
                                      </p:tavLst>
                                    </p:anim>
                                    <p:animEffect transition="in" filter="fade">
                                      <p:cBhvr>
                                        <p:cTn id="15" dur="1000"/>
                                        <p:tgtEl>
                                          <p:spTgt spid="73"/>
                                        </p:tgtEl>
                                      </p:cBhvr>
                                    </p:animEffect>
                                  </p:childTnLst>
                                </p:cTn>
                              </p:par>
                            </p:childTnLst>
                          </p:cTn>
                        </p:par>
                        <p:par>
                          <p:cTn id="16" fill="hold">
                            <p:stCondLst>
                              <p:cond delay="2000"/>
                            </p:stCondLst>
                            <p:childTnLst>
                              <p:par>
                                <p:cTn id="17" presetID="53" presetClass="entr" presetSubtype="0" fill="hold" grpId="0" nodeType="afterEffect">
                                  <p:stCondLst>
                                    <p:cond delay="0"/>
                                  </p:stCondLst>
                                  <p:childTnLst>
                                    <p:set>
                                      <p:cBhvr>
                                        <p:cTn id="18" dur="1" fill="hold">
                                          <p:stCondLst>
                                            <p:cond delay="0"/>
                                          </p:stCondLst>
                                        </p:cTn>
                                        <p:tgtEl>
                                          <p:spTgt spid="74"/>
                                        </p:tgtEl>
                                        <p:attrNameLst>
                                          <p:attrName>style.visibility</p:attrName>
                                        </p:attrNameLst>
                                      </p:cBhvr>
                                      <p:to>
                                        <p:strVal val="visible"/>
                                      </p:to>
                                    </p:set>
                                    <p:anim calcmode="lin" valueType="num">
                                      <p:cBhvr>
                                        <p:cTn id="19" dur="1000" fill="hold"/>
                                        <p:tgtEl>
                                          <p:spTgt spid="74"/>
                                        </p:tgtEl>
                                        <p:attrNameLst>
                                          <p:attrName>ppt_w</p:attrName>
                                        </p:attrNameLst>
                                      </p:cBhvr>
                                      <p:tavLst>
                                        <p:tav tm="0">
                                          <p:val>
                                            <p:fltVal val="0"/>
                                          </p:val>
                                        </p:tav>
                                        <p:tav tm="100000">
                                          <p:val>
                                            <p:strVal val="#ppt_w"/>
                                          </p:val>
                                        </p:tav>
                                      </p:tavLst>
                                    </p:anim>
                                    <p:anim calcmode="lin" valueType="num">
                                      <p:cBhvr>
                                        <p:cTn id="20" dur="1000" fill="hold"/>
                                        <p:tgtEl>
                                          <p:spTgt spid="74"/>
                                        </p:tgtEl>
                                        <p:attrNameLst>
                                          <p:attrName>ppt_h</p:attrName>
                                        </p:attrNameLst>
                                      </p:cBhvr>
                                      <p:tavLst>
                                        <p:tav tm="0">
                                          <p:val>
                                            <p:fltVal val="0"/>
                                          </p:val>
                                        </p:tav>
                                        <p:tav tm="100000">
                                          <p:val>
                                            <p:strVal val="#ppt_h"/>
                                          </p:val>
                                        </p:tav>
                                      </p:tavLst>
                                    </p:anim>
                                    <p:animEffect transition="in" filter="fade">
                                      <p:cBhvr>
                                        <p:cTn id="21" dur="1000"/>
                                        <p:tgtEl>
                                          <p:spTgt spid="74"/>
                                        </p:tgtEl>
                                      </p:cBhvr>
                                    </p:animEffect>
                                  </p:childTnLst>
                                </p:cTn>
                              </p:par>
                            </p:childTnLst>
                          </p:cTn>
                        </p:par>
                        <p:par>
                          <p:cTn id="22" fill="hold">
                            <p:stCondLst>
                              <p:cond delay="3000"/>
                            </p:stCondLst>
                            <p:childTnLst>
                              <p:par>
                                <p:cTn id="23" presetID="18" presetClass="entr" presetSubtype="6" fill="hold" nodeType="afterEffect">
                                  <p:stCondLst>
                                    <p:cond delay="1000"/>
                                  </p:stCondLst>
                                  <p:childTnLst>
                                    <p:set>
                                      <p:cBhvr>
                                        <p:cTn id="24" dur="1" fill="hold">
                                          <p:stCondLst>
                                            <p:cond delay="0"/>
                                          </p:stCondLst>
                                        </p:cTn>
                                        <p:tgtEl>
                                          <p:spTgt spid="7"/>
                                        </p:tgtEl>
                                        <p:attrNameLst>
                                          <p:attrName>style.visibility</p:attrName>
                                        </p:attrNameLst>
                                      </p:cBhvr>
                                      <p:to>
                                        <p:strVal val="visible"/>
                                      </p:to>
                                    </p:set>
                                    <p:animEffect transition="in" filter="strips(downRight)">
                                      <p:cBhvr>
                                        <p:cTn id="25" dur="500"/>
                                        <p:tgtEl>
                                          <p:spTgt spid="7"/>
                                        </p:tgtEl>
                                      </p:cBhvr>
                                    </p:animEffect>
                                  </p:childTnLst>
                                </p:cTn>
                              </p:par>
                            </p:childTnLst>
                          </p:cTn>
                        </p:par>
                        <p:par>
                          <p:cTn id="26" fill="hold">
                            <p:stCondLst>
                              <p:cond delay="4500"/>
                            </p:stCondLst>
                            <p:childTnLst>
                              <p:par>
                                <p:cTn id="27" presetID="18" presetClass="entr" presetSubtype="6"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strips(downRight)">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dissolve">
                                      <p:cBhvr>
                                        <p:cTn id="34" dur="500"/>
                                        <p:tgtEl>
                                          <p:spTgt spid="2"/>
                                        </p:tgtEl>
                                      </p:cBhvr>
                                    </p:animEffect>
                                  </p:childTnLst>
                                </p:cTn>
                              </p:par>
                              <p:par>
                                <p:cTn id="35" presetID="1" presetClass="exit" presetSubtype="0" fill="hold"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7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73"/>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7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74"/>
                                        </p:tgtEl>
                                        <p:attrNameLst>
                                          <p:attrName>style.visibility</p:attrName>
                                        </p:attrNameLst>
                                      </p:cBhvr>
                                      <p:to>
                                        <p:strVal val="hidden"/>
                                      </p:to>
                                    </p:set>
                                  </p:childTnLst>
                                </p:cTn>
                              </p:par>
                              <p:par>
                                <p:cTn id="45" presetID="22" presetClass="entr" presetSubtype="8"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par>
                          <p:cTn id="52" fill="hold">
                            <p:stCondLst>
                              <p:cond delay="1000"/>
                            </p:stCondLst>
                            <p:childTnLst>
                              <p:par>
                                <p:cTn id="53" presetID="22" presetClass="entr" presetSubtype="8" fill="hold" nodeType="afterEffect">
                                  <p:stCondLst>
                                    <p:cond delay="100"/>
                                  </p:stCondLst>
                                  <p:childTnLst>
                                    <p:set>
                                      <p:cBhvr>
                                        <p:cTn id="54" dur="1" fill="hold">
                                          <p:stCondLst>
                                            <p:cond delay="0"/>
                                          </p:stCondLst>
                                        </p:cTn>
                                        <p:tgtEl>
                                          <p:spTgt spid="6"/>
                                        </p:tgtEl>
                                        <p:attrNameLst>
                                          <p:attrName>style.visibility</p:attrName>
                                        </p:attrNameLst>
                                      </p:cBhvr>
                                      <p:to>
                                        <p:strVal val="visible"/>
                                      </p:to>
                                    </p:set>
                                    <p:animEffect transition="in" filter="wipe(left)">
                                      <p:cBhvr>
                                        <p:cTn id="55" dur="500"/>
                                        <p:tgtEl>
                                          <p:spTgt spid="6"/>
                                        </p:tgtEl>
                                      </p:cBhvr>
                                    </p:animEffect>
                                  </p:childTnLst>
                                </p:cTn>
                              </p:par>
                            </p:childTnLst>
                          </p:cTn>
                        </p:par>
                        <p:par>
                          <p:cTn id="56" fill="hold">
                            <p:stCondLst>
                              <p:cond delay="1600"/>
                            </p:stCondLst>
                            <p:childTnLst>
                              <p:par>
                                <p:cTn id="57" presetID="10" presetClass="entr" presetSubtype="0" fill="hold" grpId="0" nodeType="after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500"/>
                                        <p:tgtEl>
                                          <p:spTgt spid="68"/>
                                        </p:tgtEl>
                                      </p:cBhvr>
                                    </p:animEffect>
                                  </p:childTnLst>
                                </p:cTn>
                              </p:par>
                            </p:childTnLst>
                          </p:cTn>
                        </p:par>
                        <p:par>
                          <p:cTn id="60" fill="hold">
                            <p:stCondLst>
                              <p:cond delay="2100"/>
                            </p:stCondLst>
                            <p:childTnLst>
                              <p:par>
                                <p:cTn id="61" presetID="22" presetClass="entr" presetSubtype="8" fill="hold" nodeType="afterEffect">
                                  <p:stCondLst>
                                    <p:cond delay="100"/>
                                  </p:stCondLst>
                                  <p:childTnLst>
                                    <p:set>
                                      <p:cBhvr>
                                        <p:cTn id="62" dur="1" fill="hold">
                                          <p:stCondLst>
                                            <p:cond delay="0"/>
                                          </p:stCondLst>
                                        </p:cTn>
                                        <p:tgtEl>
                                          <p:spTgt spid="4"/>
                                        </p:tgtEl>
                                        <p:attrNameLst>
                                          <p:attrName>style.visibility</p:attrName>
                                        </p:attrNameLst>
                                      </p:cBhvr>
                                      <p:to>
                                        <p:strVal val="visible"/>
                                      </p:to>
                                    </p:set>
                                    <p:animEffect transition="in" filter="wipe(left)">
                                      <p:cBhvr>
                                        <p:cTn id="63" dur="500"/>
                                        <p:tgtEl>
                                          <p:spTgt spid="4"/>
                                        </p:tgtEl>
                                      </p:cBhvr>
                                    </p:animEffect>
                                  </p:childTnLst>
                                </p:cTn>
                              </p:par>
                            </p:childTnLst>
                          </p:cTn>
                        </p:par>
                        <p:par>
                          <p:cTn id="64" fill="hold">
                            <p:stCondLst>
                              <p:cond delay="2700"/>
                            </p:stCondLst>
                            <p:childTnLst>
                              <p:par>
                                <p:cTn id="65" presetID="10" presetClass="entr" presetSubtype="0" fill="hold" grpId="0" nodeType="after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par>
                          <p:cTn id="68" fill="hold">
                            <p:stCondLst>
                              <p:cond delay="3200"/>
                            </p:stCondLst>
                            <p:childTnLst>
                              <p:par>
                                <p:cTn id="69" presetID="22" presetClass="entr" presetSubtype="8" fill="hold" nodeType="afterEffect">
                                  <p:stCondLst>
                                    <p:cond delay="100"/>
                                  </p:stCondLst>
                                  <p:childTnLst>
                                    <p:set>
                                      <p:cBhvr>
                                        <p:cTn id="70" dur="1" fill="hold">
                                          <p:stCondLst>
                                            <p:cond delay="0"/>
                                          </p:stCondLst>
                                        </p:cTn>
                                        <p:tgtEl>
                                          <p:spTgt spid="5"/>
                                        </p:tgtEl>
                                        <p:attrNameLst>
                                          <p:attrName>style.visibility</p:attrName>
                                        </p:attrNameLst>
                                      </p:cBhvr>
                                      <p:to>
                                        <p:strVal val="visible"/>
                                      </p:to>
                                    </p:set>
                                    <p:animEffect transition="in" filter="wipe(left)">
                                      <p:cBhvr>
                                        <p:cTn id="71" dur="500"/>
                                        <p:tgtEl>
                                          <p:spTgt spid="5"/>
                                        </p:tgtEl>
                                      </p:cBhvr>
                                    </p:animEffect>
                                  </p:childTnLst>
                                </p:cTn>
                              </p:par>
                            </p:childTnLst>
                          </p:cTn>
                        </p:par>
                        <p:par>
                          <p:cTn id="72" fill="hold">
                            <p:stCondLst>
                              <p:cond delay="3800"/>
                            </p:stCondLst>
                            <p:childTnLst>
                              <p:par>
                                <p:cTn id="73" presetID="10" presetClass="entr" presetSubtype="0" fill="hold" grpId="0" nodeType="afterEffect">
                                  <p:stCondLst>
                                    <p:cond delay="0"/>
                                  </p:stCondLst>
                                  <p:childTnLst>
                                    <p:set>
                                      <p:cBhvr>
                                        <p:cTn id="74" dur="1" fill="hold">
                                          <p:stCondLst>
                                            <p:cond delay="0"/>
                                          </p:stCondLst>
                                        </p:cTn>
                                        <p:tgtEl>
                                          <p:spTgt spid="67"/>
                                        </p:tgtEl>
                                        <p:attrNameLst>
                                          <p:attrName>style.visibility</p:attrName>
                                        </p:attrNameLst>
                                      </p:cBhvr>
                                      <p:to>
                                        <p:strVal val="visible"/>
                                      </p:to>
                                    </p:set>
                                    <p:animEffect transition="in" filter="fade">
                                      <p:cBhvr>
                                        <p:cTn id="7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67" grpId="0"/>
      <p:bldP spid="68" grpId="0"/>
      <p:bldP spid="74" grpId="0" animBg="1"/>
      <p:bldP spid="7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6046557" y="1326615"/>
            <a:ext cx="1828800" cy="769441"/>
          </a:xfrm>
          <a:prstGeom prst="rect">
            <a:avLst/>
          </a:prstGeom>
          <a:noFill/>
        </p:spPr>
        <p:txBody>
          <a:bodyPr wrap="square" rtlCol="0">
            <a:spAutoFit/>
          </a:bodyPr>
          <a:lstStyle/>
          <a:p>
            <a:r>
              <a:rPr lang="en-US" altLang="ja-JP" sz="4400" b="1" dirty="0" smtClean="0">
                <a:solidFill>
                  <a:srgbClr val="FF0000"/>
                </a:solidFill>
                <a:latin typeface="Arial" pitchFamily="34" charset="0"/>
                <a:ea typeface="HGP創英角ｺﾞｼｯｸUB" pitchFamily="50" charset="-128"/>
                <a:cs typeface="Arial" pitchFamily="34" charset="0"/>
              </a:rPr>
              <a:t>21</a:t>
            </a:r>
            <a:r>
              <a:rPr lang="en-US" altLang="ja-JP" sz="2400" b="1" dirty="0" smtClean="0">
                <a:latin typeface="Arial" pitchFamily="34" charset="0"/>
                <a:ea typeface="HGP創英角ｺﾞｼｯｸUB" pitchFamily="50" charset="-128"/>
                <a:cs typeface="Arial" pitchFamily="34" charset="0"/>
              </a:rPr>
              <a:t>kinds</a:t>
            </a:r>
            <a:endParaRPr kumimoji="1" lang="ja-JP" altLang="en-US" sz="2400" b="1" dirty="0">
              <a:latin typeface="Arial" pitchFamily="34" charset="0"/>
              <a:ea typeface="HGP創英角ｺﾞｼｯｸUB" pitchFamily="50" charset="-128"/>
              <a:cs typeface="Arial" pitchFamily="34" charset="0"/>
            </a:endParaRPr>
          </a:p>
        </p:txBody>
      </p:sp>
      <p:sp>
        <p:nvSpPr>
          <p:cNvPr id="34" name="テキスト ボックス 33"/>
          <p:cNvSpPr txBox="1"/>
          <p:nvPr/>
        </p:nvSpPr>
        <p:spPr>
          <a:xfrm>
            <a:off x="0" y="5940922"/>
            <a:ext cx="2726797" cy="769441"/>
          </a:xfrm>
          <a:prstGeom prst="rect">
            <a:avLst/>
          </a:prstGeom>
          <a:noFill/>
        </p:spPr>
        <p:txBody>
          <a:bodyPr wrap="square" rtlCol="0">
            <a:spAutoFit/>
          </a:bodyPr>
          <a:lstStyle/>
          <a:p>
            <a:r>
              <a:rPr lang="en-US" altLang="ja-JP" sz="2800" b="1" dirty="0" smtClean="0">
                <a:latin typeface="Arial" pitchFamily="34" charset="0"/>
                <a:cs typeface="Arial" pitchFamily="34" charset="0"/>
              </a:rPr>
              <a:t>Φ</a:t>
            </a:r>
            <a:r>
              <a:rPr lang="en-US" altLang="ja-JP" sz="4400" b="1" dirty="0" smtClean="0">
                <a:solidFill>
                  <a:srgbClr val="FF0000"/>
                </a:solidFill>
                <a:latin typeface="Arial" pitchFamily="34" charset="0"/>
                <a:cs typeface="Arial" pitchFamily="34" charset="0"/>
              </a:rPr>
              <a:t>3</a:t>
            </a:r>
            <a:r>
              <a:rPr kumimoji="1" lang="ja-JP" altLang="en-US" sz="2800" b="1" dirty="0" smtClean="0">
                <a:latin typeface="Arial" pitchFamily="34" charset="0"/>
                <a:cs typeface="Arial" pitchFamily="34" charset="0"/>
              </a:rPr>
              <a:t>～</a:t>
            </a:r>
            <a:r>
              <a:rPr lang="en-US" altLang="ja-JP" sz="2800" b="1" dirty="0" smtClean="0">
                <a:latin typeface="Arial" pitchFamily="34" charset="0"/>
                <a:cs typeface="Arial" pitchFamily="34" charset="0"/>
              </a:rPr>
              <a:t>Φ</a:t>
            </a:r>
            <a:r>
              <a:rPr kumimoji="1" lang="en-US" altLang="ja-JP" sz="4400" b="1" dirty="0" smtClean="0">
                <a:solidFill>
                  <a:srgbClr val="FF0000"/>
                </a:solidFill>
                <a:latin typeface="Arial" pitchFamily="34" charset="0"/>
                <a:cs typeface="Arial" pitchFamily="34" charset="0"/>
              </a:rPr>
              <a:t>25</a:t>
            </a:r>
            <a:endParaRPr kumimoji="1" lang="ja-JP" altLang="en-US" sz="4400" b="1" dirty="0">
              <a:solidFill>
                <a:srgbClr val="FF0000"/>
              </a:solidFill>
              <a:latin typeface="Arial" pitchFamily="34" charset="0"/>
              <a:cs typeface="Arial" pitchFamily="34" charset="0"/>
            </a:endParaRPr>
          </a:p>
        </p:txBody>
      </p:sp>
      <p:pic>
        <p:nvPicPr>
          <p:cNvPr id="35" name="写真ﾓﾉ" descr="\\Ma20v-2\POST\素材050825\050830\mono.gif"/>
          <p:cNvPicPr>
            <a:picLocks noChangeAspect="1" noChangeArrowheads="1"/>
          </p:cNvPicPr>
          <p:nvPr/>
        </p:nvPicPr>
        <p:blipFill>
          <a:blip r:embed="rId3" cstate="print"/>
          <a:srcRect l="6667" b="6297"/>
          <a:stretch>
            <a:fillRect/>
          </a:stretch>
        </p:blipFill>
        <p:spPr bwMode="auto">
          <a:xfrm>
            <a:off x="2731317" y="1504576"/>
            <a:ext cx="6189163" cy="4566749"/>
          </a:xfrm>
          <a:prstGeom prst="rect">
            <a:avLst/>
          </a:prstGeom>
          <a:noFill/>
          <a:ln w="9525">
            <a:noFill/>
            <a:miter lim="800000"/>
            <a:headEnd/>
            <a:tailEnd/>
          </a:ln>
        </p:spPr>
      </p:pic>
      <p:grpSp>
        <p:nvGrpSpPr>
          <p:cNvPr id="2" name="グループ化 36"/>
          <p:cNvGrpSpPr/>
          <p:nvPr/>
        </p:nvGrpSpPr>
        <p:grpSpPr>
          <a:xfrm>
            <a:off x="5956300" y="4011286"/>
            <a:ext cx="3073400" cy="1503689"/>
            <a:chOff x="7433352" y="4211386"/>
            <a:chExt cx="3568090" cy="1503689"/>
          </a:xfrm>
        </p:grpSpPr>
        <p:sp>
          <p:nvSpPr>
            <p:cNvPr id="42" name="円/楕円 41"/>
            <p:cNvSpPr/>
            <p:nvPr/>
          </p:nvSpPr>
          <p:spPr>
            <a:xfrm>
              <a:off x="7433352" y="4335463"/>
              <a:ext cx="3568090" cy="137961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smtClean="0">
                <a:solidFill>
                  <a:schemeClr val="tx1"/>
                </a:solidFill>
                <a:latin typeface="HGP創英角ｺﾞｼｯｸUB" pitchFamily="50" charset="-128"/>
                <a:ea typeface="HGP創英角ｺﾞｼｯｸUB" pitchFamily="50" charset="-128"/>
                <a:cs typeface="Arial" pitchFamily="34" charset="0"/>
              </a:endParaRPr>
            </a:p>
          </p:txBody>
        </p:sp>
        <p:sp>
          <p:nvSpPr>
            <p:cNvPr id="47" name="テキスト ボックス 46"/>
            <p:cNvSpPr txBox="1"/>
            <p:nvPr/>
          </p:nvSpPr>
          <p:spPr>
            <a:xfrm>
              <a:off x="7827377" y="4211386"/>
              <a:ext cx="2722905" cy="1107996"/>
            </a:xfrm>
            <a:prstGeom prst="rect">
              <a:avLst/>
            </a:prstGeom>
            <a:noFill/>
          </p:spPr>
          <p:txBody>
            <a:bodyPr wrap="square" rtlCol="0">
              <a:spAutoFit/>
            </a:bodyPr>
            <a:lstStyle/>
            <a:p>
              <a:pPr algn="ctr"/>
              <a:r>
                <a:rPr kumimoji="1" lang="en-US" altLang="ja-JP" sz="6600" b="1" dirty="0" smtClean="0">
                  <a:solidFill>
                    <a:srgbClr val="FF0000"/>
                  </a:solidFill>
                  <a:latin typeface="Arial" pitchFamily="34" charset="0"/>
                  <a:ea typeface="HGP創英角ｺﾞｼｯｸUB" pitchFamily="50" charset="-128"/>
                  <a:cs typeface="Arial" pitchFamily="34" charset="0"/>
                </a:rPr>
                <a:t>3000</a:t>
              </a:r>
              <a:endParaRPr kumimoji="1" lang="ja-JP" altLang="en-US" sz="6600" b="1" dirty="0">
                <a:solidFill>
                  <a:srgbClr val="FF0000"/>
                </a:solidFill>
                <a:latin typeface="Arial" pitchFamily="34" charset="0"/>
                <a:ea typeface="HGP創英角ｺﾞｼｯｸUB" pitchFamily="50" charset="-128"/>
                <a:cs typeface="Arial" pitchFamily="34" charset="0"/>
              </a:endParaRPr>
            </a:p>
          </p:txBody>
        </p:sp>
        <p:sp>
          <p:nvSpPr>
            <p:cNvPr id="53" name="テキスト ボックス 52"/>
            <p:cNvSpPr txBox="1"/>
            <p:nvPr/>
          </p:nvSpPr>
          <p:spPr>
            <a:xfrm>
              <a:off x="7485911" y="5108205"/>
              <a:ext cx="3515531" cy="461665"/>
            </a:xfrm>
            <a:prstGeom prst="rect">
              <a:avLst/>
            </a:prstGeom>
            <a:noFill/>
          </p:spPr>
          <p:txBody>
            <a:bodyPr wrap="square" rtlCol="0">
              <a:spAutoFit/>
            </a:bodyPr>
            <a:lstStyle/>
            <a:p>
              <a:pPr algn="ctr"/>
              <a:r>
                <a:rPr lang="en-US" altLang="ja-JP" sz="2400" b="1" dirty="0" smtClean="0">
                  <a:latin typeface="Arial" pitchFamily="34" charset="0"/>
                  <a:ea typeface="HGP創英角ｺﾞｼｯｸUB" pitchFamily="50" charset="-128"/>
                  <a:cs typeface="Arial" pitchFamily="34" charset="0"/>
                </a:rPr>
                <a:t>kinds variation</a:t>
              </a:r>
              <a:endParaRPr lang="ja-JP" altLang="en-US" sz="2400" b="1" dirty="0">
                <a:latin typeface="Arial" pitchFamily="34" charset="0"/>
                <a:ea typeface="HGP創英角ｺﾞｼｯｸUB" pitchFamily="50" charset="-128"/>
                <a:cs typeface="Arial" pitchFamily="34" charset="0"/>
              </a:endParaRPr>
            </a:p>
          </p:txBody>
        </p:sp>
      </p:grpSp>
      <p:grpSp>
        <p:nvGrpSpPr>
          <p:cNvPr id="3" name="グループ化 22"/>
          <p:cNvGrpSpPr/>
          <p:nvPr/>
        </p:nvGrpSpPr>
        <p:grpSpPr>
          <a:xfrm>
            <a:off x="6046557" y="1001897"/>
            <a:ext cx="1828800" cy="461665"/>
            <a:chOff x="8586557" y="2043297"/>
            <a:chExt cx="1828800" cy="461665"/>
          </a:xfrm>
        </p:grpSpPr>
        <p:sp>
          <p:nvSpPr>
            <p:cNvPr id="59" name="テキスト ボックス 58"/>
            <p:cNvSpPr txBox="1"/>
            <p:nvPr/>
          </p:nvSpPr>
          <p:spPr>
            <a:xfrm>
              <a:off x="8586557" y="2043297"/>
              <a:ext cx="1828800" cy="461665"/>
            </a:xfrm>
            <a:prstGeom prst="rect">
              <a:avLst/>
            </a:prstGeom>
            <a:noFill/>
          </p:spPr>
          <p:txBody>
            <a:bodyPr wrap="square" rtlCol="0">
              <a:spAutoFit/>
            </a:bodyPr>
            <a:lstStyle/>
            <a:p>
              <a:r>
                <a:rPr lang="en-US" altLang="ja-JP" sz="2400" b="1" i="1" dirty="0" smtClean="0">
                  <a:latin typeface="Arial" pitchFamily="34" charset="0"/>
                  <a:ea typeface="HGP創英角ｺﾞｼｯｸUB" pitchFamily="50" charset="-128"/>
                  <a:cs typeface="Arial" pitchFamily="34" charset="0"/>
                </a:rPr>
                <a:t>Shank</a:t>
              </a:r>
            </a:p>
          </p:txBody>
        </p:sp>
        <p:cxnSp>
          <p:nvCxnSpPr>
            <p:cNvPr id="60" name="直線コネクタ 59"/>
            <p:cNvCxnSpPr/>
            <p:nvPr/>
          </p:nvCxnSpPr>
          <p:spPr>
            <a:xfrm rot="10800000" flipV="1">
              <a:off x="8666923" y="2464904"/>
              <a:ext cx="1449534"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 name="グループ化 18"/>
          <p:cNvGrpSpPr/>
          <p:nvPr/>
        </p:nvGrpSpPr>
        <p:grpSpPr>
          <a:xfrm>
            <a:off x="0" y="5577694"/>
            <a:ext cx="2726797" cy="461665"/>
            <a:chOff x="184678" y="4406674"/>
            <a:chExt cx="2726797" cy="461665"/>
          </a:xfrm>
        </p:grpSpPr>
        <p:sp>
          <p:nvSpPr>
            <p:cNvPr id="62" name="テキスト ボックス 61"/>
            <p:cNvSpPr txBox="1"/>
            <p:nvPr/>
          </p:nvSpPr>
          <p:spPr>
            <a:xfrm>
              <a:off x="184678" y="4406674"/>
              <a:ext cx="2726797" cy="461665"/>
            </a:xfrm>
            <a:prstGeom prst="rect">
              <a:avLst/>
            </a:prstGeom>
            <a:noFill/>
          </p:spPr>
          <p:txBody>
            <a:bodyPr wrap="square" rtlCol="0">
              <a:spAutoFit/>
            </a:bodyPr>
            <a:lstStyle/>
            <a:p>
              <a:r>
                <a:rPr lang="en-US" altLang="ja-JP" sz="2400" b="1" i="1" dirty="0" smtClean="0">
                  <a:latin typeface="Arial" pitchFamily="34" charset="0"/>
                  <a:ea typeface="HGP創英角ｺﾞｼｯｸUB" pitchFamily="50" charset="-128"/>
                  <a:cs typeface="Arial" pitchFamily="34" charset="0"/>
                </a:rPr>
                <a:t>Cutter shank Dia.</a:t>
              </a:r>
            </a:p>
          </p:txBody>
        </p:sp>
        <p:cxnSp>
          <p:nvCxnSpPr>
            <p:cNvPr id="63" name="直線コネクタ 62"/>
            <p:cNvCxnSpPr/>
            <p:nvPr/>
          </p:nvCxnSpPr>
          <p:spPr>
            <a:xfrm rot="10800000">
              <a:off x="298180" y="4847771"/>
              <a:ext cx="2459535"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 name="グループ化 20"/>
          <p:cNvGrpSpPr/>
          <p:nvPr/>
        </p:nvGrpSpPr>
        <p:grpSpPr>
          <a:xfrm>
            <a:off x="3472165" y="4586513"/>
            <a:ext cx="2584556" cy="1287635"/>
            <a:chOff x="3472165" y="4586513"/>
            <a:chExt cx="2584556" cy="1287635"/>
          </a:xfrm>
        </p:grpSpPr>
        <p:sp>
          <p:nvSpPr>
            <p:cNvPr id="65" name="テキスト ボックス 64"/>
            <p:cNvSpPr txBox="1"/>
            <p:nvPr/>
          </p:nvSpPr>
          <p:spPr>
            <a:xfrm rot="19554654">
              <a:off x="3472165" y="4814766"/>
              <a:ext cx="2584556" cy="461665"/>
            </a:xfrm>
            <a:prstGeom prst="rect">
              <a:avLst/>
            </a:prstGeom>
            <a:noFill/>
          </p:spPr>
          <p:txBody>
            <a:bodyPr wrap="square" rtlCol="0">
              <a:spAutoFit/>
            </a:bodyPr>
            <a:lstStyle/>
            <a:p>
              <a:pPr algn="ctr"/>
              <a:r>
                <a:rPr lang="en-US" altLang="ja-JP" sz="2400" b="1" i="1" dirty="0" smtClean="0">
                  <a:latin typeface="Arial" pitchFamily="34" charset="0"/>
                  <a:ea typeface="HGP創英角ｺﾞｼｯｸUB" pitchFamily="50" charset="-128"/>
                  <a:cs typeface="Arial" pitchFamily="34" charset="0"/>
                </a:rPr>
                <a:t>Effective Length</a:t>
              </a:r>
            </a:p>
          </p:txBody>
        </p:sp>
        <p:cxnSp>
          <p:nvCxnSpPr>
            <p:cNvPr id="66" name="直線コネクタ 65"/>
            <p:cNvCxnSpPr/>
            <p:nvPr/>
          </p:nvCxnSpPr>
          <p:spPr>
            <a:xfrm rot="10800000" flipV="1">
              <a:off x="3908649" y="4586513"/>
              <a:ext cx="1955122" cy="1287635"/>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7" name="テキスト ボックス 66"/>
          <p:cNvSpPr txBox="1"/>
          <p:nvPr/>
        </p:nvSpPr>
        <p:spPr>
          <a:xfrm rot="19620000">
            <a:off x="3874275" y="5403356"/>
            <a:ext cx="1590267" cy="769441"/>
          </a:xfrm>
          <a:prstGeom prst="rect">
            <a:avLst/>
          </a:prstGeom>
          <a:noFill/>
        </p:spPr>
        <p:txBody>
          <a:bodyPr wrap="square" rtlCol="0">
            <a:spAutoFit/>
          </a:bodyPr>
          <a:lstStyle/>
          <a:p>
            <a:r>
              <a:rPr lang="en-US" altLang="ja-JP" sz="4400" b="1" dirty="0" smtClean="0">
                <a:solidFill>
                  <a:srgbClr val="FF0000"/>
                </a:solidFill>
                <a:latin typeface="Arial" pitchFamily="34" charset="0"/>
                <a:ea typeface="HGP創英角ｺﾞｼｯｸUB" pitchFamily="50" charset="-128"/>
                <a:cs typeface="Arial" pitchFamily="34" charset="0"/>
              </a:rPr>
              <a:t>6</a:t>
            </a:r>
            <a:r>
              <a:rPr lang="en-US" altLang="ja-JP" sz="2400" b="1" dirty="0" smtClean="0">
                <a:latin typeface="Arial" pitchFamily="34" charset="0"/>
                <a:ea typeface="HGP創英角ｺﾞｼｯｸUB" pitchFamily="50" charset="-128"/>
                <a:cs typeface="Arial" pitchFamily="34" charset="0"/>
              </a:rPr>
              <a:t>kinds</a:t>
            </a:r>
            <a:endParaRPr kumimoji="1" lang="ja-JP" altLang="en-US" sz="2400" b="1" dirty="0">
              <a:latin typeface="Arial" pitchFamily="34" charset="0"/>
              <a:ea typeface="HGP創英角ｺﾞｼｯｸUB" pitchFamily="50" charset="-128"/>
              <a:cs typeface="Arial" pitchFamily="34" charset="0"/>
            </a:endParaRPr>
          </a:p>
        </p:txBody>
      </p:sp>
      <p:sp>
        <p:nvSpPr>
          <p:cNvPr id="68" name="テキスト ボックス 67"/>
          <p:cNvSpPr txBox="1"/>
          <p:nvPr/>
        </p:nvSpPr>
        <p:spPr>
          <a:xfrm>
            <a:off x="1706728" y="4823369"/>
            <a:ext cx="1986833" cy="769441"/>
          </a:xfrm>
          <a:prstGeom prst="rect">
            <a:avLst/>
          </a:prstGeom>
          <a:noFill/>
        </p:spPr>
        <p:txBody>
          <a:bodyPr wrap="square" rtlCol="0">
            <a:spAutoFit/>
          </a:bodyPr>
          <a:lstStyle/>
          <a:p>
            <a:r>
              <a:rPr kumimoji="1" lang="en-US" altLang="ja-JP" sz="4400" b="1" dirty="0" smtClean="0">
                <a:solidFill>
                  <a:srgbClr val="FF0000"/>
                </a:solidFill>
                <a:latin typeface="Arial" pitchFamily="34" charset="0"/>
                <a:ea typeface="HGP創英角ｺﾞｼｯｸUB" pitchFamily="50" charset="-128"/>
                <a:cs typeface="Arial" pitchFamily="34" charset="0"/>
              </a:rPr>
              <a:t>5</a:t>
            </a:r>
            <a:r>
              <a:rPr lang="en-US" altLang="ja-JP" sz="2400" b="1" dirty="0" smtClean="0">
                <a:latin typeface="Arial" pitchFamily="34" charset="0"/>
                <a:ea typeface="HGP創英角ｺﾞｼｯｸUB" pitchFamily="50" charset="-128"/>
                <a:cs typeface="Arial" pitchFamily="34" charset="0"/>
              </a:rPr>
              <a:t>kinds</a:t>
            </a:r>
            <a:endParaRPr kumimoji="1" lang="ja-JP" altLang="en-US" sz="2400" b="1" dirty="0">
              <a:latin typeface="Arial" pitchFamily="34" charset="0"/>
              <a:ea typeface="HGP創英角ｺﾞｼｯｸUB" pitchFamily="50" charset="-128"/>
              <a:cs typeface="Arial" pitchFamily="34" charset="0"/>
            </a:endParaRPr>
          </a:p>
        </p:txBody>
      </p:sp>
      <p:grpSp>
        <p:nvGrpSpPr>
          <p:cNvPr id="6" name="グループ化 24"/>
          <p:cNvGrpSpPr/>
          <p:nvPr/>
        </p:nvGrpSpPr>
        <p:grpSpPr>
          <a:xfrm>
            <a:off x="1382608" y="4463453"/>
            <a:ext cx="1986833" cy="461665"/>
            <a:chOff x="2192233" y="2510828"/>
            <a:chExt cx="1986833" cy="461665"/>
          </a:xfrm>
        </p:grpSpPr>
        <p:sp>
          <p:nvSpPr>
            <p:cNvPr id="70" name="テキスト ボックス 69"/>
            <p:cNvSpPr txBox="1"/>
            <p:nvPr/>
          </p:nvSpPr>
          <p:spPr>
            <a:xfrm>
              <a:off x="2192233" y="2510828"/>
              <a:ext cx="1986833" cy="461665"/>
            </a:xfrm>
            <a:prstGeom prst="rect">
              <a:avLst/>
            </a:prstGeom>
            <a:noFill/>
          </p:spPr>
          <p:txBody>
            <a:bodyPr wrap="square" rtlCol="0">
              <a:spAutoFit/>
            </a:bodyPr>
            <a:lstStyle/>
            <a:p>
              <a:pPr algn="ctr"/>
              <a:r>
                <a:rPr lang="en-US" altLang="ja-JP" sz="2400" b="1" i="1" dirty="0" smtClean="0">
                  <a:latin typeface="Arial" pitchFamily="34" charset="0"/>
                  <a:ea typeface="HGP創英角ｺﾞｼｯｸUB" pitchFamily="50" charset="-128"/>
                  <a:cs typeface="Arial" pitchFamily="34" charset="0"/>
                </a:rPr>
                <a:t>Thickness</a:t>
              </a:r>
            </a:p>
          </p:txBody>
        </p:sp>
        <p:cxnSp>
          <p:nvCxnSpPr>
            <p:cNvPr id="71" name="直線コネクタ 70"/>
            <p:cNvCxnSpPr/>
            <p:nvPr/>
          </p:nvCxnSpPr>
          <p:spPr>
            <a:xfrm rot="10800000" flipV="1">
              <a:off x="2349063" y="2948152"/>
              <a:ext cx="1671145" cy="2"/>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2" name="円/楕円 71"/>
          <p:cNvSpPr/>
          <p:nvPr/>
        </p:nvSpPr>
        <p:spPr>
          <a:xfrm>
            <a:off x="643890" y="2047875"/>
            <a:ext cx="3556635" cy="639201"/>
          </a:xfrm>
          <a:prstGeom prst="ellipse">
            <a:avLst/>
          </a:prstGeom>
          <a:gradFill flip="none" rotWithShape="1">
            <a:gsLst>
              <a:gs pos="0">
                <a:srgbClr val="FFCCFF">
                  <a:alpha val="41000"/>
                </a:srgbClr>
              </a:gs>
              <a:gs pos="50000">
                <a:srgbClr val="FF99FF"/>
              </a:gs>
              <a:gs pos="100000">
                <a:srgbClr val="FF99FF">
                  <a:alpha val="12000"/>
                </a:srgb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2800" b="1" dirty="0" smtClean="0">
                <a:solidFill>
                  <a:schemeClr val="tx1"/>
                </a:solidFill>
                <a:latin typeface="Arial" pitchFamily="34" charset="0"/>
                <a:cs typeface="Arial" pitchFamily="34" charset="0"/>
              </a:rPr>
              <a:t>High Accuracy</a:t>
            </a:r>
            <a:endParaRPr lang="ja-JP" altLang="en-US" sz="2800" b="1" dirty="0" smtClean="0">
              <a:solidFill>
                <a:schemeClr val="tx1"/>
              </a:solidFill>
              <a:latin typeface="Arial" pitchFamily="34" charset="0"/>
              <a:cs typeface="Arial" pitchFamily="34" charset="0"/>
            </a:endParaRPr>
          </a:p>
        </p:txBody>
      </p:sp>
      <p:sp>
        <p:nvSpPr>
          <p:cNvPr id="73" name="円/楕円 72"/>
          <p:cNvSpPr/>
          <p:nvPr/>
        </p:nvSpPr>
        <p:spPr>
          <a:xfrm>
            <a:off x="643890" y="2786690"/>
            <a:ext cx="3556635" cy="639201"/>
          </a:xfrm>
          <a:prstGeom prst="ellipse">
            <a:avLst/>
          </a:prstGeom>
          <a:gradFill flip="none" rotWithShape="1">
            <a:gsLst>
              <a:gs pos="0">
                <a:srgbClr val="CCFFFF"/>
              </a:gs>
              <a:gs pos="50000">
                <a:srgbClr val="00B0F0"/>
              </a:gs>
              <a:gs pos="100000">
                <a:srgbClr val="CCFFFF"/>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2800" b="1" dirty="0" smtClean="0">
                <a:solidFill>
                  <a:schemeClr val="tx1"/>
                </a:solidFill>
                <a:latin typeface="Arial" pitchFamily="34" charset="0"/>
                <a:cs typeface="Arial" pitchFamily="34" charset="0"/>
              </a:rPr>
              <a:t>High Rigidity</a:t>
            </a:r>
            <a:endParaRPr lang="ja-JP" altLang="en-US" sz="2800" b="1" dirty="0" smtClean="0">
              <a:solidFill>
                <a:schemeClr val="tx1"/>
              </a:solidFill>
              <a:latin typeface="Arial" pitchFamily="34" charset="0"/>
              <a:cs typeface="Arial" pitchFamily="34" charset="0"/>
            </a:endParaRPr>
          </a:p>
        </p:txBody>
      </p:sp>
      <p:sp>
        <p:nvSpPr>
          <p:cNvPr id="74" name="円/楕円 73"/>
          <p:cNvSpPr/>
          <p:nvPr/>
        </p:nvSpPr>
        <p:spPr>
          <a:xfrm>
            <a:off x="643890" y="3525506"/>
            <a:ext cx="3556635" cy="639201"/>
          </a:xfrm>
          <a:prstGeom prst="ellipse">
            <a:avLst/>
          </a:prstGeom>
          <a:gradFill flip="none" rotWithShape="1">
            <a:gsLst>
              <a:gs pos="0">
                <a:srgbClr val="92D050">
                  <a:alpha val="36000"/>
                </a:srgbClr>
              </a:gs>
              <a:gs pos="50000">
                <a:srgbClr val="92D050"/>
              </a:gs>
              <a:gs pos="100000">
                <a:srgbClr val="92D050">
                  <a:alpha val="40000"/>
                </a:srgb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2800" b="1" dirty="0" smtClean="0">
                <a:solidFill>
                  <a:schemeClr val="tx1"/>
                </a:solidFill>
                <a:latin typeface="Arial" pitchFamily="34" charset="0"/>
                <a:cs typeface="Arial" pitchFamily="34" charset="0"/>
              </a:rPr>
              <a:t>High Balance</a:t>
            </a:r>
            <a:endParaRPr lang="ja-JP" altLang="en-US" sz="2800" b="1" dirty="0" smtClean="0">
              <a:solidFill>
                <a:schemeClr val="tx1"/>
              </a:solidFill>
              <a:latin typeface="Arial" pitchFamily="34" charset="0"/>
              <a:cs typeface="Arial" pitchFamily="34" charset="0"/>
            </a:endParaRPr>
          </a:p>
        </p:txBody>
      </p:sp>
      <p:grpSp>
        <p:nvGrpSpPr>
          <p:cNvPr id="7" name="グループ化 51"/>
          <p:cNvGrpSpPr/>
          <p:nvPr/>
        </p:nvGrpSpPr>
        <p:grpSpPr>
          <a:xfrm>
            <a:off x="5372103" y="6057902"/>
            <a:ext cx="3235287" cy="369168"/>
            <a:chOff x="5348039" y="5857374"/>
            <a:chExt cx="3235287" cy="369168"/>
          </a:xfrm>
        </p:grpSpPr>
        <p:cxnSp>
          <p:nvCxnSpPr>
            <p:cNvPr id="76" name="直線コネクタ 75"/>
            <p:cNvCxnSpPr/>
            <p:nvPr/>
          </p:nvCxnSpPr>
          <p:spPr>
            <a:xfrm rot="16200000" flipH="1">
              <a:off x="5290336" y="5915077"/>
              <a:ext cx="367579" cy="252173"/>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5595326" y="6224954"/>
              <a:ext cx="2988000" cy="1588"/>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8" name="テキスト ボックス 77"/>
          <p:cNvSpPr txBox="1"/>
          <p:nvPr/>
        </p:nvSpPr>
        <p:spPr>
          <a:xfrm>
            <a:off x="5595191" y="5594192"/>
            <a:ext cx="3548809" cy="923330"/>
          </a:xfrm>
          <a:prstGeom prst="rect">
            <a:avLst/>
          </a:prstGeom>
          <a:noFill/>
        </p:spPr>
        <p:txBody>
          <a:bodyPr wrap="square" lIns="0" rIns="0" rtlCol="0">
            <a:spAutoFit/>
          </a:bodyPr>
          <a:lstStyle/>
          <a:p>
            <a:pPr algn="ctr"/>
            <a:r>
              <a:rPr lang="en-US" altLang="ja-JP" sz="3200" b="1" dirty="0" smtClean="0">
                <a:latin typeface="Arial" pitchFamily="34" charset="0"/>
                <a:cs typeface="Arial" pitchFamily="34" charset="0"/>
              </a:rPr>
              <a:t>Single angle</a:t>
            </a:r>
            <a:r>
              <a:rPr kumimoji="1" lang="en-US" altLang="ja-JP" sz="5400" b="1" dirty="0" smtClean="0">
                <a:solidFill>
                  <a:srgbClr val="FF0000"/>
                </a:solidFill>
                <a:latin typeface="Arial" pitchFamily="34" charset="0"/>
                <a:cs typeface="Arial" pitchFamily="34" charset="0"/>
              </a:rPr>
              <a:t>3°</a:t>
            </a:r>
            <a:endParaRPr kumimoji="1" lang="ja-JP" altLang="en-US" sz="5400" b="1" dirty="0">
              <a:solidFill>
                <a:srgbClr val="FF0000"/>
              </a:solidFill>
              <a:latin typeface="Arial" pitchFamily="34" charset="0"/>
              <a:cs typeface="Arial" pitchFamily="34" charset="0"/>
            </a:endParaRPr>
          </a:p>
        </p:txBody>
      </p:sp>
      <p:sp>
        <p:nvSpPr>
          <p:cNvPr id="79" name="テキスト ボックス 78"/>
          <p:cNvSpPr txBox="1"/>
          <p:nvPr/>
        </p:nvSpPr>
        <p:spPr>
          <a:xfrm>
            <a:off x="455930" y="812800"/>
            <a:ext cx="5670550" cy="1200329"/>
          </a:xfrm>
          <a:prstGeom prst="rect">
            <a:avLst/>
          </a:prstGeom>
          <a:noFill/>
        </p:spPr>
        <p:txBody>
          <a:bodyPr wrap="square" rtlCol="0">
            <a:spAutoFit/>
          </a:bodyPr>
          <a:lstStyle/>
          <a:p>
            <a:r>
              <a:rPr lang="en-US" altLang="ja-JP" sz="7200" dirty="0" smtClean="0">
                <a:latin typeface="Arial Black" pitchFamily="34" charset="0"/>
              </a:rPr>
              <a:t>MONO 3</a:t>
            </a:r>
            <a:r>
              <a:rPr lang="en-US" altLang="ja-JP" sz="7200" b="1" dirty="0" smtClean="0">
                <a:latin typeface="Arial Black" pitchFamily="34" charset="0"/>
              </a:rPr>
              <a:t>°</a:t>
            </a:r>
            <a:endParaRPr lang="ja-JP" altLang="en-US" sz="7200" b="1" dirty="0">
              <a:latin typeface="Arial Black" pitchFamily="34" charset="0"/>
            </a:endParaRPr>
          </a:p>
        </p:txBody>
      </p:sp>
      <p:sp>
        <p:nvSpPr>
          <p:cNvPr id="32" name="正方形/長方形 31"/>
          <p:cNvSpPr/>
          <p:nvPr/>
        </p:nvSpPr>
        <p:spPr>
          <a:xfrm>
            <a:off x="0" y="0"/>
            <a:ext cx="9144000" cy="584775"/>
          </a:xfrm>
          <a:prstGeom prst="rect">
            <a:avLst/>
          </a:prstGeom>
        </p:spPr>
        <p:txBody>
          <a:bodyPr wrap="square">
            <a:spAutoFit/>
          </a:bodyPr>
          <a:lstStyle/>
          <a:p>
            <a:r>
              <a:rPr lang="en-US" altLang="ja-JP" sz="3200" b="1" dirty="0" smtClean="0">
                <a:latin typeface="Arial" pitchFamily="34" charset="0"/>
                <a:cs typeface="Arial" pitchFamily="34" charset="0"/>
              </a:rPr>
              <a:t>Shrink-Fit holder  “SLIMLINE”</a:t>
            </a:r>
            <a:endParaRPr lang="ja-JP" altLang="en-US" sz="3200" dirty="0"/>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UNO-logo.png"/>
          <p:cNvPicPr>
            <a:picLocks noChangeAspect="1"/>
          </p:cNvPicPr>
          <p:nvPr/>
        </p:nvPicPr>
        <p:blipFill>
          <a:blip r:embed="rId3" cstate="print"/>
          <a:stretch>
            <a:fillRect/>
          </a:stretch>
        </p:blipFill>
        <p:spPr>
          <a:xfrm>
            <a:off x="1091111" y="1606667"/>
            <a:ext cx="1808843" cy="561838"/>
          </a:xfrm>
          <a:prstGeom prst="rect">
            <a:avLst/>
          </a:prstGeom>
        </p:spPr>
      </p:pic>
      <p:sp>
        <p:nvSpPr>
          <p:cNvPr id="3" name="正方形/長方形 2"/>
          <p:cNvSpPr/>
          <p:nvPr/>
        </p:nvSpPr>
        <p:spPr>
          <a:xfrm>
            <a:off x="0" y="0"/>
            <a:ext cx="9144000" cy="584775"/>
          </a:xfrm>
          <a:prstGeom prst="rect">
            <a:avLst/>
          </a:prstGeom>
        </p:spPr>
        <p:txBody>
          <a:bodyPr wrap="square">
            <a:spAutoFit/>
          </a:bodyPr>
          <a:lstStyle/>
          <a:p>
            <a:r>
              <a:rPr lang="en-US" altLang="ja-JP" sz="3200" b="1" dirty="0" smtClean="0">
                <a:latin typeface="Arial" pitchFamily="34" charset="0"/>
                <a:cs typeface="Arial" pitchFamily="34" charset="0"/>
              </a:rPr>
              <a:t>Shrink-Fit holder  “SLIMLINE”</a:t>
            </a:r>
            <a:endParaRPr lang="ja-JP" altLang="en-US" sz="3200" dirty="0"/>
          </a:p>
        </p:txBody>
      </p:sp>
      <p:pic>
        <p:nvPicPr>
          <p:cNvPr id="4" name="図 3" descr="SLRA4+CBN.png"/>
          <p:cNvPicPr>
            <a:picLocks noChangeAspect="1"/>
          </p:cNvPicPr>
          <p:nvPr/>
        </p:nvPicPr>
        <p:blipFill>
          <a:blip r:embed="rId4" cstate="print"/>
          <a:stretch>
            <a:fillRect/>
          </a:stretch>
        </p:blipFill>
        <p:spPr>
          <a:xfrm rot="12600000">
            <a:off x="3806491" y="2084523"/>
            <a:ext cx="1797351" cy="4634597"/>
          </a:xfrm>
          <a:prstGeom prst="rect">
            <a:avLst/>
          </a:prstGeom>
        </p:spPr>
      </p:pic>
      <p:grpSp>
        <p:nvGrpSpPr>
          <p:cNvPr id="5" name="グループ化 4"/>
          <p:cNvGrpSpPr/>
          <p:nvPr/>
        </p:nvGrpSpPr>
        <p:grpSpPr>
          <a:xfrm>
            <a:off x="2521032" y="5134421"/>
            <a:ext cx="1085379" cy="968828"/>
            <a:chOff x="2106158" y="5123543"/>
            <a:chExt cx="1085379" cy="968828"/>
          </a:xfrm>
        </p:grpSpPr>
        <p:pic>
          <p:nvPicPr>
            <p:cNvPr id="6" name="図 5" descr="dial.png"/>
            <p:cNvPicPr>
              <a:picLocks noChangeAspect="1"/>
            </p:cNvPicPr>
            <p:nvPr/>
          </p:nvPicPr>
          <p:blipFill>
            <a:blip r:embed="rId5" cstate="print"/>
            <a:stretch>
              <a:fillRect/>
            </a:stretch>
          </p:blipFill>
          <p:spPr>
            <a:xfrm rot="21119032">
              <a:off x="2106158" y="5123543"/>
              <a:ext cx="1085379" cy="968828"/>
            </a:xfrm>
            <a:prstGeom prst="rect">
              <a:avLst/>
            </a:prstGeom>
          </p:spPr>
        </p:pic>
        <p:sp>
          <p:nvSpPr>
            <p:cNvPr id="7" name="テキスト ボックス 6"/>
            <p:cNvSpPr txBox="1"/>
            <p:nvPr/>
          </p:nvSpPr>
          <p:spPr>
            <a:xfrm rot="18180000">
              <a:off x="2200238" y="5190671"/>
              <a:ext cx="697627" cy="707886"/>
            </a:xfrm>
            <a:prstGeom prst="rect">
              <a:avLst/>
            </a:prstGeom>
            <a:noFill/>
          </p:spPr>
          <p:txBody>
            <a:bodyPr wrap="none" rtlCol="0">
              <a:spAutoFit/>
            </a:bodyPr>
            <a:lstStyle/>
            <a:p>
              <a:r>
                <a:rPr lang="en-US" altLang="ja-JP" sz="4000" dirty="0" smtClean="0">
                  <a:solidFill>
                    <a:srgbClr val="FF0000"/>
                  </a:solidFill>
                  <a:latin typeface="Arial Black" pitchFamily="34" charset="0"/>
                </a:rPr>
                <a:t>1</a:t>
              </a:r>
              <a:r>
                <a:rPr lang="en-US" altLang="ja-JP" sz="2000" dirty="0" smtClean="0">
                  <a:latin typeface="Arial Black" pitchFamily="34" charset="0"/>
                </a:rPr>
                <a:t>μ</a:t>
              </a:r>
              <a:endParaRPr kumimoji="1" lang="ja-JP" altLang="en-US" sz="2000" dirty="0">
                <a:latin typeface="Arial Black" pitchFamily="34" charset="0"/>
              </a:endParaRPr>
            </a:p>
          </p:txBody>
        </p:sp>
      </p:grpSp>
      <p:pic>
        <p:nvPicPr>
          <p:cNvPr id="8" name="ﾛｺﾞSLIMLINE" descr="C:\WINDOWS\Temporary Internet Files\OLK282\SLIMLINE1.jpg"/>
          <p:cNvPicPr>
            <a:picLocks noChangeAspect="1" noChangeArrowheads="1"/>
          </p:cNvPicPr>
          <p:nvPr/>
        </p:nvPicPr>
        <p:blipFill>
          <a:blip r:embed="rId6" cstate="print"/>
          <a:srcRect/>
          <a:stretch>
            <a:fillRect/>
          </a:stretch>
        </p:blipFill>
        <p:spPr bwMode="auto">
          <a:xfrm>
            <a:off x="309998" y="1028476"/>
            <a:ext cx="2537494" cy="464344"/>
          </a:xfrm>
          <a:prstGeom prst="rect">
            <a:avLst/>
          </a:prstGeom>
          <a:noFill/>
          <a:ln w="9525">
            <a:noFill/>
            <a:miter lim="800000"/>
            <a:headEnd/>
            <a:tailEnd/>
          </a:ln>
        </p:spPr>
      </p:pic>
      <p:pic>
        <p:nvPicPr>
          <p:cNvPr id="9" name="図 8" descr="EMSBS表紙用.png"/>
          <p:cNvPicPr>
            <a:picLocks noChangeAspect="1"/>
          </p:cNvPicPr>
          <p:nvPr/>
        </p:nvPicPr>
        <p:blipFill>
          <a:blip r:embed="rId7" cstate="print"/>
          <a:stretch>
            <a:fillRect/>
          </a:stretch>
        </p:blipFill>
        <p:spPr>
          <a:xfrm>
            <a:off x="6837393" y="4132228"/>
            <a:ext cx="2012070" cy="2552517"/>
          </a:xfrm>
          <a:prstGeom prst="rect">
            <a:avLst/>
          </a:prstGeom>
        </p:spPr>
      </p:pic>
      <p:sp>
        <p:nvSpPr>
          <p:cNvPr id="10" name="正方形/長方形 9"/>
          <p:cNvSpPr/>
          <p:nvPr/>
        </p:nvSpPr>
        <p:spPr>
          <a:xfrm>
            <a:off x="4570413" y="1038537"/>
            <a:ext cx="4572000" cy="923330"/>
          </a:xfrm>
          <a:prstGeom prst="rect">
            <a:avLst/>
          </a:prstGeom>
        </p:spPr>
        <p:txBody>
          <a:bodyPr>
            <a:spAutoFit/>
          </a:bodyPr>
          <a:lstStyle/>
          <a:p>
            <a:r>
              <a:rPr lang="en-US" altLang="ja-JP" dirty="0" smtClean="0">
                <a:latin typeface="Arial" pitchFamily="34" charset="0"/>
                <a:cs typeface="Arial" pitchFamily="34" charset="0"/>
              </a:rPr>
              <a:t>Achieves a new degree of </a:t>
            </a:r>
            <a:r>
              <a:rPr lang="en-US" altLang="ja-JP" dirty="0" err="1" smtClean="0">
                <a:latin typeface="Arial" pitchFamily="34" charset="0"/>
                <a:cs typeface="Arial" pitchFamily="34" charset="0"/>
              </a:rPr>
              <a:t>runout</a:t>
            </a:r>
            <a:r>
              <a:rPr lang="en-US" altLang="ja-JP" dirty="0" smtClean="0">
                <a:latin typeface="Arial" pitchFamily="34" charset="0"/>
                <a:cs typeface="Arial" pitchFamily="34" charset="0"/>
              </a:rPr>
              <a:t> accuracy</a:t>
            </a:r>
          </a:p>
          <a:p>
            <a:r>
              <a:rPr lang="en-US" altLang="ja-JP" dirty="0" smtClean="0">
                <a:latin typeface="Arial" pitchFamily="34" charset="0"/>
                <a:cs typeface="Arial" pitchFamily="34" charset="0"/>
              </a:rPr>
              <a:t> thanks to improved holder production</a:t>
            </a:r>
          </a:p>
          <a:p>
            <a:r>
              <a:rPr lang="en-US" altLang="ja-JP" dirty="0" smtClean="0">
                <a:latin typeface="Arial" pitchFamily="34" charset="0"/>
                <a:cs typeface="Arial" pitchFamily="34" charset="0"/>
              </a:rPr>
              <a:t> accuracy and cutter shank tolerance.</a:t>
            </a:r>
            <a:endParaRPr lang="ja-JP" altLang="en-US" dirty="0">
              <a:latin typeface="Arial" pitchFamily="34" charset="0"/>
              <a:cs typeface="Arial" pitchFamily="34" charset="0"/>
            </a:endParaRPr>
          </a:p>
        </p:txBody>
      </p:sp>
      <p:sp>
        <p:nvSpPr>
          <p:cNvPr id="11" name="正方形/長方形 10"/>
          <p:cNvSpPr/>
          <p:nvPr/>
        </p:nvSpPr>
        <p:spPr>
          <a:xfrm>
            <a:off x="303195" y="2781082"/>
            <a:ext cx="3980047" cy="646331"/>
          </a:xfrm>
          <a:prstGeom prst="rect">
            <a:avLst/>
          </a:prstGeom>
        </p:spPr>
        <p:txBody>
          <a:bodyPr wrap="square">
            <a:spAutoFit/>
          </a:bodyPr>
          <a:lstStyle/>
          <a:p>
            <a:r>
              <a:rPr lang="en-US" altLang="ja-JP" b="1" dirty="0" smtClean="0">
                <a:latin typeface="Arial" pitchFamily="34" charset="0"/>
                <a:cs typeface="Arial" pitchFamily="34" charset="0"/>
              </a:rPr>
              <a:t>◆Ideal for ultra high-speed,</a:t>
            </a:r>
          </a:p>
          <a:p>
            <a:r>
              <a:rPr lang="ja-JP" altLang="en-US" b="1" dirty="0" smtClean="0">
                <a:latin typeface="Arial" pitchFamily="34" charset="0"/>
                <a:cs typeface="Arial" pitchFamily="34" charset="0"/>
              </a:rPr>
              <a:t>　</a:t>
            </a:r>
            <a:r>
              <a:rPr lang="en-US" altLang="ja-JP" b="1" dirty="0" smtClean="0">
                <a:latin typeface="Arial" pitchFamily="34" charset="0"/>
                <a:cs typeface="Arial" pitchFamily="34" charset="0"/>
              </a:rPr>
              <a:t>high-accuracy machining centers.</a:t>
            </a:r>
            <a:endParaRPr lang="ja-JP" altLang="en-US" dirty="0">
              <a:latin typeface="Arial" pitchFamily="34" charset="0"/>
              <a:cs typeface="Arial" pitchFamily="34" charset="0"/>
            </a:endParaRPr>
          </a:p>
        </p:txBody>
      </p:sp>
      <p:sp>
        <p:nvSpPr>
          <p:cNvPr id="12" name="正方形/長方形 11"/>
          <p:cNvSpPr/>
          <p:nvPr/>
        </p:nvSpPr>
        <p:spPr>
          <a:xfrm>
            <a:off x="303195" y="3581765"/>
            <a:ext cx="3845292" cy="646331"/>
          </a:xfrm>
          <a:prstGeom prst="rect">
            <a:avLst/>
          </a:prstGeom>
        </p:spPr>
        <p:txBody>
          <a:bodyPr wrap="square">
            <a:spAutoFit/>
          </a:bodyPr>
          <a:lstStyle/>
          <a:p>
            <a:r>
              <a:rPr lang="en-US" altLang="ja-JP" b="1" dirty="0" smtClean="0">
                <a:latin typeface="Arial" pitchFamily="34" charset="0"/>
                <a:cs typeface="Arial" pitchFamily="34" charset="0"/>
              </a:rPr>
              <a:t>◆Ideal for small, high-accuracy</a:t>
            </a:r>
          </a:p>
          <a:p>
            <a:r>
              <a:rPr lang="ja-JP" altLang="en-US" b="1" dirty="0" smtClean="0">
                <a:latin typeface="Arial" pitchFamily="34" charset="0"/>
                <a:cs typeface="Arial" pitchFamily="34" charset="0"/>
              </a:rPr>
              <a:t>　</a:t>
            </a:r>
            <a:r>
              <a:rPr lang="en-US" altLang="ja-JP" b="1" dirty="0" smtClean="0">
                <a:latin typeface="Arial" pitchFamily="34" charset="0"/>
                <a:cs typeface="Arial" pitchFamily="34" charset="0"/>
              </a:rPr>
              <a:t>cutting tools.</a:t>
            </a:r>
            <a:endParaRPr lang="ja-JP" altLang="en-US" dirty="0">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__MG_9637.png"/>
          <p:cNvPicPr>
            <a:picLocks noChangeAspect="1"/>
          </p:cNvPicPr>
          <p:nvPr/>
        </p:nvPicPr>
        <p:blipFill>
          <a:blip r:embed="rId3" cstate="print"/>
          <a:stretch>
            <a:fillRect/>
          </a:stretch>
        </p:blipFill>
        <p:spPr>
          <a:xfrm rot="5400000">
            <a:off x="5946448" y="2282732"/>
            <a:ext cx="1413472" cy="3702834"/>
          </a:xfrm>
          <a:prstGeom prst="rect">
            <a:avLst/>
          </a:prstGeom>
        </p:spPr>
      </p:pic>
      <p:pic>
        <p:nvPicPr>
          <p:cNvPr id="24" name="図 23" descr="__MG_9636.png"/>
          <p:cNvPicPr>
            <a:picLocks noChangeAspect="1"/>
          </p:cNvPicPr>
          <p:nvPr/>
        </p:nvPicPr>
        <p:blipFill>
          <a:blip r:embed="rId4" cstate="print"/>
          <a:stretch>
            <a:fillRect/>
          </a:stretch>
        </p:blipFill>
        <p:spPr>
          <a:xfrm rot="5400000">
            <a:off x="5894991" y="4150335"/>
            <a:ext cx="1434678" cy="3701251"/>
          </a:xfrm>
          <a:prstGeom prst="rect">
            <a:avLst/>
          </a:prstGeom>
        </p:spPr>
      </p:pic>
      <p:sp>
        <p:nvSpPr>
          <p:cNvPr id="6" name="正方形/長方形 5"/>
          <p:cNvSpPr/>
          <p:nvPr/>
        </p:nvSpPr>
        <p:spPr>
          <a:xfrm>
            <a:off x="771734" y="942375"/>
            <a:ext cx="3130985" cy="830997"/>
          </a:xfrm>
          <a:prstGeom prst="rect">
            <a:avLst/>
          </a:prstGeom>
        </p:spPr>
        <p:txBody>
          <a:bodyPr wrap="none">
            <a:spAutoFit/>
          </a:bodyPr>
          <a:lstStyle/>
          <a:p>
            <a:r>
              <a:rPr lang="en-US" altLang="zh-CN" sz="2400" dirty="0" smtClean="0">
                <a:latin typeface="Arial" pitchFamily="34" charset="0"/>
                <a:ea typeface="SimHei" pitchFamily="2" charset="-122"/>
                <a:cs typeface="Arial" pitchFamily="34" charset="0"/>
              </a:rPr>
              <a:t>Drill run-out and hole </a:t>
            </a:r>
          </a:p>
          <a:p>
            <a:pPr algn="ctr"/>
            <a:r>
              <a:rPr lang="en-US" altLang="zh-CN" sz="2400" dirty="0" smtClean="0">
                <a:latin typeface="Arial" pitchFamily="34" charset="0"/>
                <a:ea typeface="SimHei" pitchFamily="2" charset="-122"/>
                <a:cs typeface="Arial" pitchFamily="34" charset="0"/>
              </a:rPr>
              <a:t>positioning accuracy</a:t>
            </a:r>
            <a:endParaRPr lang="en-US" altLang="ja-JP" sz="2400" dirty="0" smtClean="0">
              <a:latin typeface="Arial" pitchFamily="34" charset="0"/>
              <a:ea typeface="SimHei" pitchFamily="2" charset="-122"/>
              <a:cs typeface="Arial" pitchFamily="34" charset="0"/>
            </a:endParaRPr>
          </a:p>
        </p:txBody>
      </p:sp>
      <p:sp>
        <p:nvSpPr>
          <p:cNvPr id="7" name="Text-タイトル"/>
          <p:cNvSpPr txBox="1"/>
          <p:nvPr/>
        </p:nvSpPr>
        <p:spPr>
          <a:xfrm>
            <a:off x="0" y="0"/>
            <a:ext cx="8839372" cy="584775"/>
          </a:xfrm>
          <a:prstGeom prst="rect">
            <a:avLst/>
          </a:prstGeom>
          <a:noFill/>
        </p:spPr>
        <p:txBody>
          <a:bodyPr wrap="square" rtlCol="0">
            <a:spAutoFit/>
          </a:bodyPr>
          <a:lstStyle/>
          <a:p>
            <a:r>
              <a:rPr lang="it-IT" altLang="zh-CN" sz="3200" b="1" dirty="0" smtClean="0">
                <a:latin typeface="Arial" pitchFamily="34" charset="0"/>
                <a:ea typeface="SimHei" pitchFamily="2" charset="-122"/>
                <a:cs typeface="Arial" pitchFamily="34" charset="0"/>
              </a:rPr>
              <a:t>Data - </a:t>
            </a:r>
            <a:r>
              <a:rPr lang="it-IT" altLang="zh-CN" sz="3000" b="1" dirty="0" smtClean="0">
                <a:latin typeface="Arial" pitchFamily="34" charset="0"/>
                <a:ea typeface="SimHei" pitchFamily="2" charset="-122"/>
                <a:cs typeface="Arial" pitchFamily="34" charset="0"/>
              </a:rPr>
              <a:t>SLIMLINE "UNO“ positioning accuracy</a:t>
            </a:r>
            <a:endParaRPr lang="en-US" altLang="ja-JP" sz="3000" b="1" dirty="0" smtClean="0">
              <a:latin typeface="Arial" pitchFamily="34" charset="0"/>
              <a:cs typeface="Arial" pitchFamily="34" charset="0"/>
            </a:endParaRPr>
          </a:p>
        </p:txBody>
      </p:sp>
      <p:grpSp>
        <p:nvGrpSpPr>
          <p:cNvPr id="2" name="グループ化 9"/>
          <p:cNvGrpSpPr/>
          <p:nvPr/>
        </p:nvGrpSpPr>
        <p:grpSpPr>
          <a:xfrm>
            <a:off x="4872942" y="1240298"/>
            <a:ext cx="4095468" cy="1477328"/>
            <a:chOff x="5136208" y="1249923"/>
            <a:chExt cx="4095468" cy="1477328"/>
          </a:xfrm>
        </p:grpSpPr>
        <p:sp>
          <p:nvSpPr>
            <p:cNvPr id="4" name="テキスト ボックス 3"/>
            <p:cNvSpPr txBox="1"/>
            <p:nvPr/>
          </p:nvSpPr>
          <p:spPr>
            <a:xfrm>
              <a:off x="5136208" y="1249923"/>
              <a:ext cx="2754774" cy="1477328"/>
            </a:xfrm>
            <a:prstGeom prst="rect">
              <a:avLst/>
            </a:prstGeom>
            <a:noFill/>
          </p:spPr>
          <p:txBody>
            <a:bodyPr wrap="square" rtlCol="0">
              <a:spAutoFit/>
            </a:bodyPr>
            <a:lstStyle/>
            <a:p>
              <a:r>
                <a:rPr lang="en-US" altLang="zh-CN" b="1" dirty="0" smtClean="0">
                  <a:latin typeface="Arial" pitchFamily="34" charset="0"/>
                  <a:ea typeface="MS UI Gothic" pitchFamily="50" charset="-128"/>
                  <a:cs typeface="Arial" pitchFamily="34" charset="0"/>
                </a:rPr>
                <a:t>Material</a:t>
              </a:r>
            </a:p>
            <a:p>
              <a:r>
                <a:rPr lang="en-US" altLang="zh-CN" b="1" dirty="0" smtClean="0">
                  <a:latin typeface="Arial" pitchFamily="34" charset="0"/>
                  <a:ea typeface="MS UI Gothic" pitchFamily="50" charset="-128"/>
                  <a:cs typeface="Arial" pitchFamily="34" charset="0"/>
                </a:rPr>
                <a:t>Drill diameter(mm)</a:t>
              </a:r>
            </a:p>
            <a:p>
              <a:r>
                <a:rPr lang="en-US" altLang="ja-JP" b="1" dirty="0" smtClean="0">
                  <a:latin typeface="Arial" pitchFamily="34" charset="0"/>
                  <a:ea typeface="MS UI Gothic" pitchFamily="50" charset="-128"/>
                  <a:cs typeface="Arial" pitchFamily="34" charset="0"/>
                </a:rPr>
                <a:t>Spindle rotation (min</a:t>
              </a:r>
              <a:r>
                <a:rPr lang="en-US" altLang="ja-JP" b="1" baseline="30000" dirty="0" smtClean="0">
                  <a:latin typeface="Arial" pitchFamily="34" charset="0"/>
                  <a:ea typeface="MS UI Gothic" pitchFamily="50" charset="-128"/>
                  <a:cs typeface="Arial" pitchFamily="34" charset="0"/>
                </a:rPr>
                <a:t>-1</a:t>
              </a:r>
              <a:r>
                <a:rPr lang="en-US" altLang="ja-JP" b="1" dirty="0" smtClean="0">
                  <a:latin typeface="Arial" pitchFamily="34" charset="0"/>
                  <a:ea typeface="MS UI Gothic" pitchFamily="50" charset="-128"/>
                  <a:cs typeface="Arial" pitchFamily="34" charset="0"/>
                </a:rPr>
                <a:t>)</a:t>
              </a:r>
            </a:p>
            <a:p>
              <a:r>
                <a:rPr lang="en-US" altLang="zh-CN" b="1" dirty="0" smtClean="0">
                  <a:latin typeface="Arial" pitchFamily="34" charset="0"/>
                  <a:ea typeface="MS UI Gothic" pitchFamily="50" charset="-128"/>
                  <a:cs typeface="Arial" pitchFamily="34" charset="0"/>
                </a:rPr>
                <a:t>Cutting feed(mm</a:t>
              </a:r>
              <a:r>
                <a:rPr lang="en-US" altLang="ja-JP" b="1" dirty="0" smtClean="0">
                  <a:latin typeface="Arial" pitchFamily="34" charset="0"/>
                  <a:ea typeface="MS UI Gothic" pitchFamily="50" charset="-128"/>
                  <a:cs typeface="Arial" pitchFamily="34" charset="0"/>
                </a:rPr>
                <a:t>/rev)</a:t>
              </a:r>
            </a:p>
            <a:p>
              <a:r>
                <a:rPr lang="en-US" altLang="zh-CN" b="1" dirty="0" smtClean="0">
                  <a:latin typeface="Arial" pitchFamily="34" charset="0"/>
                  <a:ea typeface="MS UI Gothic" pitchFamily="50" charset="-128"/>
                  <a:cs typeface="Arial" pitchFamily="34" charset="0"/>
                </a:rPr>
                <a:t>Hole depth(mm)</a:t>
              </a:r>
              <a:r>
                <a:rPr kumimoji="1" lang="ja-JP" altLang="en-US" b="1" dirty="0" smtClean="0">
                  <a:latin typeface="Arial" pitchFamily="34" charset="0"/>
                  <a:ea typeface="MS UI Gothic" pitchFamily="50" charset="-128"/>
                  <a:cs typeface="Arial" pitchFamily="34" charset="0"/>
                </a:rPr>
                <a:t>　</a:t>
              </a:r>
              <a:endParaRPr kumimoji="1" lang="ja-JP" altLang="en-US" b="1" dirty="0">
                <a:latin typeface="Arial" pitchFamily="34" charset="0"/>
                <a:ea typeface="MS UI Gothic" pitchFamily="50" charset="-128"/>
                <a:cs typeface="Arial" pitchFamily="34" charset="0"/>
              </a:endParaRPr>
            </a:p>
          </p:txBody>
        </p:sp>
        <p:sp>
          <p:nvSpPr>
            <p:cNvPr id="9" name="テキスト ボックス 8"/>
            <p:cNvSpPr txBox="1"/>
            <p:nvPr/>
          </p:nvSpPr>
          <p:spPr>
            <a:xfrm>
              <a:off x="7812780" y="1249923"/>
              <a:ext cx="1418896" cy="1477328"/>
            </a:xfrm>
            <a:prstGeom prst="rect">
              <a:avLst/>
            </a:prstGeom>
            <a:noFill/>
          </p:spPr>
          <p:txBody>
            <a:bodyPr wrap="square" rtlCol="0">
              <a:spAutoFit/>
            </a:bodyPr>
            <a:lstStyle/>
            <a:p>
              <a:r>
                <a:rPr kumimoji="1" lang="en-US" altLang="ja-JP" b="1" dirty="0" smtClean="0">
                  <a:latin typeface="Arial" pitchFamily="34" charset="0"/>
                  <a:ea typeface="MS UI Gothic" pitchFamily="50" charset="-128"/>
                  <a:cs typeface="Arial" pitchFamily="34" charset="0"/>
                </a:rPr>
                <a:t>S50C</a:t>
              </a:r>
            </a:p>
            <a:p>
              <a:r>
                <a:rPr lang="el-GR" altLang="ja-JP" b="1" dirty="0" smtClean="0">
                  <a:latin typeface="Arial" pitchFamily="34" charset="0"/>
                  <a:ea typeface="MS UI Gothic" pitchFamily="50" charset="-128"/>
                  <a:cs typeface="Arial" pitchFamily="34" charset="0"/>
                </a:rPr>
                <a:t>Φ</a:t>
              </a:r>
              <a:r>
                <a:rPr lang="en-US" altLang="ja-JP" b="1" dirty="0" smtClean="0">
                  <a:latin typeface="Arial" pitchFamily="34" charset="0"/>
                  <a:ea typeface="MS UI Gothic" pitchFamily="50" charset="-128"/>
                  <a:cs typeface="Arial" pitchFamily="34" charset="0"/>
                </a:rPr>
                <a:t>0.55</a:t>
              </a:r>
            </a:p>
            <a:p>
              <a:r>
                <a:rPr kumimoji="1" lang="en-US" altLang="ja-JP" b="1" dirty="0" smtClean="0">
                  <a:latin typeface="Arial" pitchFamily="34" charset="0"/>
                  <a:ea typeface="MS UI Gothic" pitchFamily="50" charset="-128"/>
                  <a:cs typeface="Arial" pitchFamily="34" charset="0"/>
                </a:rPr>
                <a:t>12,000</a:t>
              </a:r>
            </a:p>
            <a:p>
              <a:r>
                <a:rPr lang="en-US" altLang="ja-JP" b="1" dirty="0" smtClean="0">
                  <a:latin typeface="Arial" pitchFamily="34" charset="0"/>
                  <a:ea typeface="MS UI Gothic" pitchFamily="50" charset="-128"/>
                  <a:cs typeface="Arial" pitchFamily="34" charset="0"/>
                </a:rPr>
                <a:t>0.02</a:t>
              </a:r>
            </a:p>
            <a:p>
              <a:r>
                <a:rPr kumimoji="1" lang="en-US" altLang="ja-JP" b="1" dirty="0" smtClean="0">
                  <a:latin typeface="Arial" pitchFamily="34" charset="0"/>
                  <a:ea typeface="MS UI Gothic" pitchFamily="50" charset="-128"/>
                  <a:cs typeface="Arial" pitchFamily="34" charset="0"/>
                </a:rPr>
                <a:t>0.6</a:t>
              </a:r>
              <a:endParaRPr kumimoji="1" lang="ja-JP" altLang="en-US" b="1" dirty="0">
                <a:latin typeface="Arial" pitchFamily="34" charset="0"/>
                <a:ea typeface="MS UI Gothic" pitchFamily="50" charset="-128"/>
                <a:cs typeface="Arial" pitchFamily="34" charset="0"/>
              </a:endParaRPr>
            </a:p>
          </p:txBody>
        </p:sp>
      </p:grpSp>
      <p:pic>
        <p:nvPicPr>
          <p:cNvPr id="11" name="図 10" descr="加工位置精度グラフ.png"/>
          <p:cNvPicPr>
            <a:picLocks noChangeAspect="1"/>
          </p:cNvPicPr>
          <p:nvPr/>
        </p:nvPicPr>
        <p:blipFill>
          <a:blip r:embed="rId5" cstate="print"/>
          <a:stretch>
            <a:fillRect/>
          </a:stretch>
        </p:blipFill>
        <p:spPr>
          <a:xfrm>
            <a:off x="337611" y="1655927"/>
            <a:ext cx="4232802" cy="3542972"/>
          </a:xfrm>
          <a:prstGeom prst="rect">
            <a:avLst/>
          </a:prstGeom>
        </p:spPr>
      </p:pic>
      <p:grpSp>
        <p:nvGrpSpPr>
          <p:cNvPr id="3" name="グループ化 17"/>
          <p:cNvGrpSpPr/>
          <p:nvPr/>
        </p:nvGrpSpPr>
        <p:grpSpPr>
          <a:xfrm>
            <a:off x="798786" y="5496910"/>
            <a:ext cx="2034035" cy="789746"/>
            <a:chOff x="798786" y="5496910"/>
            <a:chExt cx="2034035" cy="789746"/>
          </a:xfrm>
        </p:grpSpPr>
        <p:grpSp>
          <p:nvGrpSpPr>
            <p:cNvPr id="5" name="グループ化 15"/>
            <p:cNvGrpSpPr/>
            <p:nvPr/>
          </p:nvGrpSpPr>
          <p:grpSpPr>
            <a:xfrm>
              <a:off x="798786" y="5496910"/>
              <a:ext cx="2034035" cy="369332"/>
              <a:chOff x="798786" y="5496910"/>
              <a:chExt cx="2034035" cy="369332"/>
            </a:xfrm>
          </p:grpSpPr>
          <p:sp>
            <p:nvSpPr>
              <p:cNvPr id="12" name="円/楕円 11"/>
              <p:cNvSpPr/>
              <p:nvPr/>
            </p:nvSpPr>
            <p:spPr>
              <a:xfrm>
                <a:off x="798786" y="5623034"/>
                <a:ext cx="157655" cy="157655"/>
              </a:xfrm>
              <a:prstGeom prst="ellips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3" name="テキスト ボックス 12"/>
              <p:cNvSpPr txBox="1"/>
              <p:nvPr/>
            </p:nvSpPr>
            <p:spPr>
              <a:xfrm>
                <a:off x="1019504" y="5496910"/>
                <a:ext cx="1813317" cy="369332"/>
              </a:xfrm>
              <a:prstGeom prst="rect">
                <a:avLst/>
              </a:prstGeom>
              <a:noFill/>
            </p:spPr>
            <p:txBody>
              <a:bodyPr wrap="none" rtlCol="0">
                <a:spAutoFit/>
              </a:bodyPr>
              <a:lstStyle/>
              <a:p>
                <a:r>
                  <a:rPr lang="en-US" altLang="zh-CN" dirty="0" smtClean="0">
                    <a:latin typeface="Arial" pitchFamily="34" charset="0"/>
                    <a:ea typeface="SimHei" pitchFamily="2" charset="-122"/>
                    <a:cs typeface="Arial" pitchFamily="34" charset="0"/>
                  </a:rPr>
                  <a:t>SLIMLINE UNO</a:t>
                </a:r>
                <a:endParaRPr lang="en-US" altLang="ja-JP" dirty="0" smtClean="0">
                  <a:latin typeface="Arial" pitchFamily="34" charset="0"/>
                  <a:cs typeface="Arial" pitchFamily="34" charset="0"/>
                </a:endParaRPr>
              </a:p>
            </p:txBody>
          </p:sp>
        </p:grpSp>
        <p:grpSp>
          <p:nvGrpSpPr>
            <p:cNvPr id="8" name="グループ化 16"/>
            <p:cNvGrpSpPr/>
            <p:nvPr/>
          </p:nvGrpSpPr>
          <p:grpSpPr>
            <a:xfrm>
              <a:off x="798786" y="5917324"/>
              <a:ext cx="1700610" cy="369332"/>
              <a:chOff x="798786" y="5917324"/>
              <a:chExt cx="1700610" cy="369332"/>
            </a:xfrm>
          </p:grpSpPr>
          <p:sp>
            <p:nvSpPr>
              <p:cNvPr id="14" name="円/楕円 13"/>
              <p:cNvSpPr/>
              <p:nvPr/>
            </p:nvSpPr>
            <p:spPr>
              <a:xfrm>
                <a:off x="798786" y="6043448"/>
                <a:ext cx="157655" cy="157655"/>
              </a:xfrm>
              <a:prstGeom prst="ellipse">
                <a:avLst/>
              </a:prstGeom>
              <a:solidFill>
                <a:srgbClr val="00B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5" name="テキスト ボックス 14"/>
              <p:cNvSpPr txBox="1"/>
              <p:nvPr/>
            </p:nvSpPr>
            <p:spPr>
              <a:xfrm>
                <a:off x="1019504" y="5917324"/>
                <a:ext cx="1479892" cy="369332"/>
              </a:xfrm>
              <a:prstGeom prst="rect">
                <a:avLst/>
              </a:prstGeom>
              <a:noFill/>
            </p:spPr>
            <p:txBody>
              <a:bodyPr wrap="none" rtlCol="0">
                <a:spAutoFit/>
              </a:bodyPr>
              <a:lstStyle/>
              <a:p>
                <a:pPr defTabSz="914370" fontAlgn="auto">
                  <a:spcBef>
                    <a:spcPts val="0"/>
                  </a:spcBef>
                  <a:spcAft>
                    <a:spcPts val="0"/>
                  </a:spcAft>
                  <a:defRPr/>
                </a:pPr>
                <a:r>
                  <a:rPr lang="en-US" altLang="zh-CN" dirty="0" err="1" smtClean="0">
                    <a:latin typeface="Arial" pitchFamily="34" charset="0"/>
                    <a:ea typeface="SimHei" pitchFamily="2" charset="-122"/>
                    <a:cs typeface="Arial" pitchFamily="34" charset="0"/>
                  </a:rPr>
                  <a:t>Collet</a:t>
                </a:r>
                <a:r>
                  <a:rPr lang="en-US" altLang="zh-CN" dirty="0" smtClean="0">
                    <a:latin typeface="Arial" pitchFamily="34" charset="0"/>
                    <a:ea typeface="SimHei" pitchFamily="2" charset="-122"/>
                    <a:cs typeface="Arial" pitchFamily="34" charset="0"/>
                  </a:rPr>
                  <a:t> holder</a:t>
                </a:r>
                <a:endParaRPr lang="en-US" altLang="ja-JP" dirty="0">
                  <a:solidFill>
                    <a:schemeClr val="bg1"/>
                  </a:solidFill>
                  <a:latin typeface="Arial" pitchFamily="34" charset="0"/>
                  <a:ea typeface="SimHei" pitchFamily="2" charset="-122"/>
                  <a:cs typeface="Arial" pitchFamily="34" charset="0"/>
                </a:endParaRPr>
              </a:p>
            </p:txBody>
          </p:sp>
        </p:grpSp>
      </p:grpSp>
      <p:sp>
        <p:nvSpPr>
          <p:cNvPr id="19" name="テキスト ボックス 18"/>
          <p:cNvSpPr txBox="1"/>
          <p:nvPr/>
        </p:nvSpPr>
        <p:spPr>
          <a:xfrm>
            <a:off x="4880424" y="3058081"/>
            <a:ext cx="1479892" cy="369332"/>
          </a:xfrm>
          <a:prstGeom prst="rect">
            <a:avLst/>
          </a:prstGeom>
          <a:noFill/>
        </p:spPr>
        <p:txBody>
          <a:bodyPr wrap="none" rtlCol="0">
            <a:spAutoFit/>
          </a:bodyPr>
          <a:lstStyle/>
          <a:p>
            <a:r>
              <a:rPr lang="en-US" altLang="zh-CN" dirty="0" err="1" smtClean="0">
                <a:latin typeface="Arial" pitchFamily="34" charset="0"/>
                <a:ea typeface="SimHei" pitchFamily="49" charset="-122"/>
                <a:cs typeface="Arial" pitchFamily="34" charset="0"/>
              </a:rPr>
              <a:t>Collet</a:t>
            </a:r>
            <a:r>
              <a:rPr lang="en-US" altLang="zh-CN" dirty="0" smtClean="0">
                <a:latin typeface="Arial" pitchFamily="34" charset="0"/>
                <a:ea typeface="SimHei" pitchFamily="49" charset="-122"/>
                <a:cs typeface="Arial" pitchFamily="34" charset="0"/>
              </a:rPr>
              <a:t> holder</a:t>
            </a:r>
            <a:endParaRPr lang="ja-JP" altLang="en-US" dirty="0">
              <a:latin typeface="Arial" pitchFamily="34" charset="0"/>
              <a:ea typeface="SimHei" pitchFamily="49" charset="-122"/>
              <a:cs typeface="Arial" pitchFamily="34" charset="0"/>
            </a:endParaRPr>
          </a:p>
        </p:txBody>
      </p:sp>
      <p:sp>
        <p:nvSpPr>
          <p:cNvPr id="20" name="テキスト ボックス 19"/>
          <p:cNvSpPr txBox="1"/>
          <p:nvPr/>
        </p:nvSpPr>
        <p:spPr>
          <a:xfrm>
            <a:off x="4839444" y="4924160"/>
            <a:ext cx="869149" cy="461665"/>
          </a:xfrm>
          <a:prstGeom prst="rect">
            <a:avLst/>
          </a:prstGeom>
          <a:noFill/>
        </p:spPr>
        <p:txBody>
          <a:bodyPr wrap="none" rtlCol="0">
            <a:spAutoFit/>
          </a:bodyPr>
          <a:lstStyle/>
          <a:p>
            <a:r>
              <a:rPr kumimoji="1" lang="en-US" altLang="ja-JP" sz="2400" b="1" i="1" dirty="0" smtClean="0">
                <a:solidFill>
                  <a:srgbClr val="FF0000"/>
                </a:solidFill>
                <a:latin typeface="Arial" pitchFamily="34" charset="0"/>
                <a:cs typeface="Arial" pitchFamily="34" charset="0"/>
              </a:rPr>
              <a:t>UNO</a:t>
            </a:r>
            <a:endParaRPr kumimoji="1" lang="ja-JP" altLang="en-US" sz="2400" b="1" i="1" dirty="0">
              <a:solidFill>
                <a:srgbClr val="FF0000"/>
              </a:solidFill>
              <a:latin typeface="Arial" pitchFamily="34" charset="0"/>
              <a:cs typeface="Arial" pitchFamily="34" charset="0"/>
            </a:endParaRPr>
          </a:p>
        </p:txBody>
      </p:sp>
      <p:sp>
        <p:nvSpPr>
          <p:cNvPr id="21" name="正方形/長方形 20"/>
          <p:cNvSpPr/>
          <p:nvPr/>
        </p:nvSpPr>
        <p:spPr>
          <a:xfrm>
            <a:off x="1458410" y="2500132"/>
            <a:ext cx="1145894" cy="1307939"/>
          </a:xfrm>
          <a:prstGeom prst="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2" name="正方形/長方形 21"/>
          <p:cNvSpPr/>
          <p:nvPr/>
        </p:nvSpPr>
        <p:spPr>
          <a:xfrm>
            <a:off x="983848" y="1875098"/>
            <a:ext cx="2476982" cy="1909823"/>
          </a:xfrm>
          <a:prstGeom prst="rect">
            <a:avLst/>
          </a:prstGeom>
          <a:noFill/>
          <a:ln w="1905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7" name="テキスト ボックス 26"/>
          <p:cNvSpPr txBox="1"/>
          <p:nvPr/>
        </p:nvSpPr>
        <p:spPr>
          <a:xfrm>
            <a:off x="8146023" y="3624550"/>
            <a:ext cx="873957" cy="584775"/>
          </a:xfrm>
          <a:prstGeom prst="rect">
            <a:avLst/>
          </a:prstGeom>
          <a:noFill/>
        </p:spPr>
        <p:txBody>
          <a:bodyPr wrap="none" rtlCol="0">
            <a:spAutoFit/>
          </a:bodyPr>
          <a:lstStyle/>
          <a:p>
            <a:r>
              <a:rPr kumimoji="1" lang="en-US" altLang="ja-JP" sz="3200" b="1" dirty="0" smtClean="0">
                <a:latin typeface="Arial" pitchFamily="34" charset="0"/>
                <a:cs typeface="Arial" pitchFamily="34" charset="0"/>
              </a:rPr>
              <a:t>5</a:t>
            </a:r>
            <a:r>
              <a:rPr kumimoji="1" lang="en-US" altLang="ja-JP" sz="2400" b="1" dirty="0" smtClean="0">
                <a:latin typeface="Arial" pitchFamily="34" charset="0"/>
                <a:cs typeface="Arial" pitchFamily="34" charset="0"/>
              </a:rPr>
              <a:t>μm</a:t>
            </a:r>
            <a:endParaRPr kumimoji="1" lang="ja-JP" altLang="en-US" sz="2400" b="1" dirty="0">
              <a:latin typeface="Arial" pitchFamily="34" charset="0"/>
              <a:cs typeface="Arial" pitchFamily="34" charset="0"/>
            </a:endParaRPr>
          </a:p>
        </p:txBody>
      </p:sp>
      <p:sp>
        <p:nvSpPr>
          <p:cNvPr id="28" name="テキスト ボックス 27"/>
          <p:cNvSpPr txBox="1"/>
          <p:nvPr/>
        </p:nvSpPr>
        <p:spPr>
          <a:xfrm>
            <a:off x="8088315" y="5402818"/>
            <a:ext cx="931665" cy="707886"/>
          </a:xfrm>
          <a:prstGeom prst="rect">
            <a:avLst/>
          </a:prstGeom>
          <a:noFill/>
        </p:spPr>
        <p:txBody>
          <a:bodyPr wrap="none" rtlCol="0">
            <a:spAutoFit/>
          </a:bodyPr>
          <a:lstStyle/>
          <a:p>
            <a:r>
              <a:rPr kumimoji="1" lang="en-US" altLang="ja-JP" sz="4000" dirty="0" smtClean="0">
                <a:solidFill>
                  <a:srgbClr val="FF0000"/>
                </a:solidFill>
                <a:latin typeface="Arial" pitchFamily="34" charset="0"/>
                <a:cs typeface="Arial" pitchFamily="34" charset="0"/>
              </a:rPr>
              <a:t>1</a:t>
            </a:r>
            <a:r>
              <a:rPr kumimoji="1" lang="en-US" altLang="ja-JP" sz="2400" b="1" dirty="0" smtClean="0">
                <a:latin typeface="Arial" pitchFamily="34" charset="0"/>
                <a:cs typeface="Arial" pitchFamily="34" charset="0"/>
              </a:rPr>
              <a:t>μm</a:t>
            </a:r>
            <a:endParaRPr kumimoji="1" lang="ja-JP" altLang="en-US" sz="2400" b="1" dirty="0">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4" descr="F:\CBN1\CBN1\SLRA4-1.bmp"/>
          <p:cNvPicPr>
            <a:picLocks noChangeAspect="1" noChangeArrowheads="1"/>
          </p:cNvPicPr>
          <p:nvPr/>
        </p:nvPicPr>
        <p:blipFill>
          <a:blip r:embed="rId3" cstate="print">
            <a:lum bright="12000"/>
          </a:blip>
          <a:srcRect/>
          <a:stretch>
            <a:fillRect/>
          </a:stretch>
        </p:blipFill>
        <p:spPr bwMode="auto">
          <a:xfrm>
            <a:off x="549397" y="3275012"/>
            <a:ext cx="3905250" cy="2933700"/>
          </a:xfrm>
          <a:prstGeom prst="rect">
            <a:avLst/>
          </a:prstGeom>
          <a:noFill/>
        </p:spPr>
      </p:pic>
      <p:pic>
        <p:nvPicPr>
          <p:cNvPr id="4" name="Picture 35" descr="F:\CBN1\CBN1\CTS-10.bmp"/>
          <p:cNvPicPr>
            <a:picLocks noChangeAspect="1" noChangeArrowheads="1"/>
          </p:cNvPicPr>
          <p:nvPr/>
        </p:nvPicPr>
        <p:blipFill>
          <a:blip r:embed="rId4" cstate="print">
            <a:lum bright="12000"/>
          </a:blip>
          <a:srcRect/>
          <a:stretch>
            <a:fillRect/>
          </a:stretch>
        </p:blipFill>
        <p:spPr bwMode="auto">
          <a:xfrm>
            <a:off x="4664197" y="3275012"/>
            <a:ext cx="3905250" cy="2933700"/>
          </a:xfrm>
          <a:prstGeom prst="rect">
            <a:avLst/>
          </a:prstGeom>
          <a:noFill/>
        </p:spPr>
      </p:pic>
      <p:sp>
        <p:nvSpPr>
          <p:cNvPr id="5" name="Line 17"/>
          <p:cNvSpPr>
            <a:spLocks noChangeShapeType="1"/>
          </p:cNvSpPr>
          <p:nvPr/>
        </p:nvSpPr>
        <p:spPr bwMode="auto">
          <a:xfrm>
            <a:off x="2699848" y="5665787"/>
            <a:ext cx="600075" cy="0"/>
          </a:xfrm>
          <a:prstGeom prst="line">
            <a:avLst/>
          </a:prstGeom>
          <a:noFill/>
          <a:ln w="19050">
            <a:solidFill>
              <a:srgbClr val="FFFF00"/>
            </a:solidFill>
            <a:round/>
            <a:headEnd/>
            <a:tailEnd/>
          </a:ln>
        </p:spPr>
      </p:sp>
      <p:sp>
        <p:nvSpPr>
          <p:cNvPr id="6" name="Line 19"/>
          <p:cNvSpPr>
            <a:spLocks noChangeShapeType="1"/>
          </p:cNvSpPr>
          <p:nvPr/>
        </p:nvSpPr>
        <p:spPr bwMode="auto">
          <a:xfrm flipV="1">
            <a:off x="2699848" y="6046787"/>
            <a:ext cx="600075" cy="0"/>
          </a:xfrm>
          <a:prstGeom prst="line">
            <a:avLst/>
          </a:prstGeom>
          <a:noFill/>
          <a:ln w="19050">
            <a:solidFill>
              <a:srgbClr val="FFFF00"/>
            </a:solidFill>
            <a:round/>
            <a:headEnd/>
            <a:tailEnd/>
          </a:ln>
        </p:spPr>
      </p:sp>
      <p:sp>
        <p:nvSpPr>
          <p:cNvPr id="7" name="Line 20"/>
          <p:cNvSpPr>
            <a:spLocks noChangeShapeType="1"/>
          </p:cNvSpPr>
          <p:nvPr/>
        </p:nvSpPr>
        <p:spPr bwMode="auto">
          <a:xfrm flipV="1">
            <a:off x="1731963" y="3389312"/>
            <a:ext cx="581025" cy="0"/>
          </a:xfrm>
          <a:prstGeom prst="line">
            <a:avLst/>
          </a:prstGeom>
          <a:noFill/>
          <a:ln w="19050">
            <a:solidFill>
              <a:srgbClr val="FFFF00"/>
            </a:solidFill>
            <a:round/>
            <a:headEnd/>
            <a:tailEnd/>
          </a:ln>
        </p:spPr>
      </p:sp>
      <p:sp>
        <p:nvSpPr>
          <p:cNvPr id="8" name="Line 21"/>
          <p:cNvSpPr>
            <a:spLocks noChangeShapeType="1"/>
          </p:cNvSpPr>
          <p:nvPr/>
        </p:nvSpPr>
        <p:spPr bwMode="auto">
          <a:xfrm flipV="1">
            <a:off x="5794742" y="3341687"/>
            <a:ext cx="600075" cy="9525"/>
          </a:xfrm>
          <a:prstGeom prst="line">
            <a:avLst/>
          </a:prstGeom>
          <a:noFill/>
          <a:ln w="19050">
            <a:solidFill>
              <a:srgbClr val="FFFF00"/>
            </a:solidFill>
            <a:round/>
            <a:headEnd/>
            <a:tailEnd/>
          </a:ln>
        </p:spPr>
      </p:sp>
      <p:sp>
        <p:nvSpPr>
          <p:cNvPr id="9" name="Line 22"/>
          <p:cNvSpPr>
            <a:spLocks noChangeShapeType="1"/>
          </p:cNvSpPr>
          <p:nvPr/>
        </p:nvSpPr>
        <p:spPr bwMode="auto">
          <a:xfrm>
            <a:off x="5813792" y="3817937"/>
            <a:ext cx="600075" cy="9525"/>
          </a:xfrm>
          <a:prstGeom prst="line">
            <a:avLst/>
          </a:prstGeom>
          <a:noFill/>
          <a:ln w="19050">
            <a:solidFill>
              <a:srgbClr val="FFFF00"/>
            </a:solidFill>
            <a:round/>
            <a:headEnd/>
            <a:tailEnd/>
          </a:ln>
        </p:spPr>
      </p:sp>
      <p:sp>
        <p:nvSpPr>
          <p:cNvPr id="10" name="Line 23"/>
          <p:cNvSpPr>
            <a:spLocks noChangeShapeType="1"/>
          </p:cNvSpPr>
          <p:nvPr/>
        </p:nvSpPr>
        <p:spPr bwMode="auto">
          <a:xfrm flipV="1">
            <a:off x="6712804" y="5580062"/>
            <a:ext cx="600075" cy="0"/>
          </a:xfrm>
          <a:prstGeom prst="line">
            <a:avLst/>
          </a:prstGeom>
          <a:noFill/>
          <a:ln w="19050">
            <a:solidFill>
              <a:srgbClr val="FFFF00"/>
            </a:solidFill>
            <a:round/>
            <a:headEnd/>
            <a:tailEnd/>
          </a:ln>
        </p:spPr>
      </p:sp>
      <p:sp>
        <p:nvSpPr>
          <p:cNvPr id="11" name="Line 24"/>
          <p:cNvSpPr>
            <a:spLocks noChangeShapeType="1"/>
          </p:cNvSpPr>
          <p:nvPr/>
        </p:nvSpPr>
        <p:spPr bwMode="auto">
          <a:xfrm flipV="1">
            <a:off x="1722438" y="3770312"/>
            <a:ext cx="600075" cy="0"/>
          </a:xfrm>
          <a:prstGeom prst="line">
            <a:avLst/>
          </a:prstGeom>
          <a:noFill/>
          <a:ln w="19050">
            <a:solidFill>
              <a:srgbClr val="FFFF00"/>
            </a:solidFill>
            <a:round/>
            <a:headEnd/>
            <a:tailEnd/>
          </a:ln>
        </p:spPr>
      </p:sp>
      <p:sp>
        <p:nvSpPr>
          <p:cNvPr id="12" name="Line 27"/>
          <p:cNvSpPr>
            <a:spLocks noChangeShapeType="1"/>
          </p:cNvSpPr>
          <p:nvPr/>
        </p:nvSpPr>
        <p:spPr bwMode="auto">
          <a:xfrm flipV="1">
            <a:off x="6712804" y="6037262"/>
            <a:ext cx="600075" cy="0"/>
          </a:xfrm>
          <a:prstGeom prst="line">
            <a:avLst/>
          </a:prstGeom>
          <a:noFill/>
          <a:ln w="19050">
            <a:solidFill>
              <a:srgbClr val="FFFF00"/>
            </a:solidFill>
            <a:round/>
            <a:headEnd/>
            <a:tailEnd/>
          </a:ln>
        </p:spPr>
      </p:sp>
      <p:sp>
        <p:nvSpPr>
          <p:cNvPr id="13" name="Line 29"/>
          <p:cNvSpPr>
            <a:spLocks noChangeShapeType="1"/>
          </p:cNvSpPr>
          <p:nvPr/>
        </p:nvSpPr>
        <p:spPr bwMode="auto">
          <a:xfrm>
            <a:off x="1874838" y="3393708"/>
            <a:ext cx="0" cy="381000"/>
          </a:xfrm>
          <a:prstGeom prst="line">
            <a:avLst/>
          </a:prstGeom>
          <a:noFill/>
          <a:ln w="19050">
            <a:solidFill>
              <a:srgbClr val="FFFF00"/>
            </a:solidFill>
            <a:round/>
            <a:headEnd type="triangle" w="med" len="med"/>
            <a:tailEnd type="triangle" w="med" len="med"/>
          </a:ln>
          <a:effectLst/>
        </p:spPr>
      </p:sp>
      <p:sp>
        <p:nvSpPr>
          <p:cNvPr id="14" name="Line 30"/>
          <p:cNvSpPr>
            <a:spLocks noChangeShapeType="1"/>
          </p:cNvSpPr>
          <p:nvPr/>
        </p:nvSpPr>
        <p:spPr bwMode="auto">
          <a:xfrm flipH="1">
            <a:off x="3147523" y="5675312"/>
            <a:ext cx="0" cy="371475"/>
          </a:xfrm>
          <a:prstGeom prst="line">
            <a:avLst/>
          </a:prstGeom>
          <a:noFill/>
          <a:ln w="19050">
            <a:solidFill>
              <a:srgbClr val="FFFF00"/>
            </a:solidFill>
            <a:round/>
            <a:headEnd type="triangle" w="med" len="med"/>
            <a:tailEnd type="triangle" w="med" len="med"/>
          </a:ln>
          <a:effectLst/>
        </p:spPr>
      </p:sp>
      <p:sp>
        <p:nvSpPr>
          <p:cNvPr id="15" name="Line 31"/>
          <p:cNvSpPr>
            <a:spLocks noChangeShapeType="1"/>
          </p:cNvSpPr>
          <p:nvPr/>
        </p:nvSpPr>
        <p:spPr bwMode="auto">
          <a:xfrm>
            <a:off x="7150954" y="5582260"/>
            <a:ext cx="9525" cy="457200"/>
          </a:xfrm>
          <a:prstGeom prst="line">
            <a:avLst/>
          </a:prstGeom>
          <a:noFill/>
          <a:ln w="19050">
            <a:solidFill>
              <a:srgbClr val="FFFF00"/>
            </a:solidFill>
            <a:round/>
            <a:headEnd type="triangle" w="med" len="med"/>
            <a:tailEnd type="triangle" w="med" len="med"/>
          </a:ln>
          <a:effectLst/>
        </p:spPr>
      </p:sp>
      <p:sp>
        <p:nvSpPr>
          <p:cNvPr id="17" name="Line 32"/>
          <p:cNvSpPr>
            <a:spLocks noChangeShapeType="1"/>
          </p:cNvSpPr>
          <p:nvPr/>
        </p:nvSpPr>
        <p:spPr bwMode="auto">
          <a:xfrm>
            <a:off x="5975717" y="3341687"/>
            <a:ext cx="9525" cy="485775"/>
          </a:xfrm>
          <a:prstGeom prst="line">
            <a:avLst/>
          </a:prstGeom>
          <a:noFill/>
          <a:ln w="19050">
            <a:solidFill>
              <a:srgbClr val="FFFF00"/>
            </a:solidFill>
            <a:round/>
            <a:headEnd type="triangle" w="med" len="med"/>
            <a:tailEnd type="triangle" w="med" len="med"/>
          </a:ln>
          <a:effectLst/>
        </p:spPr>
      </p:sp>
      <p:sp>
        <p:nvSpPr>
          <p:cNvPr id="18" name="Text Box 36"/>
          <p:cNvSpPr txBox="1">
            <a:spLocks noChangeArrowheads="1"/>
          </p:cNvSpPr>
          <p:nvPr/>
        </p:nvSpPr>
        <p:spPr bwMode="auto">
          <a:xfrm>
            <a:off x="5181478" y="3390778"/>
            <a:ext cx="617990" cy="387798"/>
          </a:xfrm>
          <a:prstGeom prst="rect">
            <a:avLst/>
          </a:prstGeom>
          <a:noFill/>
          <a:ln w="9525">
            <a:noFill/>
            <a:miter lim="800000"/>
            <a:headEnd/>
            <a:tailEnd/>
          </a:ln>
          <a:effectLst/>
        </p:spPr>
        <p:txBody>
          <a:bodyPr wrap="none" lIns="18288"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en-US" altLang="ja-JP" sz="2400" b="0" i="0" u="none" strike="noStrike" baseline="0" dirty="0">
                <a:solidFill>
                  <a:srgbClr val="FFFF00"/>
                </a:solidFill>
                <a:latin typeface="Arial" pitchFamily="34" charset="0"/>
                <a:ea typeface="ＭＳ Ｐゴシック"/>
                <a:cs typeface="Arial" pitchFamily="34" charset="0"/>
              </a:rPr>
              <a:t>0.17</a:t>
            </a:r>
          </a:p>
        </p:txBody>
      </p:sp>
      <p:sp>
        <p:nvSpPr>
          <p:cNvPr id="19" name="Text Box 37"/>
          <p:cNvSpPr txBox="1">
            <a:spLocks noChangeArrowheads="1"/>
          </p:cNvSpPr>
          <p:nvPr/>
        </p:nvSpPr>
        <p:spPr bwMode="auto">
          <a:xfrm>
            <a:off x="7415456" y="5610102"/>
            <a:ext cx="617990" cy="387798"/>
          </a:xfrm>
          <a:prstGeom prst="rect">
            <a:avLst/>
          </a:prstGeom>
          <a:noFill/>
          <a:ln w="9525">
            <a:noFill/>
            <a:miter lim="800000"/>
            <a:headEnd/>
            <a:tailEnd/>
          </a:ln>
          <a:effectLst/>
        </p:spPr>
        <p:txBody>
          <a:bodyPr wrap="none" lIns="18288"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en-US" altLang="ja-JP" sz="2400" b="0" i="0" u="none" strike="noStrike" baseline="0" dirty="0">
                <a:solidFill>
                  <a:srgbClr val="FFFF00"/>
                </a:solidFill>
                <a:latin typeface="Arial" pitchFamily="34" charset="0"/>
                <a:ea typeface="ＭＳ Ｐゴシック"/>
                <a:cs typeface="Arial" pitchFamily="34" charset="0"/>
              </a:rPr>
              <a:t>0.16</a:t>
            </a:r>
          </a:p>
        </p:txBody>
      </p:sp>
      <p:sp>
        <p:nvSpPr>
          <p:cNvPr id="20" name="Text Box 38"/>
          <p:cNvSpPr txBox="1">
            <a:spLocks noChangeArrowheads="1"/>
          </p:cNvSpPr>
          <p:nvPr/>
        </p:nvSpPr>
        <p:spPr bwMode="auto">
          <a:xfrm>
            <a:off x="1024182" y="3395174"/>
            <a:ext cx="617990" cy="387798"/>
          </a:xfrm>
          <a:prstGeom prst="rect">
            <a:avLst/>
          </a:prstGeom>
          <a:noFill/>
          <a:ln w="9525">
            <a:noFill/>
            <a:miter lim="800000"/>
            <a:headEnd/>
            <a:tailEnd/>
          </a:ln>
          <a:effectLst/>
        </p:spPr>
        <p:txBody>
          <a:bodyPr wrap="none" lIns="18288"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en-US" altLang="ja-JP" sz="2400" b="0" i="0" u="none" strike="noStrike" baseline="0" dirty="0">
                <a:solidFill>
                  <a:srgbClr val="FFFF00"/>
                </a:solidFill>
                <a:latin typeface="Arial" pitchFamily="34" charset="0"/>
                <a:ea typeface="ＭＳ Ｐゴシック"/>
                <a:cs typeface="Arial" pitchFamily="34" charset="0"/>
              </a:rPr>
              <a:t>0.10</a:t>
            </a:r>
          </a:p>
        </p:txBody>
      </p:sp>
      <p:sp>
        <p:nvSpPr>
          <p:cNvPr id="21" name="Text Box 39"/>
          <p:cNvSpPr txBox="1">
            <a:spLocks noChangeArrowheads="1"/>
          </p:cNvSpPr>
          <p:nvPr/>
        </p:nvSpPr>
        <p:spPr bwMode="auto">
          <a:xfrm>
            <a:off x="3449393" y="5662857"/>
            <a:ext cx="617990" cy="387798"/>
          </a:xfrm>
          <a:prstGeom prst="rect">
            <a:avLst/>
          </a:prstGeom>
          <a:noFill/>
          <a:ln w="9525">
            <a:noFill/>
            <a:miter lim="800000"/>
            <a:headEnd/>
            <a:tailEnd/>
          </a:ln>
          <a:effectLst/>
        </p:spPr>
        <p:txBody>
          <a:bodyPr wrap="none" lIns="18288"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en-US" altLang="ja-JP" sz="2400" b="0" i="0" u="none" strike="noStrike" baseline="0" dirty="0">
                <a:solidFill>
                  <a:srgbClr val="FFFF00"/>
                </a:solidFill>
                <a:latin typeface="Arial" pitchFamily="34" charset="0"/>
                <a:ea typeface="ＭＳ Ｐゴシック"/>
                <a:cs typeface="Arial" pitchFamily="34" charset="0"/>
              </a:rPr>
              <a:t>0.10</a:t>
            </a:r>
          </a:p>
        </p:txBody>
      </p:sp>
      <p:sp>
        <p:nvSpPr>
          <p:cNvPr id="23" name="テキスト ボックス 22"/>
          <p:cNvSpPr txBox="1"/>
          <p:nvPr/>
        </p:nvSpPr>
        <p:spPr>
          <a:xfrm>
            <a:off x="4904609" y="2565170"/>
            <a:ext cx="1915909" cy="461665"/>
          </a:xfrm>
          <a:prstGeom prst="rect">
            <a:avLst/>
          </a:prstGeom>
          <a:noFill/>
        </p:spPr>
        <p:txBody>
          <a:bodyPr wrap="none" rtlCol="0">
            <a:spAutoFit/>
          </a:bodyPr>
          <a:lstStyle/>
          <a:p>
            <a:r>
              <a:rPr lang="en-US" altLang="zh-CN" sz="2400" dirty="0" err="1" smtClean="0">
                <a:latin typeface="Arial" pitchFamily="34" charset="0"/>
                <a:ea typeface="MS UI Gothic" pitchFamily="50" charset="-128"/>
                <a:cs typeface="Arial" pitchFamily="34" charset="0"/>
              </a:rPr>
              <a:t>Collet</a:t>
            </a:r>
            <a:r>
              <a:rPr lang="en-US" altLang="zh-CN" sz="2400" dirty="0" smtClean="0">
                <a:latin typeface="Arial" pitchFamily="34" charset="0"/>
                <a:ea typeface="MS UI Gothic" pitchFamily="50" charset="-128"/>
                <a:cs typeface="Arial" pitchFamily="34" charset="0"/>
              </a:rPr>
              <a:t> holder</a:t>
            </a:r>
            <a:endParaRPr lang="ja-JP" altLang="en-US" sz="2400" dirty="0">
              <a:latin typeface="Arial" pitchFamily="34" charset="0"/>
              <a:ea typeface="MS UI Gothic" pitchFamily="50" charset="-128"/>
              <a:cs typeface="Arial" pitchFamily="34" charset="0"/>
            </a:endParaRPr>
          </a:p>
        </p:txBody>
      </p:sp>
      <p:sp>
        <p:nvSpPr>
          <p:cNvPr id="24" name="テキスト ボックス 23"/>
          <p:cNvSpPr txBox="1"/>
          <p:nvPr/>
        </p:nvSpPr>
        <p:spPr>
          <a:xfrm>
            <a:off x="2990711" y="2534392"/>
            <a:ext cx="982961" cy="523220"/>
          </a:xfrm>
          <a:prstGeom prst="rect">
            <a:avLst/>
          </a:prstGeom>
          <a:noFill/>
        </p:spPr>
        <p:txBody>
          <a:bodyPr wrap="none" rtlCol="0">
            <a:spAutoFit/>
          </a:bodyPr>
          <a:lstStyle/>
          <a:p>
            <a:r>
              <a:rPr kumimoji="1" lang="en-US" altLang="ja-JP" sz="2800" b="1" i="1" dirty="0" smtClean="0">
                <a:solidFill>
                  <a:srgbClr val="FF0000"/>
                </a:solidFill>
                <a:latin typeface="Arial" pitchFamily="34" charset="0"/>
                <a:cs typeface="Arial" pitchFamily="34" charset="0"/>
              </a:rPr>
              <a:t>UNO</a:t>
            </a:r>
            <a:endParaRPr kumimoji="1" lang="ja-JP" altLang="en-US" sz="2800" b="1" i="1" dirty="0">
              <a:solidFill>
                <a:srgbClr val="FF0000"/>
              </a:solidFill>
              <a:latin typeface="Arial" pitchFamily="34" charset="0"/>
              <a:cs typeface="Arial" pitchFamily="34" charset="0"/>
            </a:endParaRPr>
          </a:p>
        </p:txBody>
      </p:sp>
      <p:sp>
        <p:nvSpPr>
          <p:cNvPr id="25" name="テキスト ボックス 24"/>
          <p:cNvSpPr txBox="1"/>
          <p:nvPr/>
        </p:nvSpPr>
        <p:spPr>
          <a:xfrm>
            <a:off x="452971" y="6287888"/>
            <a:ext cx="8234883" cy="523220"/>
          </a:xfrm>
          <a:prstGeom prst="rect">
            <a:avLst/>
          </a:prstGeom>
          <a:noFill/>
        </p:spPr>
        <p:txBody>
          <a:bodyPr wrap="none" rtlCol="0">
            <a:spAutoFit/>
          </a:bodyPr>
          <a:lstStyle/>
          <a:p>
            <a:r>
              <a:rPr lang="en-US" altLang="ja-JP" sz="2800" dirty="0" smtClean="0">
                <a:latin typeface="Arial" pitchFamily="34" charset="0"/>
                <a:ea typeface="MS UI Gothic" pitchFamily="50" charset="-128"/>
                <a:cs typeface="Arial" pitchFamily="34" charset="0"/>
              </a:rPr>
              <a:t>Wear amount on cutting edge after 100m cut (mm)</a:t>
            </a:r>
            <a:endParaRPr kumimoji="1" lang="ja-JP" altLang="en-US" sz="2800" dirty="0">
              <a:latin typeface="Arial" pitchFamily="34" charset="0"/>
              <a:ea typeface="MS UI Gothic" pitchFamily="50" charset="-128"/>
              <a:cs typeface="Arial" pitchFamily="34" charset="0"/>
            </a:endParaRPr>
          </a:p>
        </p:txBody>
      </p:sp>
      <p:pic>
        <p:nvPicPr>
          <p:cNvPr id="26" name="図 25" descr="SLRA4+CBN.png"/>
          <p:cNvPicPr>
            <a:picLocks noChangeAspect="1"/>
          </p:cNvPicPr>
          <p:nvPr/>
        </p:nvPicPr>
        <p:blipFill>
          <a:blip r:embed="rId5" cstate="print"/>
          <a:stretch>
            <a:fillRect/>
          </a:stretch>
        </p:blipFill>
        <p:spPr>
          <a:xfrm rot="12600000">
            <a:off x="2059492" y="909950"/>
            <a:ext cx="885222" cy="2282608"/>
          </a:xfrm>
          <a:prstGeom prst="rect">
            <a:avLst/>
          </a:prstGeom>
        </p:spPr>
      </p:pic>
      <p:pic>
        <p:nvPicPr>
          <p:cNvPr id="27" name="図 26" descr="CTS10+CBN.png"/>
          <p:cNvPicPr>
            <a:picLocks noChangeAspect="1"/>
          </p:cNvPicPr>
          <p:nvPr/>
        </p:nvPicPr>
        <p:blipFill>
          <a:blip r:embed="rId6" cstate="print"/>
          <a:stretch>
            <a:fillRect/>
          </a:stretch>
        </p:blipFill>
        <p:spPr>
          <a:xfrm rot="12600000">
            <a:off x="6805691" y="897514"/>
            <a:ext cx="870995" cy="2282608"/>
          </a:xfrm>
          <a:prstGeom prst="rect">
            <a:avLst/>
          </a:prstGeom>
        </p:spPr>
      </p:pic>
      <p:sp>
        <p:nvSpPr>
          <p:cNvPr id="29" name="Text-タイトル"/>
          <p:cNvSpPr txBox="1"/>
          <p:nvPr/>
        </p:nvSpPr>
        <p:spPr>
          <a:xfrm>
            <a:off x="0" y="0"/>
            <a:ext cx="9144000" cy="553998"/>
          </a:xfrm>
          <a:prstGeom prst="rect">
            <a:avLst/>
          </a:prstGeom>
          <a:noFill/>
        </p:spPr>
        <p:txBody>
          <a:bodyPr wrap="square" rtlCol="0">
            <a:spAutoFit/>
          </a:bodyPr>
          <a:lstStyle/>
          <a:p>
            <a:r>
              <a:rPr lang="en-US" altLang="zh-CN" sz="3000" b="1" dirty="0" smtClean="0">
                <a:latin typeface="Arial" pitchFamily="34" charset="0"/>
                <a:ea typeface="SimHei" pitchFamily="2" charset="-122"/>
                <a:cs typeface="Arial" pitchFamily="34" charset="0"/>
              </a:rPr>
              <a:t>Data - </a:t>
            </a:r>
            <a:r>
              <a:rPr lang="en-US" altLang="zh-CN" sz="2000" b="1" dirty="0" smtClean="0">
                <a:latin typeface="Arial" pitchFamily="34" charset="0"/>
                <a:ea typeface="SimHei" pitchFamily="2" charset="-122"/>
                <a:cs typeface="Arial" pitchFamily="34" charset="0"/>
              </a:rPr>
              <a:t>Comparison test between SLIMLINE "UNO" and </a:t>
            </a:r>
            <a:r>
              <a:rPr lang="en-US" altLang="zh-CN" sz="2000" b="1" dirty="0" err="1" smtClean="0">
                <a:latin typeface="Arial" pitchFamily="34" charset="0"/>
                <a:ea typeface="SimHei" pitchFamily="2" charset="-122"/>
                <a:cs typeface="Arial" pitchFamily="34" charset="0"/>
              </a:rPr>
              <a:t>Collet</a:t>
            </a:r>
            <a:r>
              <a:rPr lang="en-US" altLang="zh-CN" sz="2000" b="1" dirty="0" smtClean="0">
                <a:latin typeface="Arial" pitchFamily="34" charset="0"/>
                <a:ea typeface="SimHei" pitchFamily="2" charset="-122"/>
                <a:cs typeface="Arial" pitchFamily="34" charset="0"/>
              </a:rPr>
              <a:t> holder</a:t>
            </a:r>
            <a:endParaRPr lang="en-US" altLang="ja-JP" sz="2000" b="1" dirty="0" smtClean="0">
              <a:latin typeface="Arial" pitchFamily="34" charset="0"/>
              <a:ea typeface="SimHei" pitchFamily="2" charset="-122"/>
              <a:cs typeface="Arial" pitchFamily="34" charset="0"/>
            </a:endParaRP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タイトル"/>
          <p:cNvSpPr txBox="1"/>
          <p:nvPr/>
        </p:nvSpPr>
        <p:spPr>
          <a:xfrm>
            <a:off x="270000" y="900000"/>
            <a:ext cx="5544457" cy="954107"/>
          </a:xfrm>
          <a:prstGeom prst="rect">
            <a:avLst/>
          </a:prstGeom>
          <a:noFill/>
        </p:spPr>
        <p:txBody>
          <a:bodyPr wrap="square">
            <a:spAutoFit/>
          </a:bodyPr>
          <a:lstStyle/>
          <a:p>
            <a:pPr marL="514350" indent="-514350" defTabSz="914370" fontAlgn="auto">
              <a:spcBef>
                <a:spcPts val="0"/>
              </a:spcBef>
              <a:spcAft>
                <a:spcPts val="0"/>
              </a:spcAft>
              <a:defRPr/>
            </a:pPr>
            <a:r>
              <a:rPr lang="en-US" altLang="ja-JP" sz="2800" b="1" dirty="0" smtClean="0">
                <a:latin typeface="Arial" pitchFamily="34" charset="0"/>
                <a:cs typeface="Arial" pitchFamily="34" charset="0"/>
              </a:rPr>
              <a:t>3.</a:t>
            </a:r>
            <a:r>
              <a:rPr lang="ja-JP" altLang="en-US" sz="2800" b="1" dirty="0" smtClean="0">
                <a:latin typeface="Arial" pitchFamily="34" charset="0"/>
                <a:cs typeface="Arial" pitchFamily="34" charset="0"/>
              </a:rPr>
              <a:t>　</a:t>
            </a:r>
            <a:r>
              <a:rPr lang="en-US" altLang="zh-CN" sz="2800" b="1" dirty="0" smtClean="0">
                <a:latin typeface="Arial" pitchFamily="34" charset="0"/>
                <a:ea typeface="SimHei" pitchFamily="2" charset="-122"/>
                <a:cs typeface="Arial" pitchFamily="34" charset="0"/>
              </a:rPr>
              <a:t>Minimize collapse range </a:t>
            </a:r>
          </a:p>
          <a:p>
            <a:pPr marL="514350" indent="-514350" defTabSz="914370" fontAlgn="auto">
              <a:spcBef>
                <a:spcPts val="0"/>
              </a:spcBef>
              <a:spcAft>
                <a:spcPts val="0"/>
              </a:spcAft>
              <a:defRPr/>
            </a:pPr>
            <a:r>
              <a:rPr lang="en-US" altLang="zh-CN" sz="2800" b="1" dirty="0" smtClean="0">
                <a:latin typeface="Arial" pitchFamily="34" charset="0"/>
                <a:ea typeface="SimHei" pitchFamily="2" charset="-122"/>
                <a:cs typeface="Arial" pitchFamily="34" charset="0"/>
              </a:rPr>
              <a:t>     (stress) at shrinking</a:t>
            </a:r>
            <a:endParaRPr lang="en-US" altLang="ja-JP" sz="2800" b="1" dirty="0" smtClean="0">
              <a:latin typeface="Arial" pitchFamily="34" charset="0"/>
              <a:ea typeface="SimHei" pitchFamily="2" charset="-122"/>
              <a:cs typeface="Arial" pitchFamily="34" charset="0"/>
            </a:endParaRPr>
          </a:p>
        </p:txBody>
      </p:sp>
      <p:sp>
        <p:nvSpPr>
          <p:cNvPr id="7" name="Text-タイトル"/>
          <p:cNvSpPr txBox="1"/>
          <p:nvPr/>
        </p:nvSpPr>
        <p:spPr>
          <a:xfrm>
            <a:off x="5092861" y="0"/>
            <a:ext cx="4051140" cy="584775"/>
          </a:xfrm>
          <a:prstGeom prst="rect">
            <a:avLst/>
          </a:prstGeom>
          <a:noFill/>
        </p:spPr>
        <p:txBody>
          <a:bodyPr wrap="square">
            <a:spAutoFit/>
          </a:bodyPr>
          <a:lstStyle/>
          <a:p>
            <a:pPr algn="r" defTabSz="914370" fontAlgn="auto">
              <a:spcBef>
                <a:spcPts val="0"/>
              </a:spcBef>
              <a:spcAft>
                <a:spcPts val="0"/>
              </a:spcAft>
              <a:defRPr/>
            </a:pPr>
            <a:r>
              <a:rPr lang="en-US" altLang="zh-CN" sz="3200" b="1" dirty="0" smtClean="0">
                <a:latin typeface="Arial" pitchFamily="34" charset="0"/>
                <a:ea typeface="SimHei" pitchFamily="2" charset="-122"/>
                <a:cs typeface="Arial" pitchFamily="34" charset="0"/>
              </a:rPr>
              <a:t>How to produce it!</a:t>
            </a:r>
            <a:endParaRPr lang="en-US" altLang="ja-JP" sz="3200" b="1" dirty="0">
              <a:latin typeface="Arial" pitchFamily="34" charset="0"/>
              <a:cs typeface="Arial" pitchFamily="34" charset="0"/>
            </a:endParaRPr>
          </a:p>
        </p:txBody>
      </p:sp>
      <p:grpSp>
        <p:nvGrpSpPr>
          <p:cNvPr id="2" name="グループ化 34"/>
          <p:cNvGrpSpPr/>
          <p:nvPr/>
        </p:nvGrpSpPr>
        <p:grpSpPr>
          <a:xfrm>
            <a:off x="807988" y="1997199"/>
            <a:ext cx="8120496" cy="4494112"/>
            <a:chOff x="807988" y="1997199"/>
            <a:chExt cx="8120496" cy="4494112"/>
          </a:xfrm>
        </p:grpSpPr>
        <p:pic>
          <p:nvPicPr>
            <p:cNvPr id="9" name="Picture 2" descr="\\Eiki-ws1\POST\2010台湾セミナー\画像\応力分布\焼ばめ応力1.png"/>
            <p:cNvPicPr>
              <a:picLocks noChangeAspect="1" noChangeArrowheads="1"/>
            </p:cNvPicPr>
            <p:nvPr/>
          </p:nvPicPr>
          <p:blipFill>
            <a:blip r:embed="rId3" cstate="print"/>
            <a:stretch>
              <a:fillRect/>
            </a:stretch>
          </p:blipFill>
          <p:spPr bwMode="auto">
            <a:xfrm>
              <a:off x="807988" y="4583100"/>
              <a:ext cx="4599448" cy="1908211"/>
            </a:xfrm>
            <a:prstGeom prst="rect">
              <a:avLst/>
            </a:prstGeom>
            <a:noFill/>
          </p:spPr>
        </p:pic>
        <p:pic>
          <p:nvPicPr>
            <p:cNvPr id="11" name="Picture 1" descr="\\Eiki-ws1\POST\2010台湾セミナー\画像\応力分布\焼ばめ応力2.png"/>
            <p:cNvPicPr>
              <a:picLocks noChangeAspect="1" noChangeArrowheads="1"/>
            </p:cNvPicPr>
            <p:nvPr/>
          </p:nvPicPr>
          <p:blipFill>
            <a:blip r:embed="rId4" cstate="print"/>
            <a:stretch>
              <a:fillRect/>
            </a:stretch>
          </p:blipFill>
          <p:spPr bwMode="auto">
            <a:xfrm>
              <a:off x="807989" y="2062820"/>
              <a:ext cx="4599446" cy="1908211"/>
            </a:xfrm>
            <a:prstGeom prst="rect">
              <a:avLst/>
            </a:prstGeom>
            <a:noFill/>
          </p:spPr>
        </p:pic>
        <p:grpSp>
          <p:nvGrpSpPr>
            <p:cNvPr id="3" name="グループ化 12"/>
            <p:cNvGrpSpPr/>
            <p:nvPr/>
          </p:nvGrpSpPr>
          <p:grpSpPr>
            <a:xfrm>
              <a:off x="5693809" y="4365166"/>
              <a:ext cx="3234675" cy="469962"/>
              <a:chOff x="5693809" y="1520788"/>
              <a:chExt cx="3234675" cy="469962"/>
            </a:xfrm>
          </p:grpSpPr>
          <p:pic>
            <p:nvPicPr>
              <p:cNvPr id="14" name="Picture 1"/>
              <p:cNvPicPr>
                <a:picLocks noChangeAspect="1" noChangeArrowheads="1"/>
              </p:cNvPicPr>
              <p:nvPr/>
            </p:nvPicPr>
            <p:blipFill>
              <a:blip r:embed="rId5" cstate="print"/>
              <a:srcRect/>
              <a:stretch>
                <a:fillRect/>
              </a:stretch>
            </p:blipFill>
            <p:spPr bwMode="auto">
              <a:xfrm>
                <a:off x="5693809" y="1556792"/>
                <a:ext cx="3220425" cy="433958"/>
              </a:xfrm>
              <a:prstGeom prst="rect">
                <a:avLst/>
              </a:prstGeom>
              <a:noFill/>
              <a:ln w="9525">
                <a:noFill/>
                <a:miter lim="800000"/>
                <a:headEnd/>
                <a:tailEnd/>
              </a:ln>
            </p:spPr>
          </p:pic>
          <p:sp>
            <p:nvSpPr>
              <p:cNvPr id="15" name="Text-タイトル"/>
              <p:cNvSpPr txBox="1"/>
              <p:nvPr/>
            </p:nvSpPr>
            <p:spPr>
              <a:xfrm>
                <a:off x="7056276" y="1520788"/>
                <a:ext cx="1872208" cy="461665"/>
              </a:xfrm>
              <a:prstGeom prst="rect">
                <a:avLst/>
              </a:prstGeom>
              <a:noFill/>
            </p:spPr>
            <p:txBody>
              <a:bodyPr wrap="square">
                <a:spAutoFit/>
              </a:bodyPr>
              <a:lstStyle/>
              <a:p>
                <a:pPr algn="r" defTabSz="914370" fontAlgn="auto">
                  <a:spcBef>
                    <a:spcPts val="0"/>
                  </a:spcBef>
                  <a:spcAft>
                    <a:spcPts val="0"/>
                  </a:spcAft>
                  <a:defRPr/>
                </a:pPr>
                <a:r>
                  <a:rPr lang="en-US" altLang="zh-CN" sz="2400" b="1" dirty="0" smtClean="0">
                    <a:solidFill>
                      <a:schemeClr val="bg1"/>
                    </a:solidFill>
                    <a:latin typeface="Arial" pitchFamily="34" charset="0"/>
                    <a:ea typeface="SimHei" pitchFamily="2" charset="-122"/>
                    <a:cs typeface="Arial" pitchFamily="34" charset="0"/>
                  </a:rPr>
                  <a:t>SLIMLINE</a:t>
                </a:r>
                <a:endParaRPr lang="en-US" altLang="ja-JP" sz="2400" b="1" dirty="0">
                  <a:solidFill>
                    <a:schemeClr val="bg1"/>
                  </a:solidFill>
                  <a:latin typeface="SimHei" pitchFamily="2" charset="-122"/>
                  <a:ea typeface="SimHei" pitchFamily="2" charset="-122"/>
                </a:endParaRPr>
              </a:p>
            </p:txBody>
          </p:sp>
        </p:grpSp>
        <p:grpSp>
          <p:nvGrpSpPr>
            <p:cNvPr id="4" name="グループ化 15"/>
            <p:cNvGrpSpPr/>
            <p:nvPr/>
          </p:nvGrpSpPr>
          <p:grpSpPr>
            <a:xfrm>
              <a:off x="5672055" y="1997199"/>
              <a:ext cx="3220425" cy="461665"/>
              <a:chOff x="5923575" y="2249165"/>
              <a:chExt cx="3220425" cy="461665"/>
            </a:xfrm>
          </p:grpSpPr>
          <p:pic>
            <p:nvPicPr>
              <p:cNvPr id="17" name="Picture 1"/>
              <p:cNvPicPr>
                <a:picLocks noChangeAspect="1" noChangeArrowheads="1"/>
              </p:cNvPicPr>
              <p:nvPr/>
            </p:nvPicPr>
            <p:blipFill>
              <a:blip r:embed="rId6" cstate="print"/>
              <a:srcRect/>
              <a:stretch>
                <a:fillRect/>
              </a:stretch>
            </p:blipFill>
            <p:spPr bwMode="auto">
              <a:xfrm>
                <a:off x="5923575" y="2276872"/>
                <a:ext cx="3220425" cy="433958"/>
              </a:xfrm>
              <a:prstGeom prst="rect">
                <a:avLst/>
              </a:prstGeom>
              <a:noFill/>
              <a:ln w="9525">
                <a:noFill/>
                <a:miter lim="800000"/>
                <a:headEnd/>
                <a:tailEnd/>
              </a:ln>
            </p:spPr>
          </p:pic>
          <p:sp>
            <p:nvSpPr>
              <p:cNvPr id="18" name="Text-タイトル"/>
              <p:cNvSpPr txBox="1"/>
              <p:nvPr/>
            </p:nvSpPr>
            <p:spPr>
              <a:xfrm>
                <a:off x="6351378" y="2249165"/>
                <a:ext cx="2792622" cy="461665"/>
              </a:xfrm>
              <a:prstGeom prst="rect">
                <a:avLst/>
              </a:prstGeom>
              <a:noFill/>
            </p:spPr>
            <p:txBody>
              <a:bodyPr wrap="square">
                <a:spAutoFit/>
              </a:bodyPr>
              <a:lstStyle/>
              <a:p>
                <a:pPr algn="r" defTabSz="914370" fontAlgn="auto">
                  <a:spcBef>
                    <a:spcPts val="0"/>
                  </a:spcBef>
                  <a:spcAft>
                    <a:spcPts val="0"/>
                  </a:spcAft>
                  <a:defRPr/>
                </a:pPr>
                <a:r>
                  <a:rPr lang="en-US" altLang="zh-CN" sz="2400" b="1" dirty="0" smtClean="0">
                    <a:solidFill>
                      <a:schemeClr val="bg1"/>
                    </a:solidFill>
                    <a:latin typeface="Arial" pitchFamily="34" charset="0"/>
                    <a:ea typeface="SimHei" pitchFamily="2" charset="-122"/>
                    <a:cs typeface="Arial" pitchFamily="34" charset="0"/>
                  </a:rPr>
                  <a:t>SLIMLINE "UNO"</a:t>
                </a:r>
                <a:endParaRPr lang="en-US" altLang="ja-JP" sz="2400" b="1" dirty="0">
                  <a:solidFill>
                    <a:schemeClr val="bg1"/>
                  </a:solidFill>
                  <a:latin typeface="Arial" pitchFamily="34" charset="0"/>
                  <a:cs typeface="Arial" pitchFamily="34" charset="0"/>
                </a:endParaRPr>
              </a:p>
            </p:txBody>
          </p:sp>
        </p:grpSp>
        <p:cxnSp>
          <p:nvCxnSpPr>
            <p:cNvPr id="20" name="直線矢印コネクタ 19"/>
            <p:cNvCxnSpPr/>
            <p:nvPr/>
          </p:nvCxnSpPr>
          <p:spPr>
            <a:xfrm rot="5400000" flipH="1" flipV="1">
              <a:off x="4536253" y="5141952"/>
              <a:ext cx="215508" cy="1"/>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rot="5400000" flipH="1" flipV="1">
              <a:off x="4334035" y="5135602"/>
              <a:ext cx="215508" cy="1"/>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rot="5400000" flipH="1" flipV="1">
              <a:off x="4131817" y="5122902"/>
              <a:ext cx="215508" cy="1"/>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rot="5400000">
              <a:off x="4535995" y="5932200"/>
              <a:ext cx="216024" cy="1"/>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rot="5400000">
              <a:off x="4336590" y="5932201"/>
              <a:ext cx="216024" cy="1"/>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rot="5400000">
              <a:off x="4137186" y="5944902"/>
              <a:ext cx="216024" cy="1"/>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rot="5400000" flipH="1" flipV="1">
              <a:off x="3767444" y="2617217"/>
              <a:ext cx="154434" cy="1"/>
            </a:xfrm>
            <a:prstGeom prst="straightConnector1">
              <a:avLst/>
            </a:prstGeom>
            <a:ln w="19050">
              <a:solidFill>
                <a:srgbClr val="F01C1C"/>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rot="5400000">
              <a:off x="3777465" y="3420398"/>
              <a:ext cx="156909" cy="1588"/>
            </a:xfrm>
            <a:prstGeom prst="straightConnector1">
              <a:avLst/>
            </a:prstGeom>
            <a:ln w="19050">
              <a:solidFill>
                <a:srgbClr val="F01C1C"/>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rot="5400000" flipH="1" flipV="1">
              <a:off x="3951595" y="2629918"/>
              <a:ext cx="154434" cy="1"/>
            </a:xfrm>
            <a:prstGeom prst="straightConnector1">
              <a:avLst/>
            </a:prstGeom>
            <a:ln w="19050">
              <a:solidFill>
                <a:srgbClr val="F01C1C"/>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rot="5400000">
              <a:off x="3961616" y="3410874"/>
              <a:ext cx="156909" cy="1588"/>
            </a:xfrm>
            <a:prstGeom prst="straightConnector1">
              <a:avLst/>
            </a:prstGeom>
            <a:ln w="19050">
              <a:solidFill>
                <a:srgbClr val="F01C1C"/>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rot="5400000" flipH="1" flipV="1">
              <a:off x="4123046" y="2636268"/>
              <a:ext cx="154434" cy="1"/>
            </a:xfrm>
            <a:prstGeom prst="straightConnector1">
              <a:avLst/>
            </a:prstGeom>
            <a:ln w="19050">
              <a:solidFill>
                <a:srgbClr val="F01C1C"/>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rot="5400000">
              <a:off x="4133067" y="3404524"/>
              <a:ext cx="156909" cy="1588"/>
            </a:xfrm>
            <a:prstGeom prst="straightConnector1">
              <a:avLst/>
            </a:prstGeom>
            <a:ln w="19050">
              <a:solidFill>
                <a:srgbClr val="F01C1C"/>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rot="5400000" flipH="1" flipV="1">
              <a:off x="4291322" y="2645793"/>
              <a:ext cx="154434" cy="1"/>
            </a:xfrm>
            <a:prstGeom prst="straightConnector1">
              <a:avLst/>
            </a:prstGeom>
            <a:ln w="19050">
              <a:solidFill>
                <a:srgbClr val="F01C1C"/>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rot="5400000">
              <a:off x="4301343" y="3394999"/>
              <a:ext cx="156909" cy="1588"/>
            </a:xfrm>
            <a:prstGeom prst="straightConnector1">
              <a:avLst/>
            </a:prstGeom>
            <a:ln w="19050">
              <a:solidFill>
                <a:srgbClr val="F01C1C"/>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rot="5400000" flipH="1" flipV="1">
              <a:off x="4475473" y="2655318"/>
              <a:ext cx="154434" cy="1"/>
            </a:xfrm>
            <a:prstGeom prst="straightConnector1">
              <a:avLst/>
            </a:prstGeom>
            <a:ln w="19050">
              <a:solidFill>
                <a:srgbClr val="F01C1C"/>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rot="5400000">
              <a:off x="4485494" y="3388649"/>
              <a:ext cx="156909" cy="1588"/>
            </a:xfrm>
            <a:prstGeom prst="straightConnector1">
              <a:avLst/>
            </a:prstGeom>
            <a:ln w="19050">
              <a:solidFill>
                <a:srgbClr val="F01C1C"/>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rot="5400000" flipH="1" flipV="1">
              <a:off x="3929599" y="5107028"/>
              <a:ext cx="215508" cy="1"/>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rot="5400000">
              <a:off x="3937782" y="5951253"/>
              <a:ext cx="216024" cy="1"/>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rot="5400000" flipH="1" flipV="1">
              <a:off x="3727381" y="5100679"/>
              <a:ext cx="215508" cy="1"/>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rot="5400000">
              <a:off x="3738378" y="5967129"/>
              <a:ext cx="216024" cy="1"/>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34" name="Text-タイトル"/>
          <p:cNvSpPr txBox="1"/>
          <p:nvPr/>
        </p:nvSpPr>
        <p:spPr>
          <a:xfrm>
            <a:off x="1" y="0"/>
            <a:ext cx="3507698" cy="584775"/>
          </a:xfrm>
          <a:prstGeom prst="rect">
            <a:avLst/>
          </a:prstGeom>
          <a:noFill/>
        </p:spPr>
        <p:txBody>
          <a:bodyPr wrap="square">
            <a:spAutoFit/>
          </a:bodyPr>
          <a:lstStyle/>
          <a:p>
            <a:r>
              <a:rPr lang="en-US" altLang="ja-JP" sz="3200" b="1" dirty="0" smtClean="0">
                <a:latin typeface="Arial" pitchFamily="34" charset="0"/>
                <a:ea typeface="SimHei" pitchFamily="2" charset="-122"/>
                <a:cs typeface="Arial" pitchFamily="34" charset="0"/>
              </a:rPr>
              <a:t>SLIMLINE "UNO"</a:t>
            </a: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タイトル"/>
          <p:cNvSpPr txBox="1"/>
          <p:nvPr/>
        </p:nvSpPr>
        <p:spPr>
          <a:xfrm>
            <a:off x="4826644" y="0"/>
            <a:ext cx="4173342" cy="584775"/>
          </a:xfrm>
          <a:prstGeom prst="rect">
            <a:avLst/>
          </a:prstGeom>
          <a:noFill/>
        </p:spPr>
        <p:txBody>
          <a:bodyPr wrap="square">
            <a:spAutoFit/>
          </a:bodyPr>
          <a:lstStyle/>
          <a:p>
            <a:pPr algn="r" defTabSz="914370" fontAlgn="auto">
              <a:spcBef>
                <a:spcPts val="0"/>
              </a:spcBef>
              <a:spcAft>
                <a:spcPts val="0"/>
              </a:spcAft>
              <a:defRPr/>
            </a:pPr>
            <a:r>
              <a:rPr lang="en-US" altLang="ja-JP" sz="3200" b="1" dirty="0" smtClean="0">
                <a:latin typeface="Arial" pitchFamily="34" charset="0"/>
                <a:ea typeface="Arial Unicode MS" pitchFamily="50" charset="-128"/>
                <a:cs typeface="Arial" pitchFamily="34" charset="0"/>
              </a:rPr>
              <a:t>Machining tolerance</a:t>
            </a:r>
            <a:endParaRPr lang="en-US" altLang="ja-JP" sz="3200" b="1" dirty="0">
              <a:latin typeface="Arial" pitchFamily="34" charset="0"/>
              <a:ea typeface="Arial Unicode MS" pitchFamily="50" charset="-128"/>
              <a:cs typeface="Arial" pitchFamily="34" charset="0"/>
            </a:endParaRPr>
          </a:p>
        </p:txBody>
      </p:sp>
      <p:grpSp>
        <p:nvGrpSpPr>
          <p:cNvPr id="2" name="グループ化 37"/>
          <p:cNvGrpSpPr/>
          <p:nvPr/>
        </p:nvGrpSpPr>
        <p:grpSpPr>
          <a:xfrm>
            <a:off x="1007604" y="1808820"/>
            <a:ext cx="8136395" cy="4644516"/>
            <a:chOff x="1007604" y="1808820"/>
            <a:chExt cx="8136395" cy="4644516"/>
          </a:xfrm>
        </p:grpSpPr>
        <p:sp>
          <p:nvSpPr>
            <p:cNvPr id="6" name="AutoShape 31"/>
            <p:cNvSpPr>
              <a:spLocks noChangeArrowheads="1"/>
            </p:cNvSpPr>
            <p:nvPr/>
          </p:nvSpPr>
          <p:spPr bwMode="auto">
            <a:xfrm>
              <a:off x="6012160" y="2312082"/>
              <a:ext cx="1152128" cy="544830"/>
            </a:xfrm>
            <a:prstGeom prst="roundRect">
              <a:avLst>
                <a:gd name="adj" fmla="val 16667"/>
              </a:avLst>
            </a:prstGeom>
            <a:noFill/>
            <a:ln w="9525">
              <a:noFill/>
              <a:round/>
              <a:headEnd/>
              <a:tailEnd/>
            </a:ln>
            <a:effectLst/>
          </p:spPr>
          <p:txBody>
            <a:bodyPr wrap="square" lIns="0" tIns="0" rIns="0" bIns="0" anchor="ctr">
              <a:spAutoFit/>
            </a:bodyPr>
            <a:lstStyle/>
            <a:p>
              <a:pPr algn="ctr" eaLnBrk="0" hangingPunct="0"/>
              <a:r>
                <a:rPr lang="el-GR" altLang="ja-JP" sz="3200" b="1" dirty="0" smtClean="0">
                  <a:solidFill>
                    <a:srgbClr val="0000FF"/>
                  </a:solidFill>
                  <a:latin typeface="ＭＳ Ｐゴシック" pitchFamily="50" charset="-128"/>
                </a:rPr>
                <a:t>Φ</a:t>
              </a:r>
              <a:r>
                <a:rPr lang="ja-JP" altLang="en-US" sz="3200" b="1" dirty="0" smtClean="0">
                  <a:solidFill>
                    <a:srgbClr val="0000FF"/>
                  </a:solidFill>
                  <a:latin typeface="ＭＳ Ｐゴシック" pitchFamily="50" charset="-128"/>
                </a:rPr>
                <a:t>４</a:t>
              </a:r>
              <a:endParaRPr lang="ja-JP" altLang="en-US" sz="3200" b="1" dirty="0">
                <a:solidFill>
                  <a:srgbClr val="0000FF"/>
                </a:solidFill>
                <a:latin typeface="ＭＳ Ｐゴシック" pitchFamily="50" charset="-128"/>
              </a:endParaRPr>
            </a:p>
          </p:txBody>
        </p:sp>
        <p:pic>
          <p:nvPicPr>
            <p:cNvPr id="7" name="Picture 15" descr="D:\post\scandata\ｴﾎﾟｯｸ　ｽﾊﾟｰﾊｰﾄﾞﾐﾙ.gif"/>
            <p:cNvPicPr>
              <a:picLocks noChangeAspect="1" noChangeArrowheads="1"/>
            </p:cNvPicPr>
            <p:nvPr/>
          </p:nvPicPr>
          <p:blipFill>
            <a:blip r:embed="rId3" cstate="print"/>
            <a:srcRect/>
            <a:stretch>
              <a:fillRect/>
            </a:stretch>
          </p:blipFill>
          <p:spPr bwMode="auto">
            <a:xfrm>
              <a:off x="1007604" y="2384090"/>
              <a:ext cx="3465226" cy="463550"/>
            </a:xfrm>
            <a:prstGeom prst="rect">
              <a:avLst/>
            </a:prstGeom>
            <a:noFill/>
          </p:spPr>
        </p:pic>
        <p:cxnSp>
          <p:nvCxnSpPr>
            <p:cNvPr id="8" name="直線コネクタ 7"/>
            <p:cNvCxnSpPr/>
            <p:nvPr/>
          </p:nvCxnSpPr>
          <p:spPr>
            <a:xfrm>
              <a:off x="4572000" y="2384090"/>
              <a:ext cx="16201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4572000" y="2826446"/>
              <a:ext cx="16201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rot="5400000">
              <a:off x="5580112" y="2096058"/>
              <a:ext cx="576064" cy="158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rot="5400000" flipH="1" flipV="1">
              <a:off x="5569256" y="3160558"/>
              <a:ext cx="608892" cy="158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AutoShape 31"/>
            <p:cNvSpPr>
              <a:spLocks noChangeArrowheads="1"/>
            </p:cNvSpPr>
            <p:nvPr/>
          </p:nvSpPr>
          <p:spPr bwMode="auto">
            <a:xfrm>
              <a:off x="6984268" y="2139871"/>
              <a:ext cx="756084" cy="544830"/>
            </a:xfrm>
            <a:prstGeom prst="roundRect">
              <a:avLst>
                <a:gd name="adj" fmla="val 16667"/>
              </a:avLst>
            </a:prstGeom>
            <a:noFill/>
            <a:ln w="9525">
              <a:noFill/>
              <a:round/>
              <a:headEnd/>
              <a:tailEnd/>
            </a:ln>
            <a:effectLst/>
          </p:spPr>
          <p:txBody>
            <a:bodyPr wrap="square" lIns="0" tIns="0" rIns="0" bIns="0" anchor="ctr">
              <a:spAutoFit/>
            </a:bodyPr>
            <a:lstStyle/>
            <a:p>
              <a:pPr eaLnBrk="0" hangingPunct="0"/>
              <a:r>
                <a:rPr lang="en-US" altLang="ja-JP" sz="1600" b="1" dirty="0" smtClean="0">
                  <a:solidFill>
                    <a:srgbClr val="0000FF"/>
                  </a:solidFill>
                  <a:latin typeface="ＭＳ Ｐゴシック" pitchFamily="50" charset="-128"/>
                </a:rPr>
                <a:t>+0</a:t>
              </a:r>
            </a:p>
            <a:p>
              <a:pPr eaLnBrk="0" hangingPunct="0"/>
              <a:r>
                <a:rPr lang="en-US" altLang="ja-JP" sz="1600" b="1" dirty="0" smtClean="0">
                  <a:solidFill>
                    <a:srgbClr val="0000FF"/>
                  </a:solidFill>
                  <a:latin typeface="ＭＳ Ｐゴシック" pitchFamily="50" charset="-128"/>
                </a:rPr>
                <a:t>-0.004</a:t>
              </a:r>
              <a:endParaRPr lang="ja-JP" altLang="en-US" sz="1600" b="1" dirty="0">
                <a:solidFill>
                  <a:srgbClr val="0000FF"/>
                </a:solidFill>
                <a:latin typeface="ＭＳ Ｐゴシック" pitchFamily="50" charset="-128"/>
              </a:endParaRPr>
            </a:p>
          </p:txBody>
        </p:sp>
        <p:cxnSp>
          <p:nvCxnSpPr>
            <p:cNvPr id="13" name="直線コネクタ 12"/>
            <p:cNvCxnSpPr>
              <a:stCxn id="14" idx="1"/>
            </p:cNvCxnSpPr>
            <p:nvPr/>
          </p:nvCxnSpPr>
          <p:spPr>
            <a:xfrm rot="10800000" flipH="1" flipV="1">
              <a:off x="6696236" y="3681028"/>
              <a:ext cx="1476164" cy="7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6696236" y="3320988"/>
              <a:ext cx="1476164" cy="7200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cxnSp>
          <p:nvCxnSpPr>
            <p:cNvPr id="15" name="直線コネクタ 14"/>
            <p:cNvCxnSpPr/>
            <p:nvPr/>
          </p:nvCxnSpPr>
          <p:spPr>
            <a:xfrm rot="5400000" flipH="1" flipV="1">
              <a:off x="6444208" y="3990872"/>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rot="5400000">
              <a:off x="6732240" y="3681028"/>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AutoShape 31"/>
            <p:cNvSpPr>
              <a:spLocks noChangeArrowheads="1"/>
            </p:cNvSpPr>
            <p:nvPr/>
          </p:nvSpPr>
          <p:spPr bwMode="auto">
            <a:xfrm>
              <a:off x="7375196" y="3338651"/>
              <a:ext cx="1152128" cy="340519"/>
            </a:xfrm>
            <a:prstGeom prst="roundRect">
              <a:avLst>
                <a:gd name="adj" fmla="val 16667"/>
              </a:avLst>
            </a:prstGeom>
            <a:noFill/>
            <a:ln w="9525">
              <a:noFill/>
              <a:round/>
              <a:headEnd/>
              <a:tailEnd/>
            </a:ln>
            <a:effectLst/>
          </p:spPr>
          <p:txBody>
            <a:bodyPr wrap="square" lIns="0" tIns="0" rIns="0" bIns="0" anchor="ctr">
              <a:spAutoFit/>
            </a:bodyPr>
            <a:lstStyle/>
            <a:p>
              <a:pPr eaLnBrk="0" hangingPunct="0"/>
              <a:r>
                <a:rPr lang="en-US" altLang="ja-JP" sz="2000" b="1" dirty="0" smtClean="0">
                  <a:solidFill>
                    <a:srgbClr val="0000FF"/>
                  </a:solidFill>
                  <a:latin typeface="ＭＳ Ｐゴシック" pitchFamily="50" charset="-128"/>
                </a:rPr>
                <a:t>0.3µ</a:t>
              </a:r>
              <a:endParaRPr lang="ja-JP" altLang="en-US" sz="2000" b="1" dirty="0">
                <a:solidFill>
                  <a:srgbClr val="0000FF"/>
                </a:solidFill>
                <a:latin typeface="ＭＳ Ｐゴシック" pitchFamily="50" charset="-128"/>
              </a:endParaRPr>
            </a:p>
          </p:txBody>
        </p:sp>
        <p:sp>
          <p:nvSpPr>
            <p:cNvPr id="18" name="AutoShape 31"/>
            <p:cNvSpPr>
              <a:spLocks noChangeArrowheads="1"/>
            </p:cNvSpPr>
            <p:nvPr/>
          </p:nvSpPr>
          <p:spPr bwMode="auto">
            <a:xfrm>
              <a:off x="7386771" y="3690896"/>
              <a:ext cx="1152128" cy="340519"/>
            </a:xfrm>
            <a:prstGeom prst="roundRect">
              <a:avLst>
                <a:gd name="adj" fmla="val 16667"/>
              </a:avLst>
            </a:prstGeom>
            <a:noFill/>
            <a:ln w="9525">
              <a:noFill/>
              <a:round/>
              <a:headEnd/>
              <a:tailEnd/>
            </a:ln>
            <a:effectLst/>
          </p:spPr>
          <p:txBody>
            <a:bodyPr wrap="square" lIns="0" tIns="0" rIns="0" bIns="0" anchor="ctr">
              <a:spAutoFit/>
            </a:bodyPr>
            <a:lstStyle/>
            <a:p>
              <a:pPr eaLnBrk="0" hangingPunct="0"/>
              <a:r>
                <a:rPr lang="en-US" altLang="ja-JP" sz="2000" b="1" dirty="0" smtClean="0">
                  <a:solidFill>
                    <a:srgbClr val="0000FF"/>
                  </a:solidFill>
                  <a:latin typeface="ＭＳ Ｐゴシック" pitchFamily="50" charset="-128"/>
                </a:rPr>
                <a:t>0.5µ</a:t>
              </a:r>
              <a:endParaRPr lang="ja-JP" altLang="en-US" sz="2000" b="1" dirty="0">
                <a:solidFill>
                  <a:srgbClr val="0000FF"/>
                </a:solidFill>
                <a:latin typeface="ＭＳ Ｐゴシック" pitchFamily="50" charset="-128"/>
              </a:endParaRPr>
            </a:p>
          </p:txBody>
        </p:sp>
        <p:cxnSp>
          <p:nvCxnSpPr>
            <p:cNvPr id="19" name="直線コネクタ 18"/>
            <p:cNvCxnSpPr/>
            <p:nvPr/>
          </p:nvCxnSpPr>
          <p:spPr>
            <a:xfrm>
              <a:off x="3527884" y="5449186"/>
              <a:ext cx="12241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3527884" y="5684238"/>
              <a:ext cx="12241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rot="5400000">
              <a:off x="3669125" y="5303189"/>
              <a:ext cx="293582" cy="158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rot="5400000" flipH="1" flipV="1">
              <a:off x="3664209" y="5866405"/>
              <a:ext cx="308178" cy="158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3" name="AutoShape 31"/>
            <p:cNvSpPr>
              <a:spLocks noChangeArrowheads="1"/>
            </p:cNvSpPr>
            <p:nvPr/>
          </p:nvSpPr>
          <p:spPr bwMode="auto">
            <a:xfrm>
              <a:off x="1727684" y="5199657"/>
              <a:ext cx="1152128" cy="544830"/>
            </a:xfrm>
            <a:prstGeom prst="roundRect">
              <a:avLst>
                <a:gd name="adj" fmla="val 16667"/>
              </a:avLst>
            </a:prstGeom>
            <a:noFill/>
            <a:ln w="9525">
              <a:noFill/>
              <a:round/>
              <a:headEnd/>
              <a:tailEnd/>
            </a:ln>
            <a:effectLst/>
          </p:spPr>
          <p:txBody>
            <a:bodyPr wrap="square" lIns="0" tIns="0" rIns="0" bIns="0" anchor="ctr">
              <a:spAutoFit/>
            </a:bodyPr>
            <a:lstStyle/>
            <a:p>
              <a:pPr algn="ctr" eaLnBrk="0" hangingPunct="0"/>
              <a:r>
                <a:rPr lang="el-GR" altLang="ja-JP" sz="3200" b="1" dirty="0" smtClean="0">
                  <a:solidFill>
                    <a:srgbClr val="0000FF"/>
                  </a:solidFill>
                  <a:latin typeface="ＭＳ Ｐゴシック" pitchFamily="50" charset="-128"/>
                </a:rPr>
                <a:t>Φ</a:t>
              </a:r>
              <a:r>
                <a:rPr lang="ja-JP" altLang="en-US" sz="3200" b="1" dirty="0" smtClean="0">
                  <a:solidFill>
                    <a:srgbClr val="0000FF"/>
                  </a:solidFill>
                  <a:latin typeface="ＭＳ Ｐゴシック" pitchFamily="50" charset="-128"/>
                </a:rPr>
                <a:t>４</a:t>
              </a:r>
              <a:endParaRPr lang="ja-JP" altLang="en-US" sz="3200" b="1" dirty="0">
                <a:solidFill>
                  <a:srgbClr val="0000FF"/>
                </a:solidFill>
                <a:latin typeface="ＭＳ Ｐゴシック" pitchFamily="50" charset="-128"/>
              </a:endParaRPr>
            </a:p>
          </p:txBody>
        </p:sp>
        <p:sp>
          <p:nvSpPr>
            <p:cNvPr id="24" name="AutoShape 31"/>
            <p:cNvSpPr>
              <a:spLocks noChangeArrowheads="1"/>
            </p:cNvSpPr>
            <p:nvPr/>
          </p:nvSpPr>
          <p:spPr bwMode="auto">
            <a:xfrm>
              <a:off x="2735796" y="5027446"/>
              <a:ext cx="864096" cy="544830"/>
            </a:xfrm>
            <a:prstGeom prst="roundRect">
              <a:avLst>
                <a:gd name="adj" fmla="val 16667"/>
              </a:avLst>
            </a:prstGeom>
            <a:noFill/>
            <a:ln w="9525">
              <a:noFill/>
              <a:round/>
              <a:headEnd/>
              <a:tailEnd/>
            </a:ln>
            <a:effectLst/>
          </p:spPr>
          <p:txBody>
            <a:bodyPr wrap="square" lIns="0" tIns="0" rIns="0" bIns="0" anchor="ctr">
              <a:spAutoFit/>
            </a:bodyPr>
            <a:lstStyle/>
            <a:p>
              <a:pPr eaLnBrk="0" hangingPunct="0"/>
              <a:r>
                <a:rPr lang="en-US" altLang="ja-JP" sz="1600" b="1" dirty="0" smtClean="0">
                  <a:solidFill>
                    <a:srgbClr val="0000FF"/>
                  </a:solidFill>
                  <a:latin typeface="ＭＳ Ｐゴシック" pitchFamily="50" charset="-128"/>
                </a:rPr>
                <a:t>-0.006</a:t>
              </a:r>
            </a:p>
            <a:p>
              <a:pPr eaLnBrk="0" hangingPunct="0"/>
              <a:r>
                <a:rPr lang="en-US" altLang="ja-JP" sz="1600" b="1" dirty="0" smtClean="0">
                  <a:solidFill>
                    <a:srgbClr val="0000FF"/>
                  </a:solidFill>
                  <a:latin typeface="ＭＳ Ｐゴシック" pitchFamily="50" charset="-128"/>
                </a:rPr>
                <a:t>-0.009</a:t>
              </a:r>
              <a:endParaRPr lang="ja-JP" altLang="en-US" sz="1600" b="1" dirty="0">
                <a:solidFill>
                  <a:srgbClr val="0000FF"/>
                </a:solidFill>
                <a:latin typeface="ＭＳ Ｐゴシック" pitchFamily="50" charset="-128"/>
              </a:endParaRPr>
            </a:p>
          </p:txBody>
        </p:sp>
        <p:sp>
          <p:nvSpPr>
            <p:cNvPr id="25" name="テキスト ボックス 24"/>
            <p:cNvSpPr txBox="1"/>
            <p:nvPr/>
          </p:nvSpPr>
          <p:spPr>
            <a:xfrm>
              <a:off x="7396222" y="2267192"/>
              <a:ext cx="1747777" cy="707886"/>
            </a:xfrm>
            <a:prstGeom prst="rect">
              <a:avLst/>
            </a:prstGeom>
            <a:noFill/>
          </p:spPr>
          <p:txBody>
            <a:bodyPr wrap="square" rtlCol="0">
              <a:spAutoFit/>
            </a:bodyPr>
            <a:lstStyle/>
            <a:p>
              <a:pPr algn="ctr"/>
              <a:r>
                <a:rPr lang="en-US" altLang="ja-JP" sz="2000" b="1" dirty="0" smtClean="0">
                  <a:latin typeface="Arial" pitchFamily="34" charset="0"/>
                  <a:ea typeface="SimHei" pitchFamily="2" charset="-122"/>
                  <a:cs typeface="Arial" pitchFamily="34" charset="0"/>
                </a:rPr>
                <a:t>…h4 tolerance</a:t>
              </a:r>
              <a:endParaRPr lang="ja-JP" altLang="en-US" sz="2000" b="1" dirty="0">
                <a:latin typeface="Arial" pitchFamily="34" charset="0"/>
                <a:ea typeface="SimHei" pitchFamily="2" charset="-122"/>
                <a:cs typeface="Arial" pitchFamily="34" charset="0"/>
              </a:endParaRPr>
            </a:p>
          </p:txBody>
        </p:sp>
        <p:pic>
          <p:nvPicPr>
            <p:cNvPr id="26" name="Picture 3"/>
            <p:cNvPicPr>
              <a:picLocks noChangeAspect="1" noChangeArrowheads="1"/>
            </p:cNvPicPr>
            <p:nvPr/>
          </p:nvPicPr>
          <p:blipFill>
            <a:blip r:embed="rId4" cstate="print"/>
            <a:srcRect/>
            <a:stretch>
              <a:fillRect/>
            </a:stretch>
          </p:blipFill>
          <p:spPr bwMode="auto">
            <a:xfrm>
              <a:off x="6732240" y="3757102"/>
              <a:ext cx="325403" cy="216024"/>
            </a:xfrm>
            <a:prstGeom prst="rect">
              <a:avLst/>
            </a:prstGeom>
            <a:noFill/>
            <a:ln w="9525">
              <a:noFill/>
              <a:miter lim="800000"/>
              <a:headEnd/>
              <a:tailEnd/>
            </a:ln>
          </p:spPr>
        </p:pic>
        <p:pic>
          <p:nvPicPr>
            <p:cNvPr id="27" name="Picture 4"/>
            <p:cNvPicPr>
              <a:picLocks noChangeAspect="1" noChangeArrowheads="1"/>
            </p:cNvPicPr>
            <p:nvPr/>
          </p:nvPicPr>
          <p:blipFill>
            <a:blip r:embed="rId5" cstate="print"/>
            <a:srcRect/>
            <a:stretch>
              <a:fillRect/>
            </a:stretch>
          </p:blipFill>
          <p:spPr bwMode="auto">
            <a:xfrm>
              <a:off x="6768244" y="3397062"/>
              <a:ext cx="216024" cy="216024"/>
            </a:xfrm>
            <a:prstGeom prst="rect">
              <a:avLst/>
            </a:prstGeom>
            <a:noFill/>
            <a:ln w="9525">
              <a:noFill/>
              <a:miter lim="800000"/>
              <a:headEnd/>
              <a:tailEnd/>
            </a:ln>
          </p:spPr>
        </p:pic>
        <p:pic>
          <p:nvPicPr>
            <p:cNvPr id="29" name="Picture 1"/>
            <p:cNvPicPr>
              <a:picLocks noChangeAspect="1" noChangeArrowheads="1"/>
            </p:cNvPicPr>
            <p:nvPr/>
          </p:nvPicPr>
          <p:blipFill>
            <a:blip r:embed="rId6" cstate="print"/>
            <a:srcRect/>
            <a:stretch>
              <a:fillRect/>
            </a:stretch>
          </p:blipFill>
          <p:spPr bwMode="auto">
            <a:xfrm>
              <a:off x="4752019" y="4689140"/>
              <a:ext cx="3685415" cy="1764196"/>
            </a:xfrm>
            <a:prstGeom prst="rect">
              <a:avLst/>
            </a:prstGeom>
            <a:noFill/>
            <a:ln w="9525">
              <a:noFill/>
              <a:miter lim="800000"/>
              <a:headEnd/>
              <a:tailEnd/>
            </a:ln>
          </p:spPr>
        </p:pic>
        <p:sp>
          <p:nvSpPr>
            <p:cNvPr id="30" name="正方形/長方形 29"/>
            <p:cNvSpPr/>
            <p:nvPr/>
          </p:nvSpPr>
          <p:spPr>
            <a:xfrm>
              <a:off x="1122993" y="3167680"/>
              <a:ext cx="1492716" cy="369332"/>
            </a:xfrm>
            <a:prstGeom prst="rect">
              <a:avLst/>
            </a:prstGeom>
          </p:spPr>
          <p:txBody>
            <a:bodyPr wrap="none">
              <a:spAutoFit/>
            </a:bodyPr>
            <a:lstStyle/>
            <a:p>
              <a:pPr algn="ctr"/>
              <a:r>
                <a:rPr lang="en-US" altLang="zh-CN" dirty="0" smtClean="0">
                  <a:latin typeface="Arial" pitchFamily="34" charset="0"/>
                  <a:ea typeface="SimHei" pitchFamily="2" charset="-122"/>
                  <a:cs typeface="Arial" pitchFamily="34" charset="0"/>
                </a:rPr>
                <a:t>Cutting edge</a:t>
              </a:r>
              <a:endParaRPr lang="ja-JP" altLang="en-US" dirty="0">
                <a:latin typeface="Arial" pitchFamily="34" charset="0"/>
                <a:ea typeface="SimHei" pitchFamily="2" charset="-122"/>
                <a:cs typeface="Arial" pitchFamily="34" charset="0"/>
              </a:endParaRPr>
            </a:p>
          </p:txBody>
        </p:sp>
        <p:sp>
          <p:nvSpPr>
            <p:cNvPr id="31" name="正方形/長方形 30"/>
            <p:cNvSpPr/>
            <p:nvPr/>
          </p:nvSpPr>
          <p:spPr>
            <a:xfrm>
              <a:off x="3373714" y="3140968"/>
              <a:ext cx="838691" cy="369332"/>
            </a:xfrm>
            <a:prstGeom prst="rect">
              <a:avLst/>
            </a:prstGeom>
          </p:spPr>
          <p:txBody>
            <a:bodyPr wrap="none">
              <a:spAutoFit/>
            </a:bodyPr>
            <a:lstStyle/>
            <a:p>
              <a:pPr algn="ctr"/>
              <a:r>
                <a:rPr lang="en-US" altLang="zh-CN" dirty="0" smtClean="0">
                  <a:latin typeface="Arial" pitchFamily="34" charset="0"/>
                  <a:ea typeface="SimHei" pitchFamily="2" charset="-122"/>
                  <a:cs typeface="Arial" pitchFamily="34" charset="0"/>
                </a:rPr>
                <a:t>Shank</a:t>
              </a:r>
              <a:endParaRPr lang="ja-JP" altLang="en-US" dirty="0">
                <a:latin typeface="Arial" pitchFamily="34" charset="0"/>
                <a:ea typeface="SimHei" pitchFamily="2" charset="-122"/>
                <a:cs typeface="Arial" pitchFamily="34" charset="0"/>
              </a:endParaRPr>
            </a:p>
          </p:txBody>
        </p:sp>
        <p:cxnSp>
          <p:nvCxnSpPr>
            <p:cNvPr id="32" name="直線コネクタ 31"/>
            <p:cNvCxnSpPr/>
            <p:nvPr/>
          </p:nvCxnSpPr>
          <p:spPr>
            <a:xfrm>
              <a:off x="3313269" y="3501008"/>
              <a:ext cx="1114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rot="5400000" flipH="1" flipV="1">
              <a:off x="3005167" y="3188479"/>
              <a:ext cx="600665" cy="158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1150597" y="3501008"/>
              <a:ext cx="13377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rot="5400000" flipH="1" flipV="1">
              <a:off x="842495" y="3188479"/>
              <a:ext cx="600665" cy="158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5868144" y="3485531"/>
              <a:ext cx="8280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Text-タイトル"/>
          <p:cNvSpPr txBox="1"/>
          <p:nvPr/>
        </p:nvSpPr>
        <p:spPr>
          <a:xfrm>
            <a:off x="268091" y="900000"/>
            <a:ext cx="6248824" cy="954107"/>
          </a:xfrm>
          <a:prstGeom prst="rect">
            <a:avLst/>
          </a:prstGeom>
          <a:noFill/>
        </p:spPr>
        <p:txBody>
          <a:bodyPr wrap="square">
            <a:spAutoFit/>
          </a:bodyPr>
          <a:lstStyle/>
          <a:p>
            <a:pPr marL="514350" indent="-514350" defTabSz="914370" fontAlgn="auto">
              <a:spcBef>
                <a:spcPts val="0"/>
              </a:spcBef>
              <a:spcAft>
                <a:spcPts val="0"/>
              </a:spcAft>
              <a:defRPr/>
            </a:pPr>
            <a:r>
              <a:rPr lang="en-US" altLang="ja-JP" sz="2800" b="1" dirty="0" smtClean="0">
                <a:latin typeface="Arial" pitchFamily="34" charset="0"/>
                <a:cs typeface="Arial" pitchFamily="34" charset="0"/>
              </a:rPr>
              <a:t>1.</a:t>
            </a:r>
            <a:r>
              <a:rPr lang="en-US" altLang="zh-CN" sz="2800" b="1" dirty="0" smtClean="0">
                <a:latin typeface="Arial" pitchFamily="34" charset="0"/>
                <a:ea typeface="SimHei" pitchFamily="2" charset="-122"/>
                <a:cs typeface="Arial" pitchFamily="34" charset="0"/>
              </a:rPr>
              <a:t>Minimize dimensional tolerance </a:t>
            </a:r>
          </a:p>
          <a:p>
            <a:pPr marL="514350" indent="-514350" defTabSz="914370" fontAlgn="auto">
              <a:spcBef>
                <a:spcPts val="0"/>
              </a:spcBef>
              <a:spcAft>
                <a:spcPts val="0"/>
              </a:spcAft>
              <a:defRPr/>
            </a:pPr>
            <a:r>
              <a:rPr lang="en-US" altLang="zh-CN" sz="2800" b="1" dirty="0" smtClean="0">
                <a:latin typeface="Arial" pitchFamily="34" charset="0"/>
                <a:ea typeface="SimHei" pitchFamily="2" charset="-122"/>
                <a:cs typeface="Arial" pitchFamily="34" charset="0"/>
              </a:rPr>
              <a:t>  as small as possible.</a:t>
            </a:r>
            <a:endParaRPr lang="en-US" altLang="ja-JP" sz="2800" b="1" dirty="0" smtClean="0">
              <a:latin typeface="Arial" pitchFamily="34" charset="0"/>
              <a:ea typeface="SimHei" pitchFamily="2" charset="-122"/>
              <a:cs typeface="Arial" pitchFamily="34" charset="0"/>
            </a:endParaRPr>
          </a:p>
        </p:txBody>
      </p:sp>
      <p:sp>
        <p:nvSpPr>
          <p:cNvPr id="39" name="Text-タイトル"/>
          <p:cNvSpPr txBox="1"/>
          <p:nvPr/>
        </p:nvSpPr>
        <p:spPr>
          <a:xfrm>
            <a:off x="1" y="0"/>
            <a:ext cx="4271058" cy="584775"/>
          </a:xfrm>
          <a:prstGeom prst="rect">
            <a:avLst/>
          </a:prstGeom>
          <a:noFill/>
        </p:spPr>
        <p:txBody>
          <a:bodyPr wrap="square">
            <a:spAutoFit/>
          </a:bodyPr>
          <a:lstStyle/>
          <a:p>
            <a:r>
              <a:rPr lang="en-US" altLang="ja-JP" sz="3200" b="1" dirty="0" smtClean="0">
                <a:latin typeface="Arial" pitchFamily="34" charset="0"/>
                <a:ea typeface="SimHei" pitchFamily="2" charset="-122"/>
                <a:cs typeface="Arial" pitchFamily="34" charset="0"/>
              </a:rPr>
              <a:t>SLIMLINE "UNO"</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スライド番号プレースホルダ 30"/>
          <p:cNvSpPr txBox="1">
            <a:spLocks noGrp="1"/>
          </p:cNvSpPr>
          <p:nvPr/>
        </p:nvSpPr>
        <p:spPr bwMode="auto">
          <a:xfrm>
            <a:off x="6974904" y="6448251"/>
            <a:ext cx="2133600" cy="365125"/>
          </a:xfrm>
          <a:prstGeom prst="rect">
            <a:avLst/>
          </a:prstGeom>
          <a:noFill/>
          <a:ln>
            <a:miter lim="800000"/>
            <a:headEnd/>
            <a:tailEnd/>
          </a:ln>
        </p:spPr>
        <p:txBody>
          <a:bodyPr anchor="ctr"/>
          <a:lstStyle/>
          <a:p>
            <a:pPr algn="r">
              <a:defRPr/>
            </a:pPr>
            <a:fld id="{6FFBC98A-155F-450E-AC61-1582931BC493}" type="slidenum">
              <a:rPr lang="ja-JP" altLang="en-US" sz="1200">
                <a:solidFill>
                  <a:schemeClr val="tx1">
                    <a:tint val="75000"/>
                  </a:schemeClr>
                </a:solidFill>
                <a:latin typeface="+mn-lt"/>
                <a:ea typeface="+mn-ea"/>
              </a:rPr>
              <a:pPr algn="r">
                <a:defRPr/>
              </a:pPr>
              <a:t>3</a:t>
            </a:fld>
            <a:endParaRPr lang="ja-JP" altLang="en-US" sz="1200" dirty="0">
              <a:solidFill>
                <a:schemeClr val="tx1">
                  <a:tint val="75000"/>
                </a:schemeClr>
              </a:solidFill>
              <a:latin typeface="+mn-lt"/>
              <a:ea typeface="+mn-ea"/>
            </a:endParaRPr>
          </a:p>
        </p:txBody>
      </p:sp>
      <p:sp>
        <p:nvSpPr>
          <p:cNvPr id="164867" name="タイトル 12"/>
          <p:cNvSpPr>
            <a:spLocks noGrp="1"/>
          </p:cNvSpPr>
          <p:nvPr>
            <p:ph type="title" idx="4294967295"/>
          </p:nvPr>
        </p:nvSpPr>
        <p:spPr>
          <a:xfrm>
            <a:off x="0" y="-9525"/>
            <a:ext cx="9144000" cy="595313"/>
          </a:xfrm>
          <a:prstGeom prst="rect">
            <a:avLst/>
          </a:prstGeom>
        </p:spPr>
        <p:txBody>
          <a:bodyPr>
            <a:normAutofit fontScale="90000"/>
          </a:bodyPr>
          <a:lstStyle/>
          <a:p>
            <a:pPr algn="l"/>
            <a:r>
              <a:rPr lang="en-US" altLang="ja-JP" sz="3600" b="1" dirty="0" smtClean="0">
                <a:latin typeface="MS UI Gothic" pitchFamily="50" charset="-128"/>
                <a:ea typeface="MS UI Gothic" pitchFamily="50" charset="-128"/>
              </a:rPr>
              <a:t>Company’s Outline</a:t>
            </a:r>
            <a:endParaRPr lang="ja-JP" altLang="en-US" sz="3600" b="1" dirty="0" smtClean="0">
              <a:latin typeface="MS UI Gothic" pitchFamily="50" charset="-128"/>
              <a:ea typeface="MS UI Gothic" pitchFamily="50" charset="-128"/>
            </a:endParaRPr>
          </a:p>
        </p:txBody>
      </p:sp>
      <p:sp>
        <p:nvSpPr>
          <p:cNvPr id="164868" name="テキスト ボックス 7"/>
          <p:cNvSpPr txBox="1">
            <a:spLocks noChangeArrowheads="1"/>
          </p:cNvSpPr>
          <p:nvPr/>
        </p:nvSpPr>
        <p:spPr bwMode="auto">
          <a:xfrm>
            <a:off x="6457950" y="4494213"/>
            <a:ext cx="2628900" cy="1015663"/>
          </a:xfrm>
          <a:prstGeom prst="rect">
            <a:avLst/>
          </a:prstGeom>
          <a:noFill/>
          <a:ln w="9525">
            <a:noFill/>
            <a:miter lim="800000"/>
            <a:headEnd/>
            <a:tailEnd/>
          </a:ln>
        </p:spPr>
        <p:txBody>
          <a:bodyPr lIns="0">
            <a:spAutoFit/>
          </a:bodyPr>
          <a:lstStyle/>
          <a:p>
            <a:r>
              <a:rPr lang="ja-JP" altLang="en-US" sz="2400" b="1" dirty="0" smtClean="0">
                <a:solidFill>
                  <a:srgbClr val="FF0000"/>
                </a:solidFill>
                <a:latin typeface="MS UI Gothic" pitchFamily="50" charset="-128"/>
                <a:ea typeface="MS UI Gothic" pitchFamily="50" charset="-128"/>
              </a:rPr>
              <a:t>２１８</a:t>
            </a:r>
            <a:endParaRPr lang="en-US" altLang="ja-JP" sz="1400" b="1" dirty="0">
              <a:latin typeface="MS UI Gothic" pitchFamily="50" charset="-128"/>
              <a:ea typeface="MS UI Gothic" pitchFamily="50" charset="-128"/>
            </a:endParaRPr>
          </a:p>
          <a:p>
            <a:r>
              <a:rPr lang="ja-JP" altLang="en-US" sz="1400" b="1" dirty="0" smtClean="0">
                <a:latin typeface="MS UI Gothic" pitchFamily="50" charset="-128"/>
                <a:ea typeface="MS UI Gothic" pitchFamily="50" charset="-128"/>
              </a:rPr>
              <a:t>（</a:t>
            </a:r>
            <a:r>
              <a:rPr lang="en-US" altLang="ja-JP" sz="1400" b="1" dirty="0" smtClean="0">
                <a:latin typeface="MS UI Gothic" pitchFamily="50" charset="-128"/>
                <a:ea typeface="MS UI Gothic" pitchFamily="50" charset="-128"/>
              </a:rPr>
              <a:t>permanent employee </a:t>
            </a:r>
            <a:r>
              <a:rPr lang="en-US" altLang="ja-JP" b="1" dirty="0" smtClean="0">
                <a:latin typeface="MS UI Gothic" pitchFamily="50" charset="-128"/>
                <a:ea typeface="MS UI Gothic" pitchFamily="50" charset="-128"/>
              </a:rPr>
              <a:t>184,  </a:t>
            </a:r>
            <a:r>
              <a:rPr lang="en-US" altLang="ja-JP" sz="1400" b="1" dirty="0" smtClean="0">
                <a:latin typeface="MS UI Gothic" pitchFamily="50" charset="-128"/>
                <a:ea typeface="MS UI Gothic" pitchFamily="50" charset="-128"/>
              </a:rPr>
              <a:t>part time-worker </a:t>
            </a:r>
            <a:r>
              <a:rPr lang="en-US" altLang="ja-JP" b="1" dirty="0" smtClean="0">
                <a:latin typeface="MS UI Gothic" pitchFamily="50" charset="-128"/>
                <a:ea typeface="MS UI Gothic" pitchFamily="50" charset="-128"/>
              </a:rPr>
              <a:t>34</a:t>
            </a:r>
            <a:r>
              <a:rPr lang="ja-JP" altLang="en-US" sz="1400" b="1" dirty="0" smtClean="0">
                <a:latin typeface="MS UI Gothic" pitchFamily="50" charset="-128"/>
                <a:ea typeface="MS UI Gothic" pitchFamily="50" charset="-128"/>
              </a:rPr>
              <a:t>）</a:t>
            </a:r>
            <a:endParaRPr lang="ja-JP" altLang="en-US" sz="1400" b="1" dirty="0">
              <a:latin typeface="MS UI Gothic" pitchFamily="50" charset="-128"/>
              <a:ea typeface="MS UI Gothic" pitchFamily="50" charset="-128"/>
            </a:endParaRPr>
          </a:p>
        </p:txBody>
      </p:sp>
      <p:sp>
        <p:nvSpPr>
          <p:cNvPr id="164869" name="テキスト ボックス 8"/>
          <p:cNvSpPr txBox="1">
            <a:spLocks noChangeArrowheads="1"/>
          </p:cNvSpPr>
          <p:nvPr/>
        </p:nvSpPr>
        <p:spPr bwMode="auto">
          <a:xfrm>
            <a:off x="5176838" y="5795963"/>
            <a:ext cx="1114425" cy="369332"/>
          </a:xfrm>
          <a:prstGeom prst="rect">
            <a:avLst/>
          </a:prstGeom>
          <a:noFill/>
          <a:ln w="9525">
            <a:noFill/>
            <a:miter lim="800000"/>
            <a:headEnd/>
            <a:tailEnd/>
          </a:ln>
        </p:spPr>
        <p:txBody>
          <a:bodyPr>
            <a:spAutoFit/>
          </a:bodyPr>
          <a:lstStyle/>
          <a:p>
            <a:r>
              <a:rPr lang="en-US" altLang="ja-JP" i="1" dirty="0" smtClean="0">
                <a:latin typeface="MS UI Gothic" pitchFamily="50" charset="-128"/>
                <a:ea typeface="MS UI Gothic" pitchFamily="50" charset="-128"/>
              </a:rPr>
              <a:t>building</a:t>
            </a:r>
            <a:endParaRPr lang="ja-JP" altLang="en-US" i="1" dirty="0">
              <a:latin typeface="MS UI Gothic" pitchFamily="50" charset="-128"/>
              <a:ea typeface="MS UI Gothic" pitchFamily="50" charset="-128"/>
            </a:endParaRPr>
          </a:p>
        </p:txBody>
      </p:sp>
      <p:sp>
        <p:nvSpPr>
          <p:cNvPr id="164870" name="テキスト ボックス 9"/>
          <p:cNvSpPr txBox="1">
            <a:spLocks noChangeArrowheads="1"/>
          </p:cNvSpPr>
          <p:nvPr/>
        </p:nvSpPr>
        <p:spPr bwMode="auto">
          <a:xfrm>
            <a:off x="6461125" y="5795963"/>
            <a:ext cx="2249488" cy="366712"/>
          </a:xfrm>
          <a:prstGeom prst="rect">
            <a:avLst/>
          </a:prstGeom>
          <a:noFill/>
          <a:ln w="9525">
            <a:noFill/>
            <a:miter lim="800000"/>
            <a:headEnd/>
            <a:tailEnd/>
          </a:ln>
        </p:spPr>
        <p:txBody>
          <a:bodyPr lIns="0">
            <a:spAutoFit/>
          </a:bodyPr>
          <a:lstStyle/>
          <a:p>
            <a:r>
              <a:rPr lang="en-US" altLang="ja-JP" b="1" dirty="0">
                <a:latin typeface="MS UI Gothic" pitchFamily="50" charset="-128"/>
                <a:ea typeface="MS UI Gothic" pitchFamily="50" charset="-128"/>
              </a:rPr>
              <a:t>12,100</a:t>
            </a:r>
            <a:r>
              <a:rPr lang="ja-JP" altLang="en-US" b="1" dirty="0">
                <a:latin typeface="MS UI Gothic" pitchFamily="50" charset="-128"/>
                <a:ea typeface="MS UI Gothic" pitchFamily="50" charset="-128"/>
              </a:rPr>
              <a:t> </a:t>
            </a:r>
            <a:r>
              <a:rPr lang="ja-JP" altLang="en-US" sz="1200" b="1" dirty="0" smtClean="0">
                <a:latin typeface="MS UI Gothic" pitchFamily="50" charset="-128"/>
                <a:ea typeface="MS UI Gothic" pitchFamily="50" charset="-128"/>
              </a:rPr>
              <a:t>㎡</a:t>
            </a:r>
            <a:endParaRPr lang="ja-JP" altLang="en-US" b="1" dirty="0">
              <a:latin typeface="MS UI Gothic" pitchFamily="50" charset="-128"/>
              <a:ea typeface="MS UI Gothic" pitchFamily="50" charset="-128"/>
            </a:endParaRPr>
          </a:p>
        </p:txBody>
      </p:sp>
      <p:sp>
        <p:nvSpPr>
          <p:cNvPr id="164871" name="テキスト ボックス 10"/>
          <p:cNvSpPr txBox="1">
            <a:spLocks noChangeArrowheads="1"/>
          </p:cNvSpPr>
          <p:nvPr/>
        </p:nvSpPr>
        <p:spPr bwMode="auto">
          <a:xfrm>
            <a:off x="5164138" y="2730406"/>
            <a:ext cx="1208062" cy="338554"/>
          </a:xfrm>
          <a:prstGeom prst="rect">
            <a:avLst/>
          </a:prstGeom>
          <a:noFill/>
          <a:ln w="9525">
            <a:noFill/>
            <a:miter lim="800000"/>
            <a:headEnd/>
            <a:tailEnd/>
          </a:ln>
        </p:spPr>
        <p:txBody>
          <a:bodyPr wrap="square">
            <a:spAutoFit/>
          </a:bodyPr>
          <a:lstStyle/>
          <a:p>
            <a:r>
              <a:rPr lang="en-US" altLang="ja-JP" sz="1600" i="1" dirty="0" smtClean="0">
                <a:latin typeface="MS UI Gothic" pitchFamily="50" charset="-128"/>
                <a:ea typeface="MS UI Gothic" pitchFamily="50" charset="-128"/>
              </a:rPr>
              <a:t>cooperation</a:t>
            </a:r>
            <a:endParaRPr lang="ja-JP" altLang="en-US" sz="1600" i="1" dirty="0">
              <a:latin typeface="MS UI Gothic" pitchFamily="50" charset="-128"/>
              <a:ea typeface="MS UI Gothic" pitchFamily="50" charset="-128"/>
            </a:endParaRPr>
          </a:p>
        </p:txBody>
      </p:sp>
      <p:sp>
        <p:nvSpPr>
          <p:cNvPr id="164872" name="テキスト ボックス 11"/>
          <p:cNvSpPr txBox="1">
            <a:spLocks noChangeArrowheads="1"/>
          </p:cNvSpPr>
          <p:nvPr/>
        </p:nvSpPr>
        <p:spPr bwMode="auto">
          <a:xfrm>
            <a:off x="6456363" y="2713038"/>
            <a:ext cx="2303462" cy="915987"/>
          </a:xfrm>
          <a:prstGeom prst="rect">
            <a:avLst/>
          </a:prstGeom>
          <a:noFill/>
          <a:ln w="9525">
            <a:noFill/>
            <a:miter lim="800000"/>
            <a:headEnd/>
            <a:tailEnd/>
          </a:ln>
        </p:spPr>
        <p:txBody>
          <a:bodyPr lIns="0">
            <a:spAutoFit/>
          </a:bodyPr>
          <a:lstStyle/>
          <a:p>
            <a:r>
              <a:rPr lang="en-US" altLang="ja-JP" b="1" dirty="0" smtClean="0">
                <a:latin typeface="MS UI Gothic" pitchFamily="50" charset="-128"/>
                <a:ea typeface="MS UI Gothic" pitchFamily="50" charset="-128"/>
              </a:rPr>
              <a:t>Kyusyu </a:t>
            </a:r>
            <a:r>
              <a:rPr lang="en-US" altLang="ja-JP" b="1" dirty="0" err="1" smtClean="0">
                <a:latin typeface="MS UI Gothic" pitchFamily="50" charset="-128"/>
                <a:ea typeface="MS UI Gothic" pitchFamily="50" charset="-128"/>
              </a:rPr>
              <a:t>Kogu</a:t>
            </a:r>
            <a:r>
              <a:rPr lang="ja-JP" altLang="en-US" b="1" dirty="0">
                <a:latin typeface="MS UI Gothic" pitchFamily="50" charset="-128"/>
                <a:ea typeface="MS UI Gothic" pitchFamily="50" charset="-128"/>
              </a:rPr>
              <a:t>　</a:t>
            </a:r>
            <a:endParaRPr lang="en-US" altLang="ja-JP" b="1" dirty="0">
              <a:latin typeface="MS UI Gothic" pitchFamily="50" charset="-128"/>
              <a:ea typeface="MS UI Gothic" pitchFamily="50" charset="-128"/>
            </a:endParaRPr>
          </a:p>
          <a:p>
            <a:r>
              <a:rPr lang="en-US" altLang="ja-JP" b="1" dirty="0" smtClean="0">
                <a:latin typeface="MS UI Gothic" pitchFamily="50" charset="-128"/>
                <a:ea typeface="MS UI Gothic" pitchFamily="50" charset="-128"/>
              </a:rPr>
              <a:t>Kato</a:t>
            </a:r>
            <a:r>
              <a:rPr lang="ja-JP" altLang="en-US" b="1" dirty="0">
                <a:latin typeface="MS UI Gothic" pitchFamily="50" charset="-128"/>
                <a:ea typeface="MS UI Gothic" pitchFamily="50" charset="-128"/>
              </a:rPr>
              <a:t>　</a:t>
            </a:r>
            <a:endParaRPr lang="en-US" altLang="ja-JP" b="1" dirty="0">
              <a:latin typeface="MS UI Gothic" pitchFamily="50" charset="-128"/>
              <a:ea typeface="MS UI Gothic" pitchFamily="50" charset="-128"/>
            </a:endParaRPr>
          </a:p>
          <a:p>
            <a:r>
              <a:rPr lang="en-US" altLang="ja-JP" b="1" dirty="0" smtClean="0">
                <a:latin typeface="MS UI Gothic" pitchFamily="50" charset="-128"/>
                <a:ea typeface="MS UI Gothic" pitchFamily="50" charset="-128"/>
              </a:rPr>
              <a:t>OSG</a:t>
            </a:r>
            <a:r>
              <a:rPr lang="ja-JP" altLang="en-US" b="1" dirty="0">
                <a:latin typeface="MS UI Gothic" pitchFamily="50" charset="-128"/>
                <a:ea typeface="MS UI Gothic" pitchFamily="50" charset="-128"/>
              </a:rPr>
              <a:t>　</a:t>
            </a:r>
            <a:endParaRPr lang="en-US" altLang="ja-JP" b="1" dirty="0">
              <a:latin typeface="MS UI Gothic" pitchFamily="50" charset="-128"/>
              <a:ea typeface="MS UI Gothic" pitchFamily="50" charset="-128"/>
            </a:endParaRPr>
          </a:p>
        </p:txBody>
      </p:sp>
      <p:sp>
        <p:nvSpPr>
          <p:cNvPr id="164873" name="テキスト ボックス 16"/>
          <p:cNvSpPr txBox="1">
            <a:spLocks noChangeArrowheads="1"/>
          </p:cNvSpPr>
          <p:nvPr/>
        </p:nvSpPr>
        <p:spPr bwMode="auto">
          <a:xfrm>
            <a:off x="5164138" y="1096963"/>
            <a:ext cx="933450" cy="369332"/>
          </a:xfrm>
          <a:prstGeom prst="rect">
            <a:avLst/>
          </a:prstGeom>
          <a:noFill/>
          <a:ln w="9525">
            <a:noFill/>
            <a:miter lim="800000"/>
            <a:headEnd/>
            <a:tailEnd/>
          </a:ln>
        </p:spPr>
        <p:txBody>
          <a:bodyPr>
            <a:spAutoFit/>
          </a:bodyPr>
          <a:lstStyle/>
          <a:p>
            <a:r>
              <a:rPr lang="en-US" altLang="ja-JP" i="1" dirty="0" smtClean="0">
                <a:latin typeface="MS UI Gothic" pitchFamily="50" charset="-128"/>
                <a:ea typeface="MS UI Gothic" pitchFamily="50" charset="-128"/>
              </a:rPr>
              <a:t>capital</a:t>
            </a:r>
            <a:endParaRPr lang="en-US" altLang="ja-JP" i="1" dirty="0">
              <a:latin typeface="MS UI Gothic" pitchFamily="50" charset="-128"/>
              <a:ea typeface="MS UI Gothic" pitchFamily="50" charset="-128"/>
            </a:endParaRPr>
          </a:p>
        </p:txBody>
      </p:sp>
      <p:sp>
        <p:nvSpPr>
          <p:cNvPr id="164874" name="テキスト ボックス 18"/>
          <p:cNvSpPr txBox="1">
            <a:spLocks noChangeArrowheads="1"/>
          </p:cNvSpPr>
          <p:nvPr/>
        </p:nvSpPr>
        <p:spPr bwMode="auto">
          <a:xfrm>
            <a:off x="5164138" y="4551363"/>
            <a:ext cx="1500187" cy="369332"/>
          </a:xfrm>
          <a:prstGeom prst="rect">
            <a:avLst/>
          </a:prstGeom>
          <a:noFill/>
          <a:ln w="9525">
            <a:noFill/>
            <a:miter lim="800000"/>
            <a:headEnd/>
            <a:tailEnd/>
          </a:ln>
        </p:spPr>
        <p:txBody>
          <a:bodyPr>
            <a:spAutoFit/>
          </a:bodyPr>
          <a:lstStyle/>
          <a:p>
            <a:r>
              <a:rPr lang="en-US" altLang="ja-JP" i="1" dirty="0" smtClean="0">
                <a:latin typeface="MS UI Gothic" pitchFamily="50" charset="-128"/>
                <a:ea typeface="MS UI Gothic" pitchFamily="50" charset="-128"/>
              </a:rPr>
              <a:t>employee</a:t>
            </a:r>
            <a:endParaRPr lang="en-US" altLang="ja-JP" i="1" dirty="0">
              <a:latin typeface="MS UI Gothic" pitchFamily="50" charset="-128"/>
              <a:ea typeface="MS UI Gothic" pitchFamily="50" charset="-128"/>
            </a:endParaRPr>
          </a:p>
        </p:txBody>
      </p:sp>
      <p:sp>
        <p:nvSpPr>
          <p:cNvPr id="164875" name="テキスト ボックス 19"/>
          <p:cNvSpPr txBox="1">
            <a:spLocks noChangeArrowheads="1"/>
          </p:cNvSpPr>
          <p:nvPr/>
        </p:nvSpPr>
        <p:spPr bwMode="auto">
          <a:xfrm>
            <a:off x="5157788" y="5467350"/>
            <a:ext cx="1255712" cy="369332"/>
          </a:xfrm>
          <a:prstGeom prst="rect">
            <a:avLst/>
          </a:prstGeom>
          <a:noFill/>
          <a:ln w="9525">
            <a:noFill/>
            <a:miter lim="800000"/>
            <a:headEnd/>
            <a:tailEnd/>
          </a:ln>
        </p:spPr>
        <p:txBody>
          <a:bodyPr>
            <a:spAutoFit/>
          </a:bodyPr>
          <a:lstStyle/>
          <a:p>
            <a:r>
              <a:rPr lang="en-US" altLang="ja-JP" i="1" dirty="0" smtClean="0">
                <a:latin typeface="MS UI Gothic" pitchFamily="50" charset="-128"/>
                <a:ea typeface="MS UI Gothic" pitchFamily="50" charset="-128"/>
              </a:rPr>
              <a:t>ground</a:t>
            </a:r>
            <a:endParaRPr lang="en-US" altLang="ja-JP" i="1" dirty="0">
              <a:latin typeface="MS UI Gothic" pitchFamily="50" charset="-128"/>
              <a:ea typeface="MS UI Gothic" pitchFamily="50" charset="-128"/>
            </a:endParaRPr>
          </a:p>
        </p:txBody>
      </p:sp>
      <p:sp>
        <p:nvSpPr>
          <p:cNvPr id="164876" name="テキスト ボックス 20"/>
          <p:cNvSpPr txBox="1">
            <a:spLocks noChangeArrowheads="1"/>
          </p:cNvSpPr>
          <p:nvPr/>
        </p:nvSpPr>
        <p:spPr bwMode="auto">
          <a:xfrm>
            <a:off x="5164138" y="1544638"/>
            <a:ext cx="1219200" cy="369332"/>
          </a:xfrm>
          <a:prstGeom prst="rect">
            <a:avLst/>
          </a:prstGeom>
          <a:noFill/>
          <a:ln w="9525">
            <a:noFill/>
            <a:miter lim="800000"/>
            <a:headEnd/>
            <a:tailEnd/>
          </a:ln>
        </p:spPr>
        <p:txBody>
          <a:bodyPr>
            <a:spAutoFit/>
          </a:bodyPr>
          <a:lstStyle/>
          <a:p>
            <a:r>
              <a:rPr lang="en-US" altLang="ja-JP" i="1" dirty="0">
                <a:latin typeface="MS UI Gothic" pitchFamily="50" charset="-128"/>
                <a:ea typeface="MS UI Gothic" pitchFamily="50" charset="-128"/>
              </a:rPr>
              <a:t>m</a:t>
            </a:r>
            <a:r>
              <a:rPr lang="en-US" altLang="ja-JP" i="1" dirty="0" smtClean="0">
                <a:latin typeface="MS UI Gothic" pitchFamily="50" charset="-128"/>
                <a:ea typeface="MS UI Gothic" pitchFamily="50" charset="-128"/>
              </a:rPr>
              <a:t>ember of</a:t>
            </a:r>
            <a:endParaRPr lang="en-US" altLang="ja-JP" i="1" dirty="0">
              <a:latin typeface="MS UI Gothic" pitchFamily="50" charset="-128"/>
              <a:ea typeface="MS UI Gothic" pitchFamily="50" charset="-128"/>
            </a:endParaRPr>
          </a:p>
        </p:txBody>
      </p:sp>
      <p:sp>
        <p:nvSpPr>
          <p:cNvPr id="164877" name="テキスト ボックス 21"/>
          <p:cNvSpPr txBox="1">
            <a:spLocks noChangeArrowheads="1"/>
          </p:cNvSpPr>
          <p:nvPr/>
        </p:nvSpPr>
        <p:spPr bwMode="auto">
          <a:xfrm>
            <a:off x="5164138" y="2132856"/>
            <a:ext cx="1522412" cy="366713"/>
          </a:xfrm>
          <a:prstGeom prst="rect">
            <a:avLst/>
          </a:prstGeom>
          <a:noFill/>
          <a:ln w="9525">
            <a:noFill/>
            <a:miter lim="800000"/>
            <a:headEnd/>
            <a:tailEnd/>
          </a:ln>
        </p:spPr>
        <p:txBody>
          <a:bodyPr>
            <a:spAutoFit/>
          </a:bodyPr>
          <a:lstStyle/>
          <a:p>
            <a:r>
              <a:rPr lang="en-US" altLang="ja-JP" i="1" dirty="0" smtClean="0">
                <a:latin typeface="MS UI Gothic" pitchFamily="50" charset="-128"/>
                <a:ea typeface="MS UI Gothic" pitchFamily="50" charset="-128"/>
              </a:rPr>
              <a:t>group</a:t>
            </a:r>
            <a:endParaRPr lang="en-US" altLang="ja-JP" i="1" dirty="0">
              <a:latin typeface="MS UI Gothic" pitchFamily="50" charset="-128"/>
              <a:ea typeface="MS UI Gothic" pitchFamily="50" charset="-128"/>
            </a:endParaRPr>
          </a:p>
        </p:txBody>
      </p:sp>
      <p:sp>
        <p:nvSpPr>
          <p:cNvPr id="164878" name="テキスト ボックス 12"/>
          <p:cNvSpPr txBox="1">
            <a:spLocks noChangeArrowheads="1"/>
          </p:cNvSpPr>
          <p:nvPr/>
        </p:nvSpPr>
        <p:spPr bwMode="auto">
          <a:xfrm>
            <a:off x="365125" y="1096963"/>
            <a:ext cx="1255713" cy="369332"/>
          </a:xfrm>
          <a:prstGeom prst="rect">
            <a:avLst/>
          </a:prstGeom>
          <a:noFill/>
          <a:ln w="9525">
            <a:noFill/>
            <a:miter lim="800000"/>
            <a:headEnd/>
            <a:tailEnd/>
          </a:ln>
        </p:spPr>
        <p:txBody>
          <a:bodyPr>
            <a:spAutoFit/>
          </a:bodyPr>
          <a:lstStyle/>
          <a:p>
            <a:r>
              <a:rPr lang="en-US" altLang="ja-JP" i="1" dirty="0" smtClean="0">
                <a:latin typeface="MS UI Gothic" pitchFamily="50" charset="-128"/>
                <a:ea typeface="MS UI Gothic" pitchFamily="50" charset="-128"/>
              </a:rPr>
              <a:t>name</a:t>
            </a:r>
            <a:endParaRPr lang="en-US" altLang="ja-JP" i="1" dirty="0">
              <a:latin typeface="MS UI Gothic" pitchFamily="50" charset="-128"/>
              <a:ea typeface="MS UI Gothic" pitchFamily="50" charset="-128"/>
            </a:endParaRPr>
          </a:p>
        </p:txBody>
      </p:sp>
      <p:sp>
        <p:nvSpPr>
          <p:cNvPr id="164879" name="テキスト ボックス 22"/>
          <p:cNvSpPr txBox="1">
            <a:spLocks noChangeArrowheads="1"/>
          </p:cNvSpPr>
          <p:nvPr/>
        </p:nvSpPr>
        <p:spPr bwMode="auto">
          <a:xfrm>
            <a:off x="1406525" y="1096963"/>
            <a:ext cx="3287713" cy="369332"/>
          </a:xfrm>
          <a:prstGeom prst="rect">
            <a:avLst/>
          </a:prstGeom>
          <a:noFill/>
          <a:ln w="9525">
            <a:noFill/>
            <a:miter lim="800000"/>
            <a:headEnd/>
            <a:tailEnd/>
          </a:ln>
        </p:spPr>
        <p:txBody>
          <a:bodyPr lIns="0">
            <a:spAutoFit/>
          </a:bodyPr>
          <a:lstStyle/>
          <a:p>
            <a:r>
              <a:rPr lang="en-US" altLang="ja-JP" b="1" dirty="0" smtClean="0">
                <a:latin typeface="MS UI Gothic" pitchFamily="50" charset="-128"/>
                <a:ea typeface="MS UI Gothic" pitchFamily="50" charset="-128"/>
              </a:rPr>
              <a:t>MST Corporation</a:t>
            </a:r>
            <a:endParaRPr lang="en-US" altLang="ja-JP" b="1" dirty="0">
              <a:latin typeface="MS UI Gothic" pitchFamily="50" charset="-128"/>
              <a:ea typeface="MS UI Gothic" pitchFamily="50" charset="-128"/>
            </a:endParaRPr>
          </a:p>
        </p:txBody>
      </p:sp>
      <p:sp>
        <p:nvSpPr>
          <p:cNvPr id="164880" name="テキスト ボックス 13"/>
          <p:cNvSpPr txBox="1">
            <a:spLocks noChangeArrowheads="1"/>
          </p:cNvSpPr>
          <p:nvPr/>
        </p:nvSpPr>
        <p:spPr bwMode="auto">
          <a:xfrm>
            <a:off x="365125" y="1544638"/>
            <a:ext cx="1082675" cy="368300"/>
          </a:xfrm>
          <a:prstGeom prst="rect">
            <a:avLst/>
          </a:prstGeom>
          <a:noFill/>
          <a:ln w="9525">
            <a:noFill/>
            <a:miter lim="800000"/>
            <a:headEnd/>
            <a:tailEnd/>
          </a:ln>
        </p:spPr>
        <p:txBody>
          <a:bodyPr>
            <a:spAutoFit/>
          </a:bodyPr>
          <a:lstStyle/>
          <a:p>
            <a:r>
              <a:rPr lang="en-US" altLang="ja-JP" i="1" dirty="0" smtClean="0">
                <a:latin typeface="MS UI Gothic" pitchFamily="50" charset="-128"/>
                <a:ea typeface="MS UI Gothic" pitchFamily="50" charset="-128"/>
              </a:rPr>
              <a:t>address</a:t>
            </a:r>
            <a:endParaRPr lang="en-US" altLang="ja-JP" i="1" dirty="0">
              <a:latin typeface="MS UI Gothic" pitchFamily="50" charset="-128"/>
              <a:ea typeface="MS UI Gothic" pitchFamily="50" charset="-128"/>
            </a:endParaRPr>
          </a:p>
        </p:txBody>
      </p:sp>
      <p:sp>
        <p:nvSpPr>
          <p:cNvPr id="164881" name="テキスト ボックス 23"/>
          <p:cNvSpPr txBox="1">
            <a:spLocks noChangeArrowheads="1"/>
          </p:cNvSpPr>
          <p:nvPr/>
        </p:nvSpPr>
        <p:spPr bwMode="auto">
          <a:xfrm>
            <a:off x="1406525" y="1544638"/>
            <a:ext cx="3602038" cy="368300"/>
          </a:xfrm>
          <a:prstGeom prst="rect">
            <a:avLst/>
          </a:prstGeom>
          <a:noFill/>
          <a:ln w="9525">
            <a:noFill/>
            <a:miter lim="800000"/>
            <a:headEnd/>
            <a:tailEnd/>
          </a:ln>
        </p:spPr>
        <p:txBody>
          <a:bodyPr lIns="0">
            <a:spAutoFit/>
          </a:bodyPr>
          <a:lstStyle/>
          <a:p>
            <a:r>
              <a:rPr lang="en-US" altLang="ja-JP" b="1" dirty="0" smtClean="0">
                <a:latin typeface="MS UI Gothic" pitchFamily="50" charset="-128"/>
                <a:ea typeface="MS UI Gothic" pitchFamily="50" charset="-128"/>
              </a:rPr>
              <a:t>1738 </a:t>
            </a:r>
            <a:r>
              <a:rPr lang="en-US" altLang="ja-JP" b="1" dirty="0" err="1" smtClean="0">
                <a:latin typeface="MS UI Gothic" pitchFamily="50" charset="-128"/>
                <a:ea typeface="MS UI Gothic" pitchFamily="50" charset="-128"/>
              </a:rPr>
              <a:t>Kitatahara</a:t>
            </a:r>
            <a:r>
              <a:rPr lang="en-US" altLang="ja-JP" b="1" dirty="0" smtClean="0">
                <a:latin typeface="MS UI Gothic" pitchFamily="50" charset="-128"/>
                <a:ea typeface="MS UI Gothic" pitchFamily="50" charset="-128"/>
              </a:rPr>
              <a:t>, </a:t>
            </a:r>
            <a:r>
              <a:rPr lang="en-US" altLang="ja-JP" b="1" dirty="0" err="1" smtClean="0">
                <a:latin typeface="MS UI Gothic" pitchFamily="50" charset="-128"/>
                <a:ea typeface="MS UI Gothic" pitchFamily="50" charset="-128"/>
              </a:rPr>
              <a:t>Ikoma</a:t>
            </a:r>
            <a:r>
              <a:rPr lang="en-US" altLang="ja-JP" b="1" dirty="0" smtClean="0">
                <a:latin typeface="MS UI Gothic" pitchFamily="50" charset="-128"/>
                <a:ea typeface="MS UI Gothic" pitchFamily="50" charset="-128"/>
              </a:rPr>
              <a:t>, Nara</a:t>
            </a:r>
            <a:endParaRPr lang="en-US" altLang="ja-JP" b="1" dirty="0">
              <a:latin typeface="MS UI Gothic" pitchFamily="50" charset="-128"/>
              <a:ea typeface="MS UI Gothic" pitchFamily="50" charset="-128"/>
            </a:endParaRPr>
          </a:p>
        </p:txBody>
      </p:sp>
      <p:sp>
        <p:nvSpPr>
          <p:cNvPr id="164882" name="テキスト ボックス 14"/>
          <p:cNvSpPr txBox="1">
            <a:spLocks noChangeArrowheads="1"/>
          </p:cNvSpPr>
          <p:nvPr/>
        </p:nvSpPr>
        <p:spPr bwMode="auto">
          <a:xfrm>
            <a:off x="365125" y="2047875"/>
            <a:ext cx="1500188" cy="368300"/>
          </a:xfrm>
          <a:prstGeom prst="rect">
            <a:avLst/>
          </a:prstGeom>
          <a:noFill/>
          <a:ln w="9525">
            <a:noFill/>
            <a:miter lim="800000"/>
            <a:headEnd/>
            <a:tailEnd/>
          </a:ln>
        </p:spPr>
        <p:txBody>
          <a:bodyPr>
            <a:spAutoFit/>
          </a:bodyPr>
          <a:lstStyle/>
          <a:p>
            <a:r>
              <a:rPr lang="en-US" altLang="ja-JP" i="1" dirty="0" smtClean="0">
                <a:latin typeface="MS UI Gothic" pitchFamily="50" charset="-128"/>
                <a:ea typeface="MS UI Gothic" pitchFamily="50" charset="-128"/>
              </a:rPr>
              <a:t>initiation</a:t>
            </a:r>
            <a:endParaRPr lang="en-US" altLang="ja-JP" i="1" dirty="0">
              <a:latin typeface="MS UI Gothic" pitchFamily="50" charset="-128"/>
              <a:ea typeface="MS UI Gothic" pitchFamily="50" charset="-128"/>
            </a:endParaRPr>
          </a:p>
        </p:txBody>
      </p:sp>
      <p:sp>
        <p:nvSpPr>
          <p:cNvPr id="164883" name="テキスト ボックス 24"/>
          <p:cNvSpPr txBox="1">
            <a:spLocks noChangeArrowheads="1"/>
          </p:cNvSpPr>
          <p:nvPr/>
        </p:nvSpPr>
        <p:spPr bwMode="auto">
          <a:xfrm>
            <a:off x="1406525" y="1990725"/>
            <a:ext cx="3211513" cy="461665"/>
          </a:xfrm>
          <a:prstGeom prst="rect">
            <a:avLst/>
          </a:prstGeom>
          <a:noFill/>
          <a:ln w="9525">
            <a:noFill/>
            <a:miter lim="800000"/>
            <a:headEnd/>
            <a:tailEnd/>
          </a:ln>
        </p:spPr>
        <p:txBody>
          <a:bodyPr lIns="0">
            <a:spAutoFit/>
          </a:bodyPr>
          <a:lstStyle/>
          <a:p>
            <a:r>
              <a:rPr lang="en-US" altLang="ja-JP" b="1" dirty="0" smtClean="0">
                <a:latin typeface="MS UI Gothic" pitchFamily="50" charset="-128"/>
                <a:ea typeface="MS UI Gothic" pitchFamily="50" charset="-128"/>
              </a:rPr>
              <a:t>Mar.1937</a:t>
            </a:r>
            <a:r>
              <a:rPr lang="ja-JP" altLang="en-US" b="1" dirty="0" smtClean="0">
                <a:latin typeface="MS UI Gothic" pitchFamily="50" charset="-128"/>
                <a:ea typeface="MS UI Gothic" pitchFamily="50" charset="-128"/>
              </a:rPr>
              <a:t>・</a:t>
            </a:r>
            <a:r>
              <a:rPr lang="ja-JP" altLang="en-US" b="1" dirty="0">
                <a:latin typeface="MS UI Gothic" pitchFamily="50" charset="-128"/>
                <a:ea typeface="MS UI Gothic" pitchFamily="50" charset="-128"/>
              </a:rPr>
              <a:t>・・</a:t>
            </a:r>
            <a:r>
              <a:rPr lang="ja-JP" altLang="en-US" sz="2400" b="1" dirty="0" smtClean="0">
                <a:solidFill>
                  <a:srgbClr val="FF0000"/>
                </a:solidFill>
                <a:latin typeface="MS UI Gothic" pitchFamily="50" charset="-128"/>
                <a:ea typeface="MS UI Gothic" pitchFamily="50" charset="-128"/>
              </a:rPr>
              <a:t>７３</a:t>
            </a:r>
            <a:r>
              <a:rPr lang="en-US" altLang="ja-JP" sz="2400" b="1" dirty="0">
                <a:solidFill>
                  <a:srgbClr val="FF0000"/>
                </a:solidFill>
                <a:latin typeface="MS UI Gothic" pitchFamily="50" charset="-128"/>
                <a:ea typeface="MS UI Gothic" pitchFamily="50" charset="-128"/>
              </a:rPr>
              <a:t> </a:t>
            </a:r>
            <a:r>
              <a:rPr lang="en-US" altLang="ja-JP" sz="2400" b="1" dirty="0" smtClean="0">
                <a:latin typeface="MS UI Gothic" pitchFamily="50" charset="-128"/>
                <a:ea typeface="MS UI Gothic" pitchFamily="50" charset="-128"/>
              </a:rPr>
              <a:t>years</a:t>
            </a:r>
            <a:endParaRPr lang="en-US" altLang="ja-JP" sz="1400" b="1" dirty="0">
              <a:latin typeface="MS UI Gothic" pitchFamily="50" charset="-128"/>
              <a:ea typeface="MS UI Gothic" pitchFamily="50" charset="-128"/>
            </a:endParaRPr>
          </a:p>
        </p:txBody>
      </p:sp>
      <p:sp>
        <p:nvSpPr>
          <p:cNvPr id="164884" name="テキスト ボックス 26"/>
          <p:cNvSpPr txBox="1">
            <a:spLocks noChangeArrowheads="1"/>
          </p:cNvSpPr>
          <p:nvPr/>
        </p:nvSpPr>
        <p:spPr bwMode="auto">
          <a:xfrm>
            <a:off x="6456363" y="1039813"/>
            <a:ext cx="1932061" cy="461665"/>
          </a:xfrm>
          <a:prstGeom prst="rect">
            <a:avLst/>
          </a:prstGeom>
          <a:noFill/>
          <a:ln w="9525">
            <a:noFill/>
            <a:miter lim="800000"/>
            <a:headEnd/>
            <a:tailEnd/>
          </a:ln>
        </p:spPr>
        <p:txBody>
          <a:bodyPr wrap="square" lIns="0">
            <a:spAutoFit/>
          </a:bodyPr>
          <a:lstStyle/>
          <a:p>
            <a:r>
              <a:rPr lang="ja-JP" altLang="en-US" sz="2400" b="1" dirty="0" smtClean="0">
                <a:solidFill>
                  <a:srgbClr val="FF0000"/>
                </a:solidFill>
                <a:latin typeface="MS UI Gothic" pitchFamily="50" charset="-128"/>
                <a:ea typeface="MS UI Gothic" pitchFamily="50" charset="-128"/>
              </a:rPr>
              <a:t>７</a:t>
            </a:r>
            <a:r>
              <a:rPr lang="en-US" altLang="ja-JP" sz="2400" b="1" dirty="0" smtClean="0">
                <a:solidFill>
                  <a:srgbClr val="FF0000"/>
                </a:solidFill>
                <a:latin typeface="MS UI Gothic" pitchFamily="50" charset="-128"/>
                <a:ea typeface="MS UI Gothic" pitchFamily="50" charset="-128"/>
              </a:rPr>
              <a:t>0 million yen</a:t>
            </a:r>
            <a:endParaRPr lang="en-US" altLang="ja-JP" sz="1400" b="1" dirty="0">
              <a:latin typeface="MS UI Gothic" pitchFamily="50" charset="-128"/>
              <a:ea typeface="MS UI Gothic" pitchFamily="50" charset="-128"/>
            </a:endParaRPr>
          </a:p>
        </p:txBody>
      </p:sp>
      <p:sp>
        <p:nvSpPr>
          <p:cNvPr id="164885" name="テキスト ボックス 28"/>
          <p:cNvSpPr txBox="1">
            <a:spLocks noChangeArrowheads="1"/>
          </p:cNvSpPr>
          <p:nvPr/>
        </p:nvSpPr>
        <p:spPr bwMode="auto">
          <a:xfrm>
            <a:off x="6461125" y="5467350"/>
            <a:ext cx="2249488" cy="366713"/>
          </a:xfrm>
          <a:prstGeom prst="rect">
            <a:avLst/>
          </a:prstGeom>
          <a:noFill/>
          <a:ln w="9525">
            <a:noFill/>
            <a:miter lim="800000"/>
            <a:headEnd/>
            <a:tailEnd/>
          </a:ln>
        </p:spPr>
        <p:txBody>
          <a:bodyPr lIns="0">
            <a:spAutoFit/>
          </a:bodyPr>
          <a:lstStyle/>
          <a:p>
            <a:r>
              <a:rPr lang="en-US" altLang="ja-JP" b="1" dirty="0">
                <a:latin typeface="MS UI Gothic" pitchFamily="50" charset="-128"/>
                <a:ea typeface="MS UI Gothic" pitchFamily="50" charset="-128"/>
              </a:rPr>
              <a:t>35,000</a:t>
            </a:r>
            <a:r>
              <a:rPr lang="ja-JP" altLang="en-US" b="1" dirty="0">
                <a:latin typeface="MS UI Gothic" pitchFamily="50" charset="-128"/>
                <a:ea typeface="MS UI Gothic" pitchFamily="50" charset="-128"/>
              </a:rPr>
              <a:t> </a:t>
            </a:r>
            <a:r>
              <a:rPr lang="ja-JP" altLang="en-US" sz="1200" b="1" dirty="0" smtClean="0">
                <a:latin typeface="MS UI Gothic" pitchFamily="50" charset="-128"/>
                <a:ea typeface="MS UI Gothic" pitchFamily="50" charset="-128"/>
              </a:rPr>
              <a:t>㎡</a:t>
            </a:r>
            <a:endParaRPr lang="en-US" altLang="ja-JP" b="1" dirty="0">
              <a:latin typeface="MS UI Gothic" pitchFamily="50" charset="-128"/>
              <a:ea typeface="MS UI Gothic" pitchFamily="50" charset="-128"/>
            </a:endParaRPr>
          </a:p>
        </p:txBody>
      </p:sp>
      <p:sp>
        <p:nvSpPr>
          <p:cNvPr id="164886" name="テキスト ボックス 29"/>
          <p:cNvSpPr txBox="1">
            <a:spLocks noChangeArrowheads="1"/>
          </p:cNvSpPr>
          <p:nvPr/>
        </p:nvSpPr>
        <p:spPr bwMode="auto">
          <a:xfrm>
            <a:off x="6456363" y="1544638"/>
            <a:ext cx="2303462" cy="738664"/>
          </a:xfrm>
          <a:prstGeom prst="rect">
            <a:avLst/>
          </a:prstGeom>
          <a:noFill/>
          <a:ln w="9525">
            <a:noFill/>
            <a:miter lim="800000"/>
            <a:headEnd/>
            <a:tailEnd/>
          </a:ln>
        </p:spPr>
        <p:txBody>
          <a:bodyPr lIns="0">
            <a:spAutoFit/>
          </a:bodyPr>
          <a:lstStyle/>
          <a:p>
            <a:r>
              <a:rPr lang="en-US" altLang="ja-JP" sz="1400" b="1" dirty="0" smtClean="0">
                <a:latin typeface="MS UI Gothic" pitchFamily="50" charset="-128"/>
                <a:ea typeface="MS UI Gothic" pitchFamily="50" charset="-128"/>
              </a:rPr>
              <a:t>Japan Machine Accessory Association.</a:t>
            </a:r>
            <a:endParaRPr lang="en-US" altLang="ja-JP" sz="1400" b="1" dirty="0">
              <a:latin typeface="MS UI Gothic" pitchFamily="50" charset="-128"/>
              <a:ea typeface="MS UI Gothic" pitchFamily="50" charset="-128"/>
            </a:endParaRPr>
          </a:p>
          <a:p>
            <a:r>
              <a:rPr lang="en-US" altLang="ja-JP" sz="1400" b="1" dirty="0" smtClean="0">
                <a:latin typeface="MS UI Gothic" pitchFamily="50" charset="-128"/>
                <a:ea typeface="MS UI Gothic" pitchFamily="50" charset="-128"/>
              </a:rPr>
              <a:t>Nara Industrial Association</a:t>
            </a:r>
            <a:endParaRPr lang="en-US" altLang="ja-JP" sz="1400" b="1" dirty="0">
              <a:latin typeface="MS UI Gothic" pitchFamily="50" charset="-128"/>
              <a:ea typeface="MS UI Gothic" pitchFamily="50" charset="-128"/>
            </a:endParaRPr>
          </a:p>
        </p:txBody>
      </p:sp>
      <p:sp>
        <p:nvSpPr>
          <p:cNvPr id="164887" name="テキスト ボックス 30"/>
          <p:cNvSpPr txBox="1">
            <a:spLocks noChangeArrowheads="1"/>
          </p:cNvSpPr>
          <p:nvPr/>
        </p:nvSpPr>
        <p:spPr bwMode="auto">
          <a:xfrm>
            <a:off x="6456363" y="2190750"/>
            <a:ext cx="2474912" cy="523220"/>
          </a:xfrm>
          <a:prstGeom prst="rect">
            <a:avLst/>
          </a:prstGeom>
          <a:noFill/>
          <a:ln w="9525">
            <a:noFill/>
            <a:miter lim="800000"/>
            <a:headEnd/>
            <a:tailEnd/>
          </a:ln>
        </p:spPr>
        <p:txBody>
          <a:bodyPr lIns="0">
            <a:spAutoFit/>
          </a:bodyPr>
          <a:lstStyle/>
          <a:p>
            <a:r>
              <a:rPr lang="en-US" altLang="ja-JP" sz="1400" b="1" dirty="0" smtClean="0">
                <a:latin typeface="MS UI Gothic" pitchFamily="50" charset="-128"/>
                <a:ea typeface="MS UI Gothic" pitchFamily="50" charset="-128"/>
              </a:rPr>
              <a:t>MIZOGUCHI TECHNICAL LABORATORY</a:t>
            </a:r>
            <a:r>
              <a:rPr lang="ja-JP" altLang="en-US" sz="1400" b="1" dirty="0" smtClean="0">
                <a:latin typeface="MS UI Gothic" pitchFamily="50" charset="-128"/>
                <a:ea typeface="MS UI Gothic" pitchFamily="50" charset="-128"/>
              </a:rPr>
              <a:t>（</a:t>
            </a:r>
            <a:r>
              <a:rPr lang="en-US" altLang="ja-JP" sz="1400" b="1" dirty="0" smtClean="0">
                <a:latin typeface="MS UI Gothic" pitchFamily="50" charset="-128"/>
                <a:ea typeface="MS UI Gothic" pitchFamily="50" charset="-128"/>
              </a:rPr>
              <a:t>20 employee</a:t>
            </a:r>
            <a:r>
              <a:rPr lang="ja-JP" altLang="en-US" sz="1400" b="1" dirty="0" smtClean="0">
                <a:latin typeface="MS UI Gothic" pitchFamily="50" charset="-128"/>
                <a:ea typeface="MS UI Gothic" pitchFamily="50" charset="-128"/>
              </a:rPr>
              <a:t>）</a:t>
            </a:r>
            <a:endParaRPr lang="en-US" altLang="ja-JP" sz="1400" b="1" dirty="0">
              <a:latin typeface="MS UI Gothic" pitchFamily="50" charset="-128"/>
              <a:ea typeface="MS UI Gothic" pitchFamily="50" charset="-128"/>
            </a:endParaRPr>
          </a:p>
        </p:txBody>
      </p:sp>
      <p:sp>
        <p:nvSpPr>
          <p:cNvPr id="164888" name="テキスト ボックス 8"/>
          <p:cNvSpPr txBox="1">
            <a:spLocks noChangeArrowheads="1"/>
          </p:cNvSpPr>
          <p:nvPr/>
        </p:nvSpPr>
        <p:spPr bwMode="auto">
          <a:xfrm>
            <a:off x="365125" y="2978150"/>
            <a:ext cx="973138" cy="369332"/>
          </a:xfrm>
          <a:prstGeom prst="rect">
            <a:avLst/>
          </a:prstGeom>
          <a:noFill/>
          <a:ln w="9525">
            <a:noFill/>
            <a:miter lim="800000"/>
            <a:headEnd/>
            <a:tailEnd/>
          </a:ln>
        </p:spPr>
        <p:txBody>
          <a:bodyPr>
            <a:spAutoFit/>
          </a:bodyPr>
          <a:lstStyle/>
          <a:p>
            <a:r>
              <a:rPr lang="en-US" altLang="ja-JP" i="1" dirty="0" smtClean="0">
                <a:latin typeface="MS UI Gothic" pitchFamily="50" charset="-128"/>
                <a:ea typeface="MS UI Gothic" pitchFamily="50" charset="-128"/>
              </a:rPr>
              <a:t>office</a:t>
            </a:r>
            <a:endParaRPr lang="ja-JP" altLang="en-US" i="1" dirty="0">
              <a:latin typeface="MS UI Gothic" pitchFamily="50" charset="-128"/>
              <a:ea typeface="MS UI Gothic" pitchFamily="50" charset="-128"/>
            </a:endParaRPr>
          </a:p>
        </p:txBody>
      </p:sp>
      <p:sp>
        <p:nvSpPr>
          <p:cNvPr id="164889" name="テキスト ボックス 9"/>
          <p:cNvSpPr txBox="1">
            <a:spLocks noChangeArrowheads="1"/>
          </p:cNvSpPr>
          <p:nvPr/>
        </p:nvSpPr>
        <p:spPr bwMode="auto">
          <a:xfrm>
            <a:off x="1406525" y="2978150"/>
            <a:ext cx="3405188" cy="646331"/>
          </a:xfrm>
          <a:prstGeom prst="rect">
            <a:avLst/>
          </a:prstGeom>
          <a:noFill/>
          <a:ln w="9525">
            <a:noFill/>
            <a:miter lim="800000"/>
            <a:headEnd/>
            <a:tailEnd/>
          </a:ln>
        </p:spPr>
        <p:txBody>
          <a:bodyPr lIns="0">
            <a:spAutoFit/>
          </a:bodyPr>
          <a:lstStyle/>
          <a:p>
            <a:r>
              <a:rPr lang="en-US" altLang="ja-JP" b="1" dirty="0" smtClean="0">
                <a:latin typeface="MS UI Gothic" pitchFamily="50" charset="-128"/>
                <a:ea typeface="MS UI Gothic" pitchFamily="50" charset="-128"/>
              </a:rPr>
              <a:t>Tokyo, Nagano, Nagoya, Hiroshima, Fukuoka </a:t>
            </a:r>
            <a:endParaRPr lang="ja-JP" altLang="en-US" b="1" dirty="0">
              <a:latin typeface="MS UI Gothic" pitchFamily="50" charset="-128"/>
              <a:ea typeface="MS UI Gothic" pitchFamily="50" charset="-128"/>
            </a:endParaRPr>
          </a:p>
        </p:txBody>
      </p:sp>
      <p:sp>
        <p:nvSpPr>
          <p:cNvPr id="164890" name="テキスト ボックス 17"/>
          <p:cNvSpPr txBox="1">
            <a:spLocks noChangeArrowheads="1"/>
          </p:cNvSpPr>
          <p:nvPr/>
        </p:nvSpPr>
        <p:spPr bwMode="auto">
          <a:xfrm>
            <a:off x="365125" y="2532063"/>
            <a:ext cx="1500188" cy="369332"/>
          </a:xfrm>
          <a:prstGeom prst="rect">
            <a:avLst/>
          </a:prstGeom>
          <a:noFill/>
          <a:ln w="9525">
            <a:noFill/>
            <a:miter lim="800000"/>
            <a:headEnd/>
            <a:tailEnd/>
          </a:ln>
        </p:spPr>
        <p:txBody>
          <a:bodyPr>
            <a:spAutoFit/>
          </a:bodyPr>
          <a:lstStyle/>
          <a:p>
            <a:r>
              <a:rPr lang="en-US" altLang="ja-JP" i="1" dirty="0" smtClean="0">
                <a:latin typeface="MS UI Gothic" pitchFamily="50" charset="-128"/>
                <a:ea typeface="MS UI Gothic" pitchFamily="50" charset="-128"/>
              </a:rPr>
              <a:t>president</a:t>
            </a:r>
            <a:endParaRPr lang="en-US" altLang="ja-JP" i="1" dirty="0">
              <a:latin typeface="MS UI Gothic" pitchFamily="50" charset="-128"/>
              <a:ea typeface="MS UI Gothic" pitchFamily="50" charset="-128"/>
            </a:endParaRPr>
          </a:p>
        </p:txBody>
      </p:sp>
      <p:sp>
        <p:nvSpPr>
          <p:cNvPr id="164891" name="テキスト ボックス 27"/>
          <p:cNvSpPr txBox="1">
            <a:spLocks noChangeArrowheads="1"/>
          </p:cNvSpPr>
          <p:nvPr/>
        </p:nvSpPr>
        <p:spPr bwMode="auto">
          <a:xfrm>
            <a:off x="1406525" y="2532063"/>
            <a:ext cx="2854325" cy="369332"/>
          </a:xfrm>
          <a:prstGeom prst="rect">
            <a:avLst/>
          </a:prstGeom>
          <a:noFill/>
          <a:ln w="9525">
            <a:noFill/>
            <a:miter lim="800000"/>
            <a:headEnd/>
            <a:tailEnd/>
          </a:ln>
        </p:spPr>
        <p:txBody>
          <a:bodyPr lIns="0">
            <a:spAutoFit/>
          </a:bodyPr>
          <a:lstStyle/>
          <a:p>
            <a:r>
              <a:rPr lang="en-US" altLang="ja-JP" b="1" dirty="0" err="1" smtClean="0">
                <a:latin typeface="MS UI Gothic" pitchFamily="50" charset="-128"/>
                <a:ea typeface="MS UI Gothic" pitchFamily="50" charset="-128"/>
              </a:rPr>
              <a:t>Haruki</a:t>
            </a:r>
            <a:r>
              <a:rPr lang="en-US" altLang="ja-JP" b="1" dirty="0" smtClean="0">
                <a:latin typeface="MS UI Gothic" pitchFamily="50" charset="-128"/>
                <a:ea typeface="MS UI Gothic" pitchFamily="50" charset="-128"/>
              </a:rPr>
              <a:t> MIZOGUCHI</a:t>
            </a:r>
            <a:endParaRPr lang="en-US" altLang="ja-JP" b="1" dirty="0">
              <a:latin typeface="MS UI Gothic" pitchFamily="50" charset="-128"/>
              <a:ea typeface="MS UI Gothic" pitchFamily="50" charset="-128"/>
            </a:endParaRPr>
          </a:p>
        </p:txBody>
      </p:sp>
      <p:pic>
        <p:nvPicPr>
          <p:cNvPr id="29" name="図 28" descr="航空写真A.jpg"/>
          <p:cNvPicPr>
            <a:picLocks noChangeAspect="1"/>
          </p:cNvPicPr>
          <p:nvPr/>
        </p:nvPicPr>
        <p:blipFill>
          <a:blip r:embed="rId3" cstate="print"/>
          <a:srcRect l="6817" t="36077" r="8687"/>
          <a:stretch>
            <a:fillRect/>
          </a:stretch>
        </p:blipFill>
        <p:spPr>
          <a:xfrm>
            <a:off x="270344" y="3689406"/>
            <a:ext cx="4667416" cy="2834888"/>
          </a:xfrm>
          <a:prstGeom prst="ellipse">
            <a:avLst/>
          </a:prstGeom>
          <a:ln>
            <a:noFill/>
          </a:ln>
          <a:effectLst>
            <a:softEdge rad="112500"/>
          </a:effectLst>
        </p:spPr>
      </p:pic>
      <p:sp>
        <p:nvSpPr>
          <p:cNvPr id="164893" name="テキスト ボックス 19"/>
          <p:cNvSpPr txBox="1">
            <a:spLocks noChangeArrowheads="1"/>
          </p:cNvSpPr>
          <p:nvPr/>
        </p:nvSpPr>
        <p:spPr bwMode="auto">
          <a:xfrm>
            <a:off x="5200650" y="3794125"/>
            <a:ext cx="1255713" cy="584775"/>
          </a:xfrm>
          <a:prstGeom prst="rect">
            <a:avLst/>
          </a:prstGeom>
          <a:noFill/>
          <a:ln w="9525">
            <a:noFill/>
            <a:miter lim="800000"/>
            <a:headEnd/>
            <a:tailEnd/>
          </a:ln>
        </p:spPr>
        <p:txBody>
          <a:bodyPr>
            <a:spAutoFit/>
          </a:bodyPr>
          <a:lstStyle/>
          <a:p>
            <a:r>
              <a:rPr lang="en-US" altLang="ja-JP" sz="1600" i="1" dirty="0" smtClean="0">
                <a:latin typeface="MS UI Gothic" pitchFamily="50" charset="-128"/>
                <a:ea typeface="MS UI Gothic" pitchFamily="50" charset="-128"/>
              </a:rPr>
              <a:t>accounting capital ratio</a:t>
            </a:r>
            <a:endParaRPr lang="en-US" altLang="ja-JP" sz="1600" i="1" dirty="0">
              <a:latin typeface="MS UI Gothic" pitchFamily="50" charset="-128"/>
              <a:ea typeface="MS UI Gothic" pitchFamily="50" charset="-128"/>
            </a:endParaRPr>
          </a:p>
        </p:txBody>
      </p:sp>
      <p:sp>
        <p:nvSpPr>
          <p:cNvPr id="164894" name="テキスト ボックス 28"/>
          <p:cNvSpPr txBox="1">
            <a:spLocks noChangeArrowheads="1"/>
          </p:cNvSpPr>
          <p:nvPr/>
        </p:nvSpPr>
        <p:spPr bwMode="auto">
          <a:xfrm>
            <a:off x="6456363" y="3746500"/>
            <a:ext cx="2249487" cy="457200"/>
          </a:xfrm>
          <a:prstGeom prst="rect">
            <a:avLst/>
          </a:prstGeom>
          <a:noFill/>
          <a:ln w="9525">
            <a:noFill/>
            <a:miter lim="800000"/>
            <a:headEnd/>
            <a:tailEnd/>
          </a:ln>
        </p:spPr>
        <p:txBody>
          <a:bodyPr lIns="0">
            <a:spAutoFit/>
          </a:bodyPr>
          <a:lstStyle/>
          <a:p>
            <a:r>
              <a:rPr lang="en-US" altLang="ja-JP" sz="2400" b="1" dirty="0">
                <a:solidFill>
                  <a:srgbClr val="FF0000"/>
                </a:solidFill>
                <a:latin typeface="MS UI Gothic" pitchFamily="50" charset="-128"/>
                <a:ea typeface="MS UI Gothic" pitchFamily="50" charset="-128"/>
              </a:rPr>
              <a:t>８３.</a:t>
            </a:r>
            <a:r>
              <a:rPr lang="en-US" altLang="ja-JP" b="1" dirty="0">
                <a:solidFill>
                  <a:srgbClr val="FF0000"/>
                </a:solidFill>
                <a:latin typeface="MS UI Gothic" pitchFamily="50" charset="-128"/>
                <a:ea typeface="MS UI Gothic" pitchFamily="50" charset="-128"/>
              </a:rPr>
              <a:t>７</a:t>
            </a:r>
            <a:r>
              <a:rPr lang="en-US" altLang="ja-JP" dirty="0">
                <a:latin typeface="MS UI Gothic" pitchFamily="50" charset="-128"/>
                <a:ea typeface="MS UI Gothic" pitchFamily="50" charset="-128"/>
              </a:rPr>
              <a:t>％</a:t>
            </a:r>
          </a:p>
        </p:txBody>
      </p:sp>
      <p:sp>
        <p:nvSpPr>
          <p:cNvPr id="31" name="日付プレースホルダ 30"/>
          <p:cNvSpPr>
            <a:spLocks noGrp="1"/>
          </p:cNvSpPr>
          <p:nvPr>
            <p:ph type="dt" sz="half" idx="10"/>
          </p:nvPr>
        </p:nvSpPr>
        <p:spPr>
          <a:xfrm>
            <a:off x="35496" y="6448251"/>
            <a:ext cx="2133600" cy="365125"/>
          </a:xfrm>
        </p:spPr>
        <p:txBody>
          <a:bodyPr/>
          <a:lstStyle/>
          <a:p>
            <a:pPr>
              <a:defRPr/>
            </a:pPr>
            <a:fld id="{A0A975C6-209D-4D5D-822D-9917F6E1ADC2}" type="datetime1">
              <a:rPr lang="ja-JP" altLang="en-US" smtClean="0"/>
              <a:pPr>
                <a:defRPr/>
              </a:pPr>
              <a:t>2011/3/15</a:t>
            </a:fld>
            <a:endParaRPr lang="ja-JP" altLang="en-US" dirty="0"/>
          </a:p>
        </p:txBody>
      </p:sp>
      <p:sp>
        <p:nvSpPr>
          <p:cNvPr id="33" name="フッター プレースホルダ 32"/>
          <p:cNvSpPr>
            <a:spLocks noGrp="1"/>
          </p:cNvSpPr>
          <p:nvPr>
            <p:ph type="ftr" sz="quarter" idx="11"/>
          </p:nvPr>
        </p:nvSpPr>
        <p:spPr/>
        <p:txBody>
          <a:bodyPr/>
          <a:lstStyle/>
          <a:p>
            <a:endParaRPr lang="ja-JP" alt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work.gif"/>
          <p:cNvPicPr>
            <a:picLocks noChangeAspect="1"/>
          </p:cNvPicPr>
          <p:nvPr/>
        </p:nvPicPr>
        <p:blipFill>
          <a:blip r:embed="rId3" cstate="print"/>
          <a:stretch>
            <a:fillRect/>
          </a:stretch>
        </p:blipFill>
        <p:spPr>
          <a:xfrm rot="-1200000">
            <a:off x="1029600" y="3124800"/>
            <a:ext cx="7060883" cy="3733800"/>
          </a:xfrm>
          <a:prstGeom prst="rect">
            <a:avLst/>
          </a:prstGeom>
        </p:spPr>
      </p:pic>
      <p:pic>
        <p:nvPicPr>
          <p:cNvPr id="21" name="図 20" descr="5jikuホルダ長い.gif"/>
          <p:cNvPicPr>
            <a:picLocks noChangeAspect="1"/>
          </p:cNvPicPr>
          <p:nvPr/>
        </p:nvPicPr>
        <p:blipFill>
          <a:blip r:embed="rId4" cstate="print"/>
          <a:stretch>
            <a:fillRect/>
          </a:stretch>
        </p:blipFill>
        <p:spPr>
          <a:xfrm>
            <a:off x="2336400" y="792000"/>
            <a:ext cx="3287078" cy="4367213"/>
          </a:xfrm>
          <a:prstGeom prst="rect">
            <a:avLst/>
          </a:prstGeom>
        </p:spPr>
      </p:pic>
      <p:pic>
        <p:nvPicPr>
          <p:cNvPr id="22" name="図 21" descr="5jikuカーブ.gif"/>
          <p:cNvPicPr>
            <a:picLocks noChangeAspect="1"/>
          </p:cNvPicPr>
          <p:nvPr/>
        </p:nvPicPr>
        <p:blipFill>
          <a:blip r:embed="rId5" cstate="print"/>
          <a:stretch>
            <a:fillRect/>
          </a:stretch>
        </p:blipFill>
        <p:spPr>
          <a:xfrm>
            <a:off x="2336400" y="792000"/>
            <a:ext cx="3287078" cy="4600575"/>
          </a:xfrm>
          <a:prstGeom prst="rect">
            <a:avLst/>
          </a:prstGeom>
        </p:spPr>
      </p:pic>
      <p:sp>
        <p:nvSpPr>
          <p:cNvPr id="23" name="右矢印 22"/>
          <p:cNvSpPr/>
          <p:nvPr/>
        </p:nvSpPr>
        <p:spPr>
          <a:xfrm rot="8247910">
            <a:off x="4586557" y="3649345"/>
            <a:ext cx="829056" cy="365760"/>
          </a:xfrm>
          <a:prstGeom prst="rightArrow">
            <a:avLst>
              <a:gd name="adj1" fmla="val 50000"/>
              <a:gd name="adj2" fmla="val 12692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5668134" y="1890344"/>
            <a:ext cx="2804160" cy="461665"/>
          </a:xfrm>
          <a:prstGeom prst="rect">
            <a:avLst/>
          </a:prstGeom>
          <a:noFill/>
        </p:spPr>
        <p:txBody>
          <a:bodyPr wrap="square" rtlCol="0">
            <a:spAutoFit/>
          </a:bodyPr>
          <a:lstStyle/>
          <a:p>
            <a:pPr algn="ctr"/>
            <a:r>
              <a:rPr lang="en-US" altLang="ja-JP" sz="2400" b="1" dirty="0" smtClean="0">
                <a:latin typeface="Arial" pitchFamily="34" charset="0"/>
                <a:cs typeface="Arial" pitchFamily="34" charset="0"/>
              </a:rPr>
              <a:t>Holder nose</a:t>
            </a:r>
            <a:endParaRPr lang="ja-JP" altLang="en-US" sz="2400" b="1" dirty="0">
              <a:latin typeface="Arial" pitchFamily="34" charset="0"/>
              <a:cs typeface="Arial" pitchFamily="34" charset="0"/>
            </a:endParaRPr>
          </a:p>
        </p:txBody>
      </p:sp>
      <p:grpSp>
        <p:nvGrpSpPr>
          <p:cNvPr id="2" name="グループ化 24"/>
          <p:cNvGrpSpPr/>
          <p:nvPr/>
        </p:nvGrpSpPr>
        <p:grpSpPr>
          <a:xfrm>
            <a:off x="2850008" y="2613205"/>
            <a:ext cx="2275858" cy="160631"/>
            <a:chOff x="3937000" y="2943224"/>
            <a:chExt cx="1646420" cy="116205"/>
          </a:xfrm>
        </p:grpSpPr>
        <p:sp>
          <p:nvSpPr>
            <p:cNvPr id="26" name="右矢印 25"/>
            <p:cNvSpPr/>
            <p:nvPr/>
          </p:nvSpPr>
          <p:spPr>
            <a:xfrm rot="19996216">
              <a:off x="3937000" y="2943224"/>
              <a:ext cx="431800" cy="116205"/>
            </a:xfrm>
            <a:prstGeom prst="rightArrow">
              <a:avLst>
                <a:gd name="adj1" fmla="val 50000"/>
                <a:gd name="adj2" fmla="val 22093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右矢印 26"/>
            <p:cNvSpPr/>
            <p:nvPr/>
          </p:nvSpPr>
          <p:spPr>
            <a:xfrm rot="1603784" flipH="1">
              <a:off x="5151620" y="2943224"/>
              <a:ext cx="431800" cy="116205"/>
            </a:xfrm>
            <a:prstGeom prst="rightArrow">
              <a:avLst>
                <a:gd name="adj1" fmla="val 50000"/>
                <a:gd name="adj2" fmla="val 22093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グループ化 27"/>
          <p:cNvGrpSpPr/>
          <p:nvPr/>
        </p:nvGrpSpPr>
        <p:grpSpPr>
          <a:xfrm>
            <a:off x="3418279" y="4821187"/>
            <a:ext cx="1197263" cy="128621"/>
            <a:chOff x="4253921" y="4106605"/>
            <a:chExt cx="1197263" cy="128621"/>
          </a:xfrm>
        </p:grpSpPr>
        <p:sp>
          <p:nvSpPr>
            <p:cNvPr id="29" name="右矢印 28"/>
            <p:cNvSpPr/>
            <p:nvPr/>
          </p:nvSpPr>
          <p:spPr>
            <a:xfrm flipH="1">
              <a:off x="5019095" y="4106606"/>
              <a:ext cx="432089" cy="128620"/>
            </a:xfrm>
            <a:prstGeom prst="rightArrow">
              <a:avLst>
                <a:gd name="adj1" fmla="val 50000"/>
                <a:gd name="adj2" fmla="val 22093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右矢印 29"/>
            <p:cNvSpPr/>
            <p:nvPr/>
          </p:nvSpPr>
          <p:spPr>
            <a:xfrm>
              <a:off x="4253921" y="4106605"/>
              <a:ext cx="432089" cy="128620"/>
            </a:xfrm>
            <a:prstGeom prst="rightArrow">
              <a:avLst>
                <a:gd name="adj1" fmla="val 50000"/>
                <a:gd name="adj2" fmla="val 22093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円/楕円 30"/>
          <p:cNvSpPr/>
          <p:nvPr/>
        </p:nvSpPr>
        <p:spPr>
          <a:xfrm>
            <a:off x="203196" y="2616880"/>
            <a:ext cx="2811533" cy="13643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smtClean="0">
                <a:solidFill>
                  <a:schemeClr val="tx1"/>
                </a:solidFill>
                <a:latin typeface="Arial" pitchFamily="34" charset="0"/>
                <a:cs typeface="Arial" pitchFamily="34" charset="0"/>
              </a:rPr>
              <a:t>Neck</a:t>
            </a:r>
          </a:p>
          <a:p>
            <a:pPr algn="ctr"/>
            <a:r>
              <a:rPr lang="en-US" altLang="ja-JP" sz="4400" dirty="0" smtClean="0">
                <a:solidFill>
                  <a:srgbClr val="FFFF00"/>
                </a:solidFill>
                <a:latin typeface="Arial Black" pitchFamily="34" charset="0"/>
                <a:cs typeface="Arial" pitchFamily="34" charset="0"/>
              </a:rPr>
              <a:t>Thick</a:t>
            </a:r>
          </a:p>
        </p:txBody>
      </p:sp>
      <p:sp>
        <p:nvSpPr>
          <p:cNvPr id="32" name="円/楕円 31"/>
          <p:cNvSpPr/>
          <p:nvPr/>
        </p:nvSpPr>
        <p:spPr>
          <a:xfrm>
            <a:off x="318325" y="4346170"/>
            <a:ext cx="2581275" cy="12885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smtClean="0">
                <a:solidFill>
                  <a:schemeClr val="tx1"/>
                </a:solidFill>
                <a:latin typeface="Arial" pitchFamily="34" charset="0"/>
                <a:cs typeface="Arial" pitchFamily="34" charset="0"/>
              </a:rPr>
              <a:t>Nose</a:t>
            </a:r>
          </a:p>
          <a:p>
            <a:pPr algn="ctr"/>
            <a:r>
              <a:rPr lang="en-US" altLang="ja-JP" sz="4400" dirty="0" smtClean="0">
                <a:solidFill>
                  <a:srgbClr val="FFFF00"/>
                </a:solidFill>
                <a:latin typeface="Arial Black" pitchFamily="34" charset="0"/>
                <a:cs typeface="Arial" pitchFamily="34" charset="0"/>
              </a:rPr>
              <a:t>Slim</a:t>
            </a:r>
            <a:endParaRPr lang="ja-JP" altLang="en-US" sz="4400" dirty="0">
              <a:solidFill>
                <a:srgbClr val="FFFF00"/>
              </a:solidFill>
              <a:latin typeface="Arial Black" pitchFamily="34" charset="0"/>
              <a:cs typeface="Arial" pitchFamily="34" charset="0"/>
            </a:endParaRPr>
          </a:p>
        </p:txBody>
      </p:sp>
      <p:grpSp>
        <p:nvGrpSpPr>
          <p:cNvPr id="4" name="グループ化 32"/>
          <p:cNvGrpSpPr/>
          <p:nvPr/>
        </p:nvGrpSpPr>
        <p:grpSpPr>
          <a:xfrm>
            <a:off x="5012735" y="2317232"/>
            <a:ext cx="4131265" cy="1254642"/>
            <a:chOff x="-56484" y="812977"/>
            <a:chExt cx="4996795" cy="1141230"/>
          </a:xfrm>
        </p:grpSpPr>
        <p:sp>
          <p:nvSpPr>
            <p:cNvPr id="34" name="爆発 2 33"/>
            <p:cNvSpPr/>
            <p:nvPr/>
          </p:nvSpPr>
          <p:spPr>
            <a:xfrm>
              <a:off x="-56484" y="812977"/>
              <a:ext cx="4996795" cy="1141230"/>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72117" y="1141654"/>
              <a:ext cx="4028289" cy="587907"/>
            </a:xfrm>
            <a:prstGeom prst="rect">
              <a:avLst/>
            </a:prstGeom>
            <a:noFill/>
          </p:spPr>
          <p:txBody>
            <a:bodyPr wrap="square" rtlCol="0">
              <a:spAutoFit/>
            </a:bodyPr>
            <a:lstStyle/>
            <a:p>
              <a:pPr algn="ctr"/>
              <a:r>
                <a:rPr lang="en-US" altLang="ja-JP" sz="3600" b="1" dirty="0" smtClean="0">
                  <a:latin typeface="Arial Black" pitchFamily="34" charset="0"/>
                  <a:cs typeface="Arial" pitchFamily="34" charset="0"/>
                </a:rPr>
                <a:t>Interference</a:t>
              </a:r>
              <a:endParaRPr lang="ja-JP" altLang="en-US" sz="3600" b="1" dirty="0">
                <a:latin typeface="Arial Black" pitchFamily="34" charset="0"/>
                <a:cs typeface="Arial" pitchFamily="34" charset="0"/>
              </a:endParaRPr>
            </a:p>
          </p:txBody>
        </p:sp>
      </p:grpSp>
      <p:sp>
        <p:nvSpPr>
          <p:cNvPr id="38" name="Text-タイトル"/>
          <p:cNvSpPr txBox="1"/>
          <p:nvPr/>
        </p:nvSpPr>
        <p:spPr>
          <a:xfrm>
            <a:off x="0" y="90000"/>
            <a:ext cx="4922669" cy="584775"/>
          </a:xfrm>
          <a:prstGeom prst="rect">
            <a:avLst/>
          </a:prstGeom>
          <a:noFill/>
        </p:spPr>
        <p:txBody>
          <a:bodyPr wrap="square" rtlCol="0">
            <a:spAutoFit/>
          </a:bodyPr>
          <a:lstStyle/>
          <a:p>
            <a:r>
              <a:rPr lang="en-US" altLang="ja-JP" sz="3200" b="1" dirty="0" smtClean="0">
                <a:latin typeface="Arial" pitchFamily="34" charset="0"/>
                <a:cs typeface="Arial" pitchFamily="34" charset="0"/>
              </a:rPr>
              <a:t>To avoid an interference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500"/>
                                  </p:stCondLst>
                                  <p:childTnLst>
                                    <p:animRot by="-900000">
                                      <p:cBhvr>
                                        <p:cTn id="6" dur="2000" fill="hold"/>
                                        <p:tgtEl>
                                          <p:spTgt spid="18"/>
                                        </p:tgtEl>
                                        <p:attrNameLst>
                                          <p:attrName>r</p:attrName>
                                        </p:attrNameLst>
                                      </p:cBhvr>
                                    </p:animRot>
                                  </p:childTnLst>
                                </p:cTn>
                              </p:par>
                              <p:par>
                                <p:cTn id="7" presetID="1" presetClass="entr" presetSubtype="0" fill="hold" nodeType="withEffect">
                                  <p:stCondLst>
                                    <p:cond delay="15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150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1500"/>
                                  </p:stCondLst>
                                  <p:childTnLst>
                                    <p:set>
                                      <p:cBhvr>
                                        <p:cTn id="12" dur="1" fill="hold">
                                          <p:stCondLst>
                                            <p:cond delay="0"/>
                                          </p:stCondLst>
                                        </p:cTn>
                                        <p:tgtEl>
                                          <p:spTgt spid="23"/>
                                        </p:tgtEl>
                                        <p:attrNameLst>
                                          <p:attrName>style.visibility</p:attrName>
                                        </p:attrNameLst>
                                      </p:cBhvr>
                                      <p:to>
                                        <p:strVal val="visible"/>
                                      </p:to>
                                    </p:set>
                                  </p:childTnLst>
                                </p:cTn>
                              </p:par>
                              <p:par>
                                <p:cTn id="13" presetID="35" presetClass="emph" presetSubtype="0" repeatCount="indefinite" fill="hold" nodeType="withEffect">
                                  <p:stCondLst>
                                    <p:cond delay="2000"/>
                                  </p:stCondLst>
                                  <p:endCondLst>
                                    <p:cond evt="onNext" delay="0">
                                      <p:tgtEl>
                                        <p:sldTgt/>
                                      </p:tgtEl>
                                    </p:cond>
                                  </p:endCondLst>
                                  <p:childTnLst>
                                    <p:anim calcmode="discrete" valueType="str">
                                      <p:cBhvr>
                                        <p:cTn id="14"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par>
                          <p:cTn id="23" fill="hold">
                            <p:stCondLst>
                              <p:cond delay="0"/>
                            </p:stCondLst>
                            <p:childTnLst>
                              <p:par>
                                <p:cTn id="24" presetID="10" presetClass="entr" presetSubtype="0" fill="hold" nodeType="afterEffect">
                                  <p:stCondLst>
                                    <p:cond delay="50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2000"/>
                                        <p:tgtEl>
                                          <p:spTgt spid="22"/>
                                        </p:tgtEl>
                                      </p:cBhvr>
                                    </p:animEffect>
                                  </p:childTnLst>
                                </p:cTn>
                              </p:par>
                              <p:par>
                                <p:cTn id="27" presetID="9" presetClass="emph" presetSubtype="0" nodeType="withEffect">
                                  <p:stCondLst>
                                    <p:cond delay="500"/>
                                  </p:stCondLst>
                                  <p:childTnLst>
                                    <p:set>
                                      <p:cBhvr rctx="PPT">
                                        <p:cTn id="28" dur="indefinite"/>
                                        <p:tgtEl>
                                          <p:spTgt spid="21"/>
                                        </p:tgtEl>
                                        <p:attrNameLst>
                                          <p:attrName>style.opacity</p:attrName>
                                        </p:attrNameLst>
                                      </p:cBhvr>
                                      <p:to>
                                        <p:strVal val="0.25"/>
                                      </p:to>
                                    </p:set>
                                    <p:animEffect filter="image" prLst="opacity: 0.25">
                                      <p:cBhvr rctx="IE">
                                        <p:cTn id="29" dur="indefinite"/>
                                        <p:tgtEl>
                                          <p:spTgt spid="21"/>
                                        </p:tgtEl>
                                      </p:cBhvr>
                                    </p:animEffect>
                                  </p:childTnLst>
                                </p:cTn>
                              </p:par>
                              <p:par>
                                <p:cTn id="30" presetID="1" presetClass="entr" presetSubtype="0" fill="hold" nodeType="withEffect">
                                  <p:stCondLst>
                                    <p:cond delay="3500"/>
                                  </p:stCondLst>
                                  <p:childTnLst>
                                    <p:set>
                                      <p:cBhvr>
                                        <p:cTn id="31" dur="1" fill="hold">
                                          <p:stCondLst>
                                            <p:cond delay="0"/>
                                          </p:stCondLst>
                                        </p:cTn>
                                        <p:tgtEl>
                                          <p:spTgt spid="2"/>
                                        </p:tgtEl>
                                        <p:attrNameLst>
                                          <p:attrName>style.visibility</p:attrName>
                                        </p:attrNameLst>
                                      </p:cBhvr>
                                      <p:to>
                                        <p:strVal val="visible"/>
                                      </p:to>
                                    </p:set>
                                  </p:childTnLst>
                                </p:cTn>
                              </p:par>
                              <p:par>
                                <p:cTn id="32" presetID="35" presetClass="emph" presetSubtype="0" repeatCount="indefinite" fill="hold" nodeType="withEffect">
                                  <p:stCondLst>
                                    <p:cond delay="4000"/>
                                  </p:stCondLst>
                                  <p:childTnLst>
                                    <p:anim calcmode="discrete" valueType="str">
                                      <p:cBhvr>
                                        <p:cTn id="33" dur="1000" fill="hold"/>
                                        <p:tgtEl>
                                          <p:spTgt spid="2"/>
                                        </p:tgtEl>
                                        <p:attrNameLst>
                                          <p:attrName>style.visibility</p:attrName>
                                        </p:attrNameLst>
                                      </p:cBhvr>
                                      <p:tavLst>
                                        <p:tav tm="0">
                                          <p:val>
                                            <p:strVal val="hidden"/>
                                          </p:val>
                                        </p:tav>
                                        <p:tav tm="50000">
                                          <p:val>
                                            <p:strVal val="visible"/>
                                          </p:val>
                                        </p:tav>
                                      </p:tavLst>
                                    </p:anim>
                                  </p:childTnLst>
                                </p:cTn>
                              </p:par>
                              <p:par>
                                <p:cTn id="34" presetID="1" presetClass="entr" presetSubtype="0" fill="hold" nodeType="withEffect">
                                  <p:stCondLst>
                                    <p:cond delay="3500"/>
                                  </p:stCondLst>
                                  <p:childTnLst>
                                    <p:set>
                                      <p:cBhvr>
                                        <p:cTn id="35" dur="1" fill="hold">
                                          <p:stCondLst>
                                            <p:cond delay="0"/>
                                          </p:stCondLst>
                                        </p:cTn>
                                        <p:tgtEl>
                                          <p:spTgt spid="3"/>
                                        </p:tgtEl>
                                        <p:attrNameLst>
                                          <p:attrName>style.visibility</p:attrName>
                                        </p:attrNameLst>
                                      </p:cBhvr>
                                      <p:to>
                                        <p:strVal val="visible"/>
                                      </p:to>
                                    </p:set>
                                  </p:childTnLst>
                                </p:cTn>
                              </p:par>
                              <p:par>
                                <p:cTn id="36" presetID="35" presetClass="emph" presetSubtype="0" repeatCount="indefinite" fill="hold" nodeType="withEffect">
                                  <p:stCondLst>
                                    <p:cond delay="4000"/>
                                  </p:stCondLst>
                                  <p:childTnLst>
                                    <p:anim calcmode="discrete" valueType="str">
                                      <p:cBhvr>
                                        <p:cTn id="37" dur="1000" fill="hold"/>
                                        <p:tgtEl>
                                          <p:spTgt spid="3"/>
                                        </p:tgtEl>
                                        <p:attrNameLst>
                                          <p:attrName>style.visibility</p:attrName>
                                        </p:attrNameLst>
                                      </p:cBhvr>
                                      <p:tavLst>
                                        <p:tav tm="0">
                                          <p:val>
                                            <p:strVal val="hidden"/>
                                          </p:val>
                                        </p:tav>
                                        <p:tav tm="50000">
                                          <p:val>
                                            <p:strVal val="visible"/>
                                          </p:val>
                                        </p:tav>
                                      </p:tavLst>
                                    </p:anim>
                                  </p:childTnLst>
                                </p:cTn>
                              </p:par>
                              <p:par>
                                <p:cTn id="38" presetID="9" presetClass="entr" presetSubtype="0" fill="hold" grpId="0" nodeType="withEffect">
                                  <p:stCondLst>
                                    <p:cond delay="4500"/>
                                  </p:stCondLst>
                                  <p:childTnLst>
                                    <p:set>
                                      <p:cBhvr>
                                        <p:cTn id="39" dur="1" fill="hold">
                                          <p:stCondLst>
                                            <p:cond delay="0"/>
                                          </p:stCondLst>
                                        </p:cTn>
                                        <p:tgtEl>
                                          <p:spTgt spid="31"/>
                                        </p:tgtEl>
                                        <p:attrNameLst>
                                          <p:attrName>style.visibility</p:attrName>
                                        </p:attrNameLst>
                                      </p:cBhvr>
                                      <p:to>
                                        <p:strVal val="visible"/>
                                      </p:to>
                                    </p:set>
                                    <p:animEffect transition="in" filter="dissolve">
                                      <p:cBhvr>
                                        <p:cTn id="40" dur="500"/>
                                        <p:tgtEl>
                                          <p:spTgt spid="31"/>
                                        </p:tgtEl>
                                      </p:cBhvr>
                                    </p:animEffect>
                                  </p:childTnLst>
                                </p:cTn>
                              </p:par>
                              <p:par>
                                <p:cTn id="41" presetID="9" presetClass="entr" presetSubtype="0" fill="hold" grpId="0" nodeType="withEffect">
                                  <p:stCondLst>
                                    <p:cond delay="4500"/>
                                  </p:stCondLst>
                                  <p:childTnLst>
                                    <p:set>
                                      <p:cBhvr>
                                        <p:cTn id="42" dur="1" fill="hold">
                                          <p:stCondLst>
                                            <p:cond delay="0"/>
                                          </p:stCondLst>
                                        </p:cTn>
                                        <p:tgtEl>
                                          <p:spTgt spid="32"/>
                                        </p:tgtEl>
                                        <p:attrNameLst>
                                          <p:attrName>style.visibility</p:attrName>
                                        </p:attrNameLst>
                                      </p:cBhvr>
                                      <p:to>
                                        <p:strVal val="visible"/>
                                      </p:to>
                                    </p:set>
                                    <p:animEffect transition="in" filter="dissolv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4" grpId="1"/>
      <p:bldP spid="31" grpId="0" animBg="1"/>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descr="WORK.png"/>
          <p:cNvPicPr>
            <a:picLocks noChangeAspect="1"/>
          </p:cNvPicPr>
          <p:nvPr/>
        </p:nvPicPr>
        <p:blipFill>
          <a:blip r:embed="rId5" cstate="print"/>
          <a:srcRect b="15781"/>
          <a:stretch>
            <a:fillRect/>
          </a:stretch>
        </p:blipFill>
        <p:spPr>
          <a:xfrm>
            <a:off x="0" y="3551867"/>
            <a:ext cx="4994424" cy="3306133"/>
          </a:xfrm>
          <a:prstGeom prst="rect">
            <a:avLst/>
          </a:prstGeom>
        </p:spPr>
      </p:pic>
      <p:pic>
        <p:nvPicPr>
          <p:cNvPr id="32" name="図 31" descr="虹カーブ.png"/>
          <p:cNvPicPr>
            <a:picLocks noChangeAspect="1"/>
          </p:cNvPicPr>
          <p:nvPr/>
        </p:nvPicPr>
        <p:blipFill>
          <a:blip r:embed="rId6" cstate="print"/>
          <a:stretch>
            <a:fillRect/>
          </a:stretch>
        </p:blipFill>
        <p:spPr>
          <a:xfrm>
            <a:off x="818871" y="1007075"/>
            <a:ext cx="2939716" cy="4654550"/>
          </a:xfrm>
          <a:prstGeom prst="rect">
            <a:avLst/>
          </a:prstGeom>
        </p:spPr>
      </p:pic>
      <p:pic>
        <p:nvPicPr>
          <p:cNvPr id="34" name="図 33" descr="CURVE.png"/>
          <p:cNvPicPr>
            <a:picLocks noChangeAspect="1"/>
          </p:cNvPicPr>
          <p:nvPr/>
        </p:nvPicPr>
        <p:blipFill>
          <a:blip r:embed="rId7" cstate="print"/>
          <a:srcRect r="13725"/>
          <a:stretch>
            <a:fillRect/>
          </a:stretch>
        </p:blipFill>
        <p:spPr>
          <a:xfrm>
            <a:off x="2484094" y="1732492"/>
            <a:ext cx="2087906" cy="3339681"/>
          </a:xfrm>
          <a:prstGeom prst="rect">
            <a:avLst/>
          </a:prstGeom>
        </p:spPr>
      </p:pic>
      <p:grpSp>
        <p:nvGrpSpPr>
          <p:cNvPr id="2" name="グループ化 46"/>
          <p:cNvGrpSpPr/>
          <p:nvPr/>
        </p:nvGrpSpPr>
        <p:grpSpPr>
          <a:xfrm>
            <a:off x="1843288" y="5546434"/>
            <a:ext cx="952500" cy="695325"/>
            <a:chOff x="2404004" y="5358870"/>
            <a:chExt cx="952500" cy="695325"/>
          </a:xfrm>
        </p:grpSpPr>
        <p:pic>
          <p:nvPicPr>
            <p:cNvPr id="37" name="図 36" descr="DIAL.png"/>
            <p:cNvPicPr>
              <a:picLocks noChangeAspect="1"/>
            </p:cNvPicPr>
            <p:nvPr/>
          </p:nvPicPr>
          <p:blipFill>
            <a:blip r:embed="rId8" cstate="print"/>
            <a:stretch>
              <a:fillRect/>
            </a:stretch>
          </p:blipFill>
          <p:spPr>
            <a:xfrm>
              <a:off x="2404004" y="5358870"/>
              <a:ext cx="952500" cy="695325"/>
            </a:xfrm>
            <a:prstGeom prst="rect">
              <a:avLst/>
            </a:prstGeom>
          </p:spPr>
        </p:pic>
        <p:sp>
          <p:nvSpPr>
            <p:cNvPr id="38" name="テキスト ボックス 37"/>
            <p:cNvSpPr txBox="1"/>
            <p:nvPr/>
          </p:nvSpPr>
          <p:spPr>
            <a:xfrm rot="20387028">
              <a:off x="2580219" y="5482165"/>
              <a:ext cx="321732" cy="553998"/>
            </a:xfrm>
            <a:prstGeom prst="rect">
              <a:avLst/>
            </a:prstGeom>
            <a:noFill/>
          </p:spPr>
          <p:txBody>
            <a:bodyPr wrap="square" lIns="0" tIns="0" rIns="0" bIns="0" rtlCol="0">
              <a:spAutoFit/>
            </a:bodyPr>
            <a:lstStyle/>
            <a:p>
              <a:r>
                <a:rPr kumimoji="1" lang="en-US" altLang="ja-JP" sz="3600" dirty="0" smtClean="0">
                  <a:solidFill>
                    <a:srgbClr val="FF0000"/>
                  </a:solidFill>
                  <a:latin typeface="Arial Black" pitchFamily="34" charset="0"/>
                </a:rPr>
                <a:t>3</a:t>
              </a:r>
              <a:endParaRPr kumimoji="1" lang="ja-JP" altLang="en-US" sz="3600" dirty="0">
                <a:solidFill>
                  <a:srgbClr val="FF0000"/>
                </a:solidFill>
                <a:latin typeface="Arial Black" pitchFamily="34" charset="0"/>
              </a:endParaRPr>
            </a:p>
          </p:txBody>
        </p:sp>
        <p:sp>
          <p:nvSpPr>
            <p:cNvPr id="39" name="テキスト ボックス 38"/>
            <p:cNvSpPr txBox="1"/>
            <p:nvPr/>
          </p:nvSpPr>
          <p:spPr>
            <a:xfrm rot="20387028">
              <a:off x="2895349" y="5547735"/>
              <a:ext cx="192546" cy="276999"/>
            </a:xfrm>
            <a:prstGeom prst="rect">
              <a:avLst/>
            </a:prstGeom>
            <a:noFill/>
          </p:spPr>
          <p:txBody>
            <a:bodyPr wrap="square" lIns="0" tIns="0" rIns="0" bIns="0" rtlCol="0">
              <a:spAutoFit/>
            </a:bodyPr>
            <a:lstStyle/>
            <a:p>
              <a:r>
                <a:rPr kumimoji="1" lang="en-US" altLang="ja-JP" sz="1800" dirty="0" smtClean="0">
                  <a:latin typeface="Arial Black" pitchFamily="34" charset="0"/>
                </a:rPr>
                <a:t>μ</a:t>
              </a:r>
              <a:endParaRPr kumimoji="1" lang="ja-JP" altLang="en-US" sz="1800" dirty="0">
                <a:latin typeface="Arial Black" pitchFamily="34" charset="0"/>
              </a:endParaRPr>
            </a:p>
          </p:txBody>
        </p:sp>
      </p:grpSp>
      <p:sp>
        <p:nvSpPr>
          <p:cNvPr id="40" name="テキスト ボックス 39"/>
          <p:cNvSpPr txBox="1"/>
          <p:nvPr/>
        </p:nvSpPr>
        <p:spPr>
          <a:xfrm>
            <a:off x="0" y="3166986"/>
            <a:ext cx="1147313" cy="449477"/>
          </a:xfrm>
          <a:prstGeom prst="rect">
            <a:avLst/>
          </a:prstGeom>
          <a:noFill/>
        </p:spPr>
        <p:txBody>
          <a:bodyPr vert="horz" wrap="square" lIns="79370" tIns="39685" rIns="79370" bIns="39685" rtlCol="0">
            <a:spAutoFit/>
          </a:bodyPr>
          <a:lstStyle/>
          <a:p>
            <a:pPr algn="ctr"/>
            <a:r>
              <a:rPr lang="en-US" altLang="ja-JP" sz="2400" b="1" i="1" dirty="0" smtClean="0">
                <a:latin typeface="Arial" pitchFamily="34" charset="0"/>
                <a:ea typeface="HGP創英角ｺﾞｼｯｸUB" pitchFamily="50" charset="-128"/>
                <a:cs typeface="Arial" pitchFamily="34" charset="0"/>
              </a:rPr>
              <a:t>Thick</a:t>
            </a:r>
            <a:endParaRPr lang="ja-JP" altLang="en-US" sz="2400" b="1" i="1" dirty="0">
              <a:latin typeface="Arial" pitchFamily="34" charset="0"/>
              <a:ea typeface="HGP創英角ｺﾞｼｯｸUB" pitchFamily="50" charset="-128"/>
              <a:cs typeface="Arial" pitchFamily="34" charset="0"/>
            </a:endParaRPr>
          </a:p>
        </p:txBody>
      </p:sp>
      <p:sp>
        <p:nvSpPr>
          <p:cNvPr id="41" name="右矢印 40"/>
          <p:cNvSpPr/>
          <p:nvPr/>
        </p:nvSpPr>
        <p:spPr>
          <a:xfrm rot="20183631" flipV="1">
            <a:off x="1117773" y="3150727"/>
            <a:ext cx="445176" cy="209502"/>
          </a:xfrm>
          <a:prstGeom prst="rightArrow">
            <a:avLst>
              <a:gd name="adj1" fmla="val 50000"/>
              <a:gd name="adj2" fmla="val 113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2725961" y="4993395"/>
            <a:ext cx="508988" cy="50898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p:cNvCxnSpPr/>
          <p:nvPr/>
        </p:nvCxnSpPr>
        <p:spPr bwMode="white">
          <a:xfrm flipV="1">
            <a:off x="3582105" y="5975227"/>
            <a:ext cx="1188000" cy="0"/>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45" name="右矢印 44"/>
          <p:cNvSpPr/>
          <p:nvPr/>
        </p:nvSpPr>
        <p:spPr>
          <a:xfrm rot="13692883" flipV="1">
            <a:off x="2904213" y="5417639"/>
            <a:ext cx="532371" cy="168071"/>
          </a:xfrm>
          <a:prstGeom prst="rightArrow">
            <a:avLst>
              <a:gd name="adj1" fmla="val 0"/>
              <a:gd name="adj2" fmla="val 213492"/>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p:cNvSpPr txBox="1"/>
          <p:nvPr/>
        </p:nvSpPr>
        <p:spPr bwMode="white">
          <a:xfrm>
            <a:off x="3346263" y="5277123"/>
            <a:ext cx="1541929" cy="369332"/>
          </a:xfrm>
          <a:prstGeom prst="rect">
            <a:avLst/>
          </a:prstGeom>
          <a:noFill/>
        </p:spPr>
        <p:txBody>
          <a:bodyPr wrap="square" rtlCol="0">
            <a:spAutoFit/>
          </a:bodyPr>
          <a:lstStyle/>
          <a:p>
            <a:pPr algn="ctr"/>
            <a:r>
              <a:rPr lang="en-US" altLang="ja-JP" b="1" dirty="0" smtClean="0">
                <a:solidFill>
                  <a:schemeClr val="bg1"/>
                </a:solidFill>
                <a:latin typeface="Arial" pitchFamily="34" charset="0"/>
                <a:cs typeface="Arial" pitchFamily="34" charset="0"/>
              </a:rPr>
              <a:t>Thickness</a:t>
            </a:r>
            <a:endParaRPr lang="ja-JP" altLang="en-US" b="1" dirty="0">
              <a:solidFill>
                <a:schemeClr val="bg1"/>
              </a:solidFill>
              <a:latin typeface="Arial" pitchFamily="34" charset="0"/>
              <a:cs typeface="Arial" pitchFamily="34" charset="0"/>
            </a:endParaRPr>
          </a:p>
        </p:txBody>
      </p:sp>
      <p:sp>
        <p:nvSpPr>
          <p:cNvPr id="50" name="テキスト ボックス 49"/>
          <p:cNvSpPr txBox="1"/>
          <p:nvPr/>
        </p:nvSpPr>
        <p:spPr bwMode="white">
          <a:xfrm>
            <a:off x="3286714" y="5411853"/>
            <a:ext cx="1627348" cy="707886"/>
          </a:xfrm>
          <a:prstGeom prst="rect">
            <a:avLst/>
          </a:prstGeom>
          <a:noFill/>
        </p:spPr>
        <p:txBody>
          <a:bodyPr wrap="square" rtlCol="0">
            <a:spAutoFit/>
          </a:bodyPr>
          <a:lstStyle/>
          <a:p>
            <a:pPr algn="ctr"/>
            <a:r>
              <a:rPr lang="en-US" altLang="ja-JP" sz="4000" b="1" dirty="0" smtClean="0">
                <a:solidFill>
                  <a:srgbClr val="FFFF00"/>
                </a:solidFill>
              </a:rPr>
              <a:t>1</a:t>
            </a:r>
            <a:r>
              <a:rPr kumimoji="1" lang="en-US" altLang="ja-JP" sz="4000" b="1" dirty="0" smtClean="0">
                <a:solidFill>
                  <a:srgbClr val="FFFF00"/>
                </a:solidFill>
              </a:rPr>
              <a:t>.</a:t>
            </a:r>
            <a:r>
              <a:rPr kumimoji="1" lang="en-US" altLang="ja-JP" sz="3600" b="1" dirty="0" smtClean="0">
                <a:solidFill>
                  <a:srgbClr val="FFFF00"/>
                </a:solidFill>
              </a:rPr>
              <a:t>5</a:t>
            </a:r>
            <a:r>
              <a:rPr lang="en-US" altLang="ja-JP" b="1" dirty="0" smtClean="0">
                <a:solidFill>
                  <a:schemeClr val="bg1"/>
                </a:solidFill>
              </a:rPr>
              <a:t>mm</a:t>
            </a:r>
            <a:endParaRPr kumimoji="1" lang="ja-JP" altLang="en-US" b="1" dirty="0">
              <a:solidFill>
                <a:schemeClr val="bg1"/>
              </a:solidFill>
            </a:endParaRPr>
          </a:p>
        </p:txBody>
      </p:sp>
      <p:cxnSp>
        <p:nvCxnSpPr>
          <p:cNvPr id="51" name="直線コネクタ 50"/>
          <p:cNvCxnSpPr/>
          <p:nvPr/>
        </p:nvCxnSpPr>
        <p:spPr bwMode="white">
          <a:xfrm rot="16200000" flipH="1">
            <a:off x="3327243" y="5715737"/>
            <a:ext cx="288926" cy="249103"/>
          </a:xfrm>
          <a:prstGeom prst="line">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rot="20368380">
            <a:off x="2690607" y="2300580"/>
            <a:ext cx="2056973" cy="646331"/>
          </a:xfrm>
          <a:prstGeom prst="rect">
            <a:avLst/>
          </a:prstGeom>
        </p:spPr>
        <p:txBody>
          <a:bodyPr wrap="none">
            <a:spAutoFit/>
          </a:bodyPr>
          <a:lstStyle/>
          <a:p>
            <a:r>
              <a:rPr lang="en-US" altLang="ja-JP" b="1" dirty="0" smtClean="0">
                <a:solidFill>
                  <a:srgbClr val="002060"/>
                </a:solidFill>
                <a:latin typeface="Arial" pitchFamily="34" charset="0"/>
                <a:ea typeface="HGP創英角ｺﾞｼｯｸUB" pitchFamily="50" charset="-128"/>
                <a:cs typeface="Arial" pitchFamily="34" charset="0"/>
              </a:rPr>
              <a:t>two dimensional </a:t>
            </a:r>
          </a:p>
          <a:p>
            <a:r>
              <a:rPr lang="en-US" altLang="ja-JP" b="1" dirty="0" smtClean="0">
                <a:solidFill>
                  <a:srgbClr val="002060"/>
                </a:solidFill>
                <a:latin typeface="Arial" pitchFamily="34" charset="0"/>
                <a:ea typeface="HGP創英角ｺﾞｼｯｸUB" pitchFamily="50" charset="-128"/>
                <a:cs typeface="Arial" pitchFamily="34" charset="0"/>
              </a:rPr>
              <a:t>curve design!</a:t>
            </a:r>
            <a:endParaRPr lang="ja-JP" altLang="en-US" dirty="0"/>
          </a:p>
        </p:txBody>
      </p:sp>
      <p:grpSp>
        <p:nvGrpSpPr>
          <p:cNvPr id="3" name="グループ化 20"/>
          <p:cNvGrpSpPr/>
          <p:nvPr/>
        </p:nvGrpSpPr>
        <p:grpSpPr>
          <a:xfrm>
            <a:off x="0" y="730755"/>
            <a:ext cx="2220538" cy="1107995"/>
            <a:chOff x="8083871" y="2373823"/>
            <a:chExt cx="1262270" cy="629842"/>
          </a:xfrm>
        </p:grpSpPr>
        <p:sp>
          <p:nvSpPr>
            <p:cNvPr id="64" name="ひし形 63"/>
            <p:cNvSpPr/>
            <p:nvPr/>
          </p:nvSpPr>
          <p:spPr>
            <a:xfrm>
              <a:off x="8154497" y="2456330"/>
              <a:ext cx="1149754" cy="513841"/>
            </a:xfrm>
            <a:prstGeom prst="diamond">
              <a:avLst/>
            </a:prstGeom>
            <a:solidFill>
              <a:srgbClr val="FFC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65" name="テキスト ボックス 64"/>
            <p:cNvSpPr txBox="1"/>
            <p:nvPr/>
          </p:nvSpPr>
          <p:spPr>
            <a:xfrm>
              <a:off x="8083871" y="2373823"/>
              <a:ext cx="1262270" cy="629842"/>
            </a:xfrm>
            <a:prstGeom prst="rect">
              <a:avLst/>
            </a:prstGeom>
            <a:noFill/>
          </p:spPr>
          <p:txBody>
            <a:bodyPr wrap="square" rtlCol="0">
              <a:spAutoFit/>
            </a:bodyPr>
            <a:lstStyle/>
            <a:p>
              <a:pPr algn="ctr"/>
              <a:r>
                <a:rPr lang="en-US" altLang="ja-JP" sz="6600" dirty="0" smtClean="0">
                  <a:latin typeface="Arial Black" pitchFamily="34" charset="0"/>
                </a:rPr>
                <a:t>5</a:t>
              </a:r>
              <a:r>
                <a:rPr lang="en-US" altLang="ja-JP" sz="3200" b="1" dirty="0" smtClean="0">
                  <a:latin typeface="Arial" pitchFamily="34" charset="0"/>
                  <a:ea typeface="HGP創英角ｺﾞｼｯｸUB" pitchFamily="50" charset="-128"/>
                  <a:cs typeface="Arial" pitchFamily="34" charset="0"/>
                </a:rPr>
                <a:t>Axis</a:t>
              </a:r>
              <a:endParaRPr kumimoji="1" lang="ja-JP" altLang="en-US" sz="3200" b="1" dirty="0">
                <a:latin typeface="Arial" pitchFamily="34" charset="0"/>
                <a:ea typeface="HGP創英角ｺﾞｼｯｸUB" pitchFamily="50" charset="-128"/>
                <a:cs typeface="Arial" pitchFamily="34" charset="0"/>
              </a:endParaRPr>
            </a:p>
          </p:txBody>
        </p:sp>
      </p:grpSp>
      <p:sp>
        <p:nvSpPr>
          <p:cNvPr id="71" name="テキスト ボックス 70"/>
          <p:cNvSpPr txBox="1"/>
          <p:nvPr/>
        </p:nvSpPr>
        <p:spPr>
          <a:xfrm>
            <a:off x="4919135" y="1927797"/>
            <a:ext cx="4013200" cy="707886"/>
          </a:xfrm>
          <a:prstGeom prst="rect">
            <a:avLst/>
          </a:prstGeom>
          <a:noFill/>
        </p:spPr>
        <p:txBody>
          <a:bodyPr wrap="square" rtlCol="0">
            <a:spAutoFit/>
          </a:bodyPr>
          <a:lstStyle/>
          <a:p>
            <a:pPr algn="ctr"/>
            <a:r>
              <a:rPr kumimoji="1" lang="en-US" altLang="ja-JP" sz="4000" dirty="0" smtClean="0">
                <a:latin typeface="Arial Black" pitchFamily="34" charset="0"/>
              </a:rPr>
              <a:t>MONO Curve</a:t>
            </a:r>
            <a:endParaRPr kumimoji="1" lang="ja-JP" altLang="en-US" sz="4000" b="1" dirty="0">
              <a:latin typeface="Arial Black" pitchFamily="34" charset="0"/>
            </a:endParaRPr>
          </a:p>
        </p:txBody>
      </p:sp>
      <p:pic>
        <p:nvPicPr>
          <p:cNvPr id="72" name="ﾛｺﾞSLIMLINE" descr="C:\WINDOWS\Temporary Internet Files\OLK282\SLIMLINE1.jpg"/>
          <p:cNvPicPr>
            <a:picLocks noChangeAspect="1" noChangeArrowheads="1"/>
          </p:cNvPicPr>
          <p:nvPr/>
        </p:nvPicPr>
        <p:blipFill>
          <a:blip r:embed="rId9" cstate="print"/>
          <a:srcRect/>
          <a:stretch>
            <a:fillRect/>
          </a:stretch>
        </p:blipFill>
        <p:spPr bwMode="auto">
          <a:xfrm>
            <a:off x="5217835" y="1137026"/>
            <a:ext cx="3415800" cy="625068"/>
          </a:xfrm>
          <a:prstGeom prst="rect">
            <a:avLst/>
          </a:prstGeom>
          <a:noFill/>
          <a:ln w="9525">
            <a:noFill/>
            <a:miter lim="800000"/>
            <a:headEnd/>
            <a:tailEnd/>
          </a:ln>
        </p:spPr>
      </p:pic>
      <p:pic>
        <p:nvPicPr>
          <p:cNvPr id="73" name="図 72" descr="PARTMACHINING.png"/>
          <p:cNvPicPr>
            <a:picLocks noChangeAspect="1"/>
          </p:cNvPicPr>
          <p:nvPr/>
        </p:nvPicPr>
        <p:blipFill>
          <a:blip r:embed="rId10" cstate="print"/>
          <a:stretch>
            <a:fillRect/>
          </a:stretch>
        </p:blipFill>
        <p:spPr>
          <a:xfrm>
            <a:off x="0" y="6120396"/>
            <a:ext cx="2670843" cy="683629"/>
          </a:xfrm>
          <a:prstGeom prst="rect">
            <a:avLst/>
          </a:prstGeom>
        </p:spPr>
      </p:pic>
      <p:sp>
        <p:nvSpPr>
          <p:cNvPr id="26" name="正方形/長方形 25"/>
          <p:cNvSpPr/>
          <p:nvPr/>
        </p:nvSpPr>
        <p:spPr>
          <a:xfrm>
            <a:off x="0" y="0"/>
            <a:ext cx="9144000" cy="584775"/>
          </a:xfrm>
          <a:prstGeom prst="rect">
            <a:avLst/>
          </a:prstGeom>
        </p:spPr>
        <p:txBody>
          <a:bodyPr wrap="square">
            <a:spAutoFit/>
          </a:bodyPr>
          <a:lstStyle/>
          <a:p>
            <a:r>
              <a:rPr lang="en-US" altLang="ja-JP" sz="3200" b="1" dirty="0" smtClean="0">
                <a:latin typeface="Arial" pitchFamily="34" charset="0"/>
                <a:cs typeface="Arial" pitchFamily="34" charset="0"/>
              </a:rPr>
              <a:t>Shrink-Fit holder  “SLIMLINE”</a:t>
            </a:r>
            <a:endParaRPr lang="ja-JP" altLang="en-US" sz="3200" dirty="0"/>
          </a:p>
        </p:txBody>
      </p:sp>
      <p:pic>
        <p:nvPicPr>
          <p:cNvPr id="27" name="P25_Curve-5axis.mpg">
            <a:hlinkClick r:id="" action="ppaction://media"/>
          </p:cNvPr>
          <p:cNvPicPr>
            <a:picLocks noRot="1" noChangeAspect="1"/>
          </p:cNvPicPr>
          <p:nvPr>
            <a:videoFile r:link="rId2"/>
          </p:nvPr>
        </p:nvPicPr>
        <p:blipFill>
          <a:blip r:embed="rId11" cstate="print"/>
          <a:stretch>
            <a:fillRect/>
          </a:stretch>
        </p:blipFill>
        <p:spPr>
          <a:xfrm>
            <a:off x="5143500" y="4122738"/>
            <a:ext cx="3800475" cy="2533650"/>
          </a:xfrm>
          <a:prstGeom prst="rect">
            <a:avLst/>
          </a:prstGeom>
        </p:spPr>
      </p:pic>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27"/>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シャンク形状"/>
          <p:cNvSpPr txBox="1"/>
          <p:nvPr/>
        </p:nvSpPr>
        <p:spPr>
          <a:xfrm>
            <a:off x="146525" y="1772603"/>
            <a:ext cx="1485900" cy="954107"/>
          </a:xfrm>
          <a:prstGeom prst="rect">
            <a:avLst/>
          </a:prstGeom>
          <a:noFill/>
        </p:spPr>
        <p:txBody>
          <a:bodyPr wrap="square" rtlCol="0">
            <a:spAutoFit/>
          </a:bodyPr>
          <a:lstStyle/>
          <a:p>
            <a:pPr algn="ctr"/>
            <a:r>
              <a:rPr lang="en-US" altLang="ja-JP" sz="2800" b="1" dirty="0" smtClean="0">
                <a:latin typeface="Arial" pitchFamily="34" charset="0"/>
                <a:cs typeface="Arial" pitchFamily="34" charset="0"/>
              </a:rPr>
              <a:t>Shank</a:t>
            </a:r>
          </a:p>
          <a:p>
            <a:pPr algn="ctr"/>
            <a:r>
              <a:rPr kumimoji="1" lang="en-US" altLang="ja-JP" sz="2800" b="1" dirty="0" smtClean="0">
                <a:latin typeface="Arial" pitchFamily="34" charset="0"/>
                <a:cs typeface="Arial" pitchFamily="34" charset="0"/>
              </a:rPr>
              <a:t>Shape</a:t>
            </a:r>
            <a:endParaRPr kumimoji="1" lang="ja-JP" altLang="en-US" sz="2800" b="1" dirty="0">
              <a:latin typeface="Arial" pitchFamily="34" charset="0"/>
              <a:cs typeface="Arial" pitchFamily="34" charset="0"/>
            </a:endParaRPr>
          </a:p>
        </p:txBody>
      </p:sp>
      <p:sp>
        <p:nvSpPr>
          <p:cNvPr id="157" name="Rectangle 29"/>
          <p:cNvSpPr>
            <a:spLocks noChangeArrowheads="1"/>
          </p:cNvSpPr>
          <p:nvPr/>
        </p:nvSpPr>
        <p:spPr bwMode="auto">
          <a:xfrm>
            <a:off x="1727797" y="1656422"/>
            <a:ext cx="873878" cy="358902"/>
          </a:xfrm>
          <a:prstGeom prst="rect">
            <a:avLst/>
          </a:prstGeom>
          <a:solidFill>
            <a:srgbClr val="FFCCFF"/>
          </a:solidFill>
          <a:ln w="9525">
            <a:solidFill>
              <a:schemeClr val="tx1"/>
            </a:solidFill>
            <a:miter lim="800000"/>
            <a:headEnd/>
            <a:tailEnd/>
          </a:ln>
          <a:effectLst/>
        </p:spPr>
        <p:txBody>
          <a:bodyPr wrap="none" anchor="ctr"/>
          <a:lstStyle/>
          <a:p>
            <a:endParaRPr lang="ja-JP" altLang="en-US"/>
          </a:p>
        </p:txBody>
      </p:sp>
      <p:pic>
        <p:nvPicPr>
          <p:cNvPr id="158" name="Picture 2" descr="\\Dimension8300\post\emo2007プレゼン\素材\剛性計算ソフト\0070818\全長-工具径.gif"/>
          <p:cNvPicPr>
            <a:picLocks noChangeAspect="1" noChangeArrowheads="1"/>
          </p:cNvPicPr>
          <p:nvPr/>
        </p:nvPicPr>
        <p:blipFill>
          <a:blip r:embed="rId3" cstate="print"/>
          <a:srcRect l="22794" r="15711"/>
          <a:stretch>
            <a:fillRect/>
          </a:stretch>
        </p:blipFill>
        <p:spPr bwMode="auto">
          <a:xfrm>
            <a:off x="1035781" y="2403335"/>
            <a:ext cx="2945500" cy="3528127"/>
          </a:xfrm>
          <a:prstGeom prst="rect">
            <a:avLst/>
          </a:prstGeom>
          <a:noFill/>
          <a:ln>
            <a:noFill/>
          </a:ln>
        </p:spPr>
      </p:pic>
      <p:sp>
        <p:nvSpPr>
          <p:cNvPr id="159" name="Rectangle 29"/>
          <p:cNvSpPr>
            <a:spLocks noChangeArrowheads="1"/>
          </p:cNvSpPr>
          <p:nvPr/>
        </p:nvSpPr>
        <p:spPr bwMode="auto">
          <a:xfrm>
            <a:off x="3447419" y="1703570"/>
            <a:ext cx="311073" cy="385087"/>
          </a:xfrm>
          <a:prstGeom prst="rect">
            <a:avLst/>
          </a:prstGeom>
          <a:solidFill>
            <a:srgbClr val="FFCCFF"/>
          </a:solidFill>
          <a:ln w="9525">
            <a:solidFill>
              <a:schemeClr val="tx1"/>
            </a:solidFill>
            <a:miter lim="800000"/>
            <a:headEnd/>
            <a:tailEnd/>
          </a:ln>
          <a:effectLst/>
        </p:spPr>
        <p:txBody>
          <a:bodyPr wrap="none" anchor="ctr"/>
          <a:lstStyle/>
          <a:p>
            <a:endParaRPr lang="ja-JP" altLang="en-US"/>
          </a:p>
        </p:txBody>
      </p:sp>
      <p:sp>
        <p:nvSpPr>
          <p:cNvPr id="160" name="テキスト ボックス 159"/>
          <p:cNvSpPr txBox="1"/>
          <p:nvPr/>
        </p:nvSpPr>
        <p:spPr>
          <a:xfrm>
            <a:off x="3784683" y="1705482"/>
            <a:ext cx="338978" cy="303899"/>
          </a:xfrm>
          <a:prstGeom prst="rect">
            <a:avLst/>
          </a:prstGeom>
          <a:noFill/>
        </p:spPr>
        <p:txBody>
          <a:bodyPr wrap="square" lIns="0" tIns="0" rIns="0" bIns="0" rtlCol="0">
            <a:spAutoFit/>
          </a:bodyPr>
          <a:lstStyle/>
          <a:p>
            <a:r>
              <a:rPr kumimoji="1" lang="en-US" altLang="ja-JP" sz="2400" dirty="0" smtClean="0">
                <a:latin typeface="+mn-ea"/>
              </a:rPr>
              <a:t>°</a:t>
            </a:r>
            <a:endParaRPr kumimoji="1" lang="ja-JP" altLang="en-US" sz="2400" dirty="0">
              <a:latin typeface="+mn-ea"/>
            </a:endParaRPr>
          </a:p>
        </p:txBody>
      </p:sp>
      <p:grpSp>
        <p:nvGrpSpPr>
          <p:cNvPr id="2" name="グループ化 102"/>
          <p:cNvGrpSpPr/>
          <p:nvPr/>
        </p:nvGrpSpPr>
        <p:grpSpPr>
          <a:xfrm>
            <a:off x="3259893" y="2122807"/>
            <a:ext cx="507011" cy="279399"/>
            <a:chOff x="3278943" y="1409899"/>
            <a:chExt cx="507011" cy="279399"/>
          </a:xfrm>
        </p:grpSpPr>
        <p:sp>
          <p:nvSpPr>
            <p:cNvPr id="162" name="Line 30"/>
            <p:cNvSpPr>
              <a:spLocks noChangeShapeType="1"/>
            </p:cNvSpPr>
            <p:nvPr/>
          </p:nvSpPr>
          <p:spPr bwMode="auto">
            <a:xfrm rot="5400000">
              <a:off x="3605954" y="1232525"/>
              <a:ext cx="0" cy="360000"/>
            </a:xfrm>
            <a:prstGeom prst="line">
              <a:avLst/>
            </a:prstGeom>
            <a:noFill/>
            <a:ln w="25400">
              <a:solidFill>
                <a:schemeClr val="tx1"/>
              </a:solidFill>
              <a:round/>
              <a:headEnd type="none" w="med" len="med"/>
              <a:tailEnd type="none" w="med" len="med"/>
            </a:ln>
            <a:effectLst/>
          </p:spPr>
          <p:txBody>
            <a:bodyPr/>
            <a:lstStyle/>
            <a:p>
              <a:endParaRPr lang="ja-JP" altLang="en-US"/>
            </a:p>
          </p:txBody>
        </p:sp>
        <p:sp>
          <p:nvSpPr>
            <p:cNvPr id="163" name="Line 30"/>
            <p:cNvSpPr>
              <a:spLocks noChangeShapeType="1"/>
            </p:cNvSpPr>
            <p:nvPr/>
          </p:nvSpPr>
          <p:spPr bwMode="auto">
            <a:xfrm rot="10800000" flipV="1">
              <a:off x="3278943" y="1409899"/>
              <a:ext cx="152457" cy="279399"/>
            </a:xfrm>
            <a:prstGeom prst="line">
              <a:avLst/>
            </a:prstGeom>
            <a:noFill/>
            <a:ln w="25400">
              <a:solidFill>
                <a:schemeClr val="tx1"/>
              </a:solidFill>
              <a:round/>
              <a:headEnd w="med" len="lg"/>
              <a:tailEnd type="triangle" w="med" len="lg"/>
            </a:ln>
            <a:effectLst/>
          </p:spPr>
          <p:txBody>
            <a:bodyPr/>
            <a:lstStyle/>
            <a:p>
              <a:endParaRPr lang="ja-JP" altLang="en-US"/>
            </a:p>
          </p:txBody>
        </p:sp>
      </p:grpSp>
      <p:sp>
        <p:nvSpPr>
          <p:cNvPr id="164" name="Line 26"/>
          <p:cNvSpPr>
            <a:spLocks noChangeShapeType="1"/>
          </p:cNvSpPr>
          <p:nvPr/>
        </p:nvSpPr>
        <p:spPr bwMode="auto">
          <a:xfrm flipH="1">
            <a:off x="3419179" y="2465221"/>
            <a:ext cx="0" cy="2700000"/>
          </a:xfrm>
          <a:prstGeom prst="line">
            <a:avLst/>
          </a:prstGeom>
          <a:noFill/>
          <a:ln w="28575">
            <a:solidFill>
              <a:schemeClr val="tx1"/>
            </a:solidFill>
            <a:round/>
            <a:headEnd type="triangle" w="med" len="lg"/>
            <a:tailEnd type="triangle" w="med" len="lg"/>
          </a:ln>
          <a:effectLst/>
        </p:spPr>
        <p:txBody>
          <a:bodyPr/>
          <a:lstStyle/>
          <a:p>
            <a:endParaRPr lang="ja-JP" altLang="en-US"/>
          </a:p>
        </p:txBody>
      </p:sp>
      <p:sp>
        <p:nvSpPr>
          <p:cNvPr id="165" name="Rectangle 28"/>
          <p:cNvSpPr>
            <a:spLocks noChangeArrowheads="1"/>
          </p:cNvSpPr>
          <p:nvPr/>
        </p:nvSpPr>
        <p:spPr bwMode="auto">
          <a:xfrm>
            <a:off x="3498862" y="3596646"/>
            <a:ext cx="477794" cy="339591"/>
          </a:xfrm>
          <a:prstGeom prst="rect">
            <a:avLst/>
          </a:prstGeom>
          <a:solidFill>
            <a:srgbClr val="FFCCFF"/>
          </a:solidFill>
          <a:ln w="9525">
            <a:solidFill>
              <a:schemeClr val="tx1"/>
            </a:solidFill>
            <a:miter lim="800000"/>
            <a:headEnd/>
            <a:tailEnd/>
          </a:ln>
          <a:effectLst/>
        </p:spPr>
        <p:txBody>
          <a:bodyPr wrap="none" anchor="ctr"/>
          <a:lstStyle/>
          <a:p>
            <a:endParaRPr lang="ja-JP" altLang="en-US"/>
          </a:p>
        </p:txBody>
      </p:sp>
      <p:sp>
        <p:nvSpPr>
          <p:cNvPr id="166" name="テキスト ボックス 165"/>
          <p:cNvSpPr txBox="1"/>
          <p:nvPr/>
        </p:nvSpPr>
        <p:spPr>
          <a:xfrm>
            <a:off x="4009912" y="3598441"/>
            <a:ext cx="424531" cy="303899"/>
          </a:xfrm>
          <a:prstGeom prst="rect">
            <a:avLst/>
          </a:prstGeom>
          <a:noFill/>
        </p:spPr>
        <p:txBody>
          <a:bodyPr wrap="square" lIns="0" tIns="0" rIns="0" bIns="0" rtlCol="0">
            <a:spAutoFit/>
          </a:bodyPr>
          <a:lstStyle/>
          <a:p>
            <a:r>
              <a:rPr lang="ja-JP" altLang="en-US" sz="2400" dirty="0" smtClean="0">
                <a:latin typeface="+mn-ea"/>
              </a:rPr>
              <a:t>㎜</a:t>
            </a:r>
            <a:endParaRPr kumimoji="1" lang="ja-JP" altLang="en-US" sz="2400" dirty="0">
              <a:latin typeface="+mn-ea"/>
            </a:endParaRPr>
          </a:p>
        </p:txBody>
      </p:sp>
      <p:sp>
        <p:nvSpPr>
          <p:cNvPr id="167" name="Rectangle 32"/>
          <p:cNvSpPr>
            <a:spLocks noChangeArrowheads="1"/>
          </p:cNvSpPr>
          <p:nvPr/>
        </p:nvSpPr>
        <p:spPr bwMode="auto">
          <a:xfrm>
            <a:off x="2044759" y="5488215"/>
            <a:ext cx="404273" cy="339591"/>
          </a:xfrm>
          <a:prstGeom prst="rect">
            <a:avLst/>
          </a:prstGeom>
          <a:solidFill>
            <a:srgbClr val="FFCCFF"/>
          </a:solidFill>
          <a:ln w="9525">
            <a:solidFill>
              <a:schemeClr val="tx1"/>
            </a:solidFill>
            <a:miter lim="800000"/>
            <a:headEnd/>
            <a:tailEnd/>
          </a:ln>
          <a:effectLst/>
        </p:spPr>
        <p:txBody>
          <a:bodyPr wrap="none" anchor="ctr"/>
          <a:lstStyle/>
          <a:p>
            <a:pPr algn="ctr"/>
            <a:r>
              <a:rPr lang="ja-JP" altLang="en-US"/>
              <a:t>　</a:t>
            </a:r>
          </a:p>
        </p:txBody>
      </p:sp>
      <p:sp>
        <p:nvSpPr>
          <p:cNvPr id="168" name="刃物系"/>
          <p:cNvSpPr txBox="1">
            <a:spLocks noChangeArrowheads="1"/>
          </p:cNvSpPr>
          <p:nvPr/>
        </p:nvSpPr>
        <p:spPr bwMode="auto">
          <a:xfrm>
            <a:off x="598206" y="5603077"/>
            <a:ext cx="1710813" cy="954107"/>
          </a:xfrm>
          <a:prstGeom prst="rect">
            <a:avLst/>
          </a:prstGeom>
          <a:noFill/>
          <a:ln w="9525">
            <a:noFill/>
            <a:miter lim="800000"/>
            <a:headEnd/>
            <a:tailEnd/>
          </a:ln>
          <a:effectLst/>
        </p:spPr>
        <p:txBody>
          <a:bodyPr wrap="square">
            <a:spAutoFit/>
          </a:bodyPr>
          <a:lstStyle/>
          <a:p>
            <a:r>
              <a:rPr lang="en-US" altLang="ja-JP" sz="2800" b="1" dirty="0" smtClean="0">
                <a:latin typeface="Arial" pitchFamily="34" charset="0"/>
                <a:cs typeface="Arial" pitchFamily="34" charset="0"/>
              </a:rPr>
              <a:t>Cutter</a:t>
            </a:r>
          </a:p>
          <a:p>
            <a:r>
              <a:rPr lang="en-US" altLang="ja-JP" sz="2800" b="1" dirty="0" smtClean="0">
                <a:latin typeface="Arial" pitchFamily="34" charset="0"/>
                <a:cs typeface="Arial" pitchFamily="34" charset="0"/>
              </a:rPr>
              <a:t>Diameter</a:t>
            </a:r>
            <a:endParaRPr lang="ja-JP" altLang="en-US" sz="2800" b="1" dirty="0">
              <a:latin typeface="Arial" pitchFamily="34" charset="0"/>
              <a:cs typeface="Arial" pitchFamily="34" charset="0"/>
            </a:endParaRPr>
          </a:p>
        </p:txBody>
      </p:sp>
      <p:sp>
        <p:nvSpPr>
          <p:cNvPr id="169" name="Line 26"/>
          <p:cNvSpPr>
            <a:spLocks noChangeShapeType="1"/>
          </p:cNvSpPr>
          <p:nvPr/>
        </p:nvSpPr>
        <p:spPr bwMode="auto">
          <a:xfrm rot="5400000" flipH="1">
            <a:off x="2219928" y="5002927"/>
            <a:ext cx="0" cy="606277"/>
          </a:xfrm>
          <a:prstGeom prst="line">
            <a:avLst/>
          </a:prstGeom>
          <a:noFill/>
          <a:ln w="28575">
            <a:solidFill>
              <a:schemeClr val="tx1"/>
            </a:solidFill>
            <a:round/>
            <a:headEnd type="triangle" w="med" len="lg"/>
            <a:tailEnd type="triangle" w="med" len="lg"/>
          </a:ln>
          <a:effectLst/>
        </p:spPr>
        <p:txBody>
          <a:bodyPr/>
          <a:lstStyle/>
          <a:p>
            <a:endParaRPr lang="ja-JP" altLang="en-US"/>
          </a:p>
        </p:txBody>
      </p:sp>
      <p:sp>
        <p:nvSpPr>
          <p:cNvPr id="170" name="テキスト ボックス 169"/>
          <p:cNvSpPr txBox="1"/>
          <p:nvPr/>
        </p:nvSpPr>
        <p:spPr>
          <a:xfrm>
            <a:off x="2510178" y="5506061"/>
            <a:ext cx="312965" cy="303899"/>
          </a:xfrm>
          <a:prstGeom prst="rect">
            <a:avLst/>
          </a:prstGeom>
          <a:noFill/>
        </p:spPr>
        <p:txBody>
          <a:bodyPr wrap="square" lIns="0" tIns="0" rIns="0" bIns="0" rtlCol="0">
            <a:spAutoFit/>
          </a:bodyPr>
          <a:lstStyle/>
          <a:p>
            <a:r>
              <a:rPr kumimoji="1" lang="ja-JP" altLang="en-US" sz="2400" dirty="0" smtClean="0">
                <a:latin typeface="+mn-ea"/>
              </a:rPr>
              <a:t>㎜</a:t>
            </a:r>
            <a:endParaRPr kumimoji="1" lang="ja-JP" altLang="en-US" sz="2400" dirty="0">
              <a:latin typeface="+mn-ea"/>
            </a:endParaRPr>
          </a:p>
        </p:txBody>
      </p:sp>
      <p:sp>
        <p:nvSpPr>
          <p:cNvPr id="171" name="テキスト ボックス 170"/>
          <p:cNvSpPr txBox="1"/>
          <p:nvPr/>
        </p:nvSpPr>
        <p:spPr>
          <a:xfrm>
            <a:off x="3477225" y="1711447"/>
            <a:ext cx="251460" cy="369332"/>
          </a:xfrm>
          <a:prstGeom prst="rect">
            <a:avLst/>
          </a:prstGeom>
          <a:noFill/>
        </p:spPr>
        <p:txBody>
          <a:bodyPr wrap="square" lIns="0" tIns="0" rIns="0" bIns="0" rtlCol="0">
            <a:spAutoFit/>
          </a:bodyPr>
          <a:lstStyle/>
          <a:p>
            <a:pPr algn="ctr"/>
            <a:r>
              <a:rPr kumimoji="1" lang="en-US" altLang="ja-JP" sz="2400" b="1" dirty="0" smtClean="0">
                <a:latin typeface="Arial" pitchFamily="34" charset="0"/>
                <a:cs typeface="Arial" pitchFamily="34" charset="0"/>
              </a:rPr>
              <a:t>7</a:t>
            </a:r>
            <a:endParaRPr kumimoji="1" lang="ja-JP" altLang="en-US" sz="2400" b="1" dirty="0">
              <a:latin typeface="Arial" pitchFamily="34" charset="0"/>
              <a:cs typeface="Arial" pitchFamily="34" charset="0"/>
            </a:endParaRPr>
          </a:p>
        </p:txBody>
      </p:sp>
      <p:sp>
        <p:nvSpPr>
          <p:cNvPr id="172" name="テキスト ボックス 171"/>
          <p:cNvSpPr txBox="1"/>
          <p:nvPr/>
        </p:nvSpPr>
        <p:spPr>
          <a:xfrm>
            <a:off x="3521869" y="3581775"/>
            <a:ext cx="431781" cy="369332"/>
          </a:xfrm>
          <a:prstGeom prst="rect">
            <a:avLst/>
          </a:prstGeom>
          <a:noFill/>
        </p:spPr>
        <p:txBody>
          <a:bodyPr wrap="square" lIns="0" tIns="0" rIns="0" bIns="0" rtlCol="0">
            <a:spAutoFit/>
          </a:bodyPr>
          <a:lstStyle/>
          <a:p>
            <a:pPr algn="ctr"/>
            <a:r>
              <a:rPr kumimoji="1" lang="en-US" altLang="ja-JP" sz="2400" b="1" dirty="0" smtClean="0">
                <a:latin typeface="Arial" pitchFamily="34" charset="0"/>
                <a:cs typeface="Arial" pitchFamily="34" charset="0"/>
              </a:rPr>
              <a:t>50</a:t>
            </a:r>
            <a:endParaRPr kumimoji="1" lang="ja-JP" altLang="en-US" sz="2400" b="1" dirty="0">
              <a:latin typeface="Arial" pitchFamily="34" charset="0"/>
              <a:cs typeface="Arial" pitchFamily="34" charset="0"/>
            </a:endParaRPr>
          </a:p>
        </p:txBody>
      </p:sp>
      <p:sp>
        <p:nvSpPr>
          <p:cNvPr id="173" name="テキスト ボックス 172"/>
          <p:cNvSpPr txBox="1"/>
          <p:nvPr/>
        </p:nvSpPr>
        <p:spPr>
          <a:xfrm>
            <a:off x="2173706" y="5462193"/>
            <a:ext cx="203613" cy="369332"/>
          </a:xfrm>
          <a:prstGeom prst="rect">
            <a:avLst/>
          </a:prstGeom>
          <a:noFill/>
        </p:spPr>
        <p:txBody>
          <a:bodyPr wrap="square" lIns="0" tIns="0" rIns="0" bIns="0" rtlCol="0">
            <a:spAutoFit/>
          </a:bodyPr>
          <a:lstStyle/>
          <a:p>
            <a:r>
              <a:rPr kumimoji="1" lang="en-US" altLang="ja-JP" sz="2400" b="1" dirty="0" smtClean="0">
                <a:latin typeface="Arial" pitchFamily="34" charset="0"/>
                <a:cs typeface="Arial" pitchFamily="34" charset="0"/>
              </a:rPr>
              <a:t>8</a:t>
            </a:r>
            <a:endParaRPr kumimoji="1" lang="ja-JP" altLang="en-US" sz="2400" b="1" dirty="0">
              <a:latin typeface="Arial" pitchFamily="34" charset="0"/>
              <a:cs typeface="Arial" pitchFamily="34" charset="0"/>
            </a:endParaRPr>
          </a:p>
        </p:txBody>
      </p:sp>
      <p:sp>
        <p:nvSpPr>
          <p:cNvPr id="174" name="テキスト ボックス 173"/>
          <p:cNvSpPr txBox="1"/>
          <p:nvPr/>
        </p:nvSpPr>
        <p:spPr>
          <a:xfrm>
            <a:off x="101600" y="926826"/>
            <a:ext cx="4818743" cy="369332"/>
          </a:xfrm>
          <a:prstGeom prst="rect">
            <a:avLst/>
          </a:prstGeom>
          <a:noFill/>
        </p:spPr>
        <p:txBody>
          <a:bodyPr wrap="square" rtlCol="0">
            <a:spAutoFit/>
          </a:bodyPr>
          <a:lstStyle/>
          <a:p>
            <a:r>
              <a:rPr lang="en-US" altLang="ja-JP" b="1" dirty="0" smtClean="0">
                <a:latin typeface="Arial" pitchFamily="34" charset="0"/>
                <a:ea typeface="HGP創英角ｺﾞｼｯｸUB" pitchFamily="50" charset="-128"/>
                <a:cs typeface="Arial" pitchFamily="34" charset="0"/>
              </a:rPr>
              <a:t>Input work-piece and cutter information</a:t>
            </a:r>
            <a:endParaRPr lang="ja-JP" altLang="en-US" b="1" dirty="0">
              <a:latin typeface="Arial" pitchFamily="34" charset="0"/>
              <a:ea typeface="HGP創英角ｺﾞｼｯｸUB" pitchFamily="50" charset="-128"/>
              <a:cs typeface="Arial" pitchFamily="34" charset="0"/>
            </a:endParaRPr>
          </a:p>
        </p:txBody>
      </p:sp>
      <p:sp>
        <p:nvSpPr>
          <p:cNvPr id="175" name="Text Box 317"/>
          <p:cNvSpPr txBox="1">
            <a:spLocks noChangeArrowheads="1"/>
          </p:cNvSpPr>
          <p:nvPr/>
        </p:nvSpPr>
        <p:spPr bwMode="auto">
          <a:xfrm>
            <a:off x="5675086" y="1076555"/>
            <a:ext cx="3222171" cy="1015663"/>
          </a:xfrm>
          <a:prstGeom prst="rect">
            <a:avLst/>
          </a:prstGeom>
          <a:noFill/>
          <a:ln w="9525">
            <a:noFill/>
            <a:miter lim="800000"/>
            <a:headEnd/>
            <a:tailEnd/>
          </a:ln>
          <a:effectLst/>
        </p:spPr>
        <p:txBody>
          <a:bodyPr wrap="square">
            <a:spAutoFit/>
          </a:bodyPr>
          <a:lstStyle/>
          <a:p>
            <a:pPr algn="ctr">
              <a:spcBef>
                <a:spcPct val="50000"/>
              </a:spcBef>
            </a:pPr>
            <a:r>
              <a:rPr lang="en-US" altLang="ja-JP" sz="2400" dirty="0" smtClean="0">
                <a:latin typeface="Arial" pitchFamily="34" charset="0"/>
                <a:ea typeface="HGP創英角ｺﾞｼｯｸUB" pitchFamily="50" charset="-128"/>
                <a:cs typeface="Arial" pitchFamily="34" charset="0"/>
              </a:rPr>
              <a:t>Selecting the most </a:t>
            </a:r>
          </a:p>
          <a:p>
            <a:pPr algn="ctr">
              <a:spcBef>
                <a:spcPct val="50000"/>
              </a:spcBef>
            </a:pPr>
            <a:r>
              <a:rPr lang="en-US" altLang="ja-JP" sz="2400" dirty="0" smtClean="0">
                <a:latin typeface="Arial" pitchFamily="34" charset="0"/>
                <a:ea typeface="HGP創英角ｺﾞｼｯｸUB" pitchFamily="50" charset="-128"/>
                <a:cs typeface="Arial" pitchFamily="34" charset="0"/>
              </a:rPr>
              <a:t>rigid holder</a:t>
            </a:r>
          </a:p>
        </p:txBody>
      </p:sp>
      <p:sp>
        <p:nvSpPr>
          <p:cNvPr id="176" name="テキスト ボックス 175"/>
          <p:cNvSpPr txBox="1"/>
          <p:nvPr/>
        </p:nvSpPr>
        <p:spPr>
          <a:xfrm>
            <a:off x="1710098" y="1605041"/>
            <a:ext cx="909277" cy="461665"/>
          </a:xfrm>
          <a:prstGeom prst="rect">
            <a:avLst/>
          </a:prstGeom>
          <a:noFill/>
        </p:spPr>
        <p:txBody>
          <a:bodyPr wrap="square" rtlCol="0">
            <a:spAutoFit/>
          </a:bodyPr>
          <a:lstStyle/>
          <a:p>
            <a:pPr algn="ctr"/>
            <a:r>
              <a:rPr kumimoji="1" lang="en-US" altLang="ja-JP" sz="2400" b="1" dirty="0" smtClean="0">
                <a:latin typeface="Arial" pitchFamily="34" charset="0"/>
                <a:cs typeface="Arial" pitchFamily="34" charset="0"/>
              </a:rPr>
              <a:t>A63</a:t>
            </a:r>
            <a:endParaRPr kumimoji="1" lang="ja-JP" altLang="en-US" sz="2400" b="1" dirty="0">
              <a:latin typeface="Arial" pitchFamily="34" charset="0"/>
              <a:cs typeface="Arial" pitchFamily="34" charset="0"/>
            </a:endParaRPr>
          </a:p>
        </p:txBody>
      </p:sp>
      <p:sp>
        <p:nvSpPr>
          <p:cNvPr id="177" name="フリーフォーム 176"/>
          <p:cNvSpPr/>
          <p:nvPr/>
        </p:nvSpPr>
        <p:spPr>
          <a:xfrm rot="13571831">
            <a:off x="1997249" y="2150801"/>
            <a:ext cx="731520" cy="402336"/>
          </a:xfrm>
          <a:custGeom>
            <a:avLst/>
            <a:gdLst>
              <a:gd name="connsiteX0" fmla="*/ 0 w 3054096"/>
              <a:gd name="connsiteY0" fmla="*/ 722373 h 1938528"/>
              <a:gd name="connsiteX1" fmla="*/ 1536190 w 3054096"/>
              <a:gd name="connsiteY1" fmla="*/ 722373 h 1938528"/>
              <a:gd name="connsiteX2" fmla="*/ 1536190 w 3054096"/>
              <a:gd name="connsiteY2" fmla="*/ 0 h 1938528"/>
              <a:gd name="connsiteX3" fmla="*/ 3054096 w 3054096"/>
              <a:gd name="connsiteY3" fmla="*/ 969264 h 1938528"/>
              <a:gd name="connsiteX4" fmla="*/ 1536190 w 3054096"/>
              <a:gd name="connsiteY4" fmla="*/ 1938528 h 1938528"/>
              <a:gd name="connsiteX5" fmla="*/ 1536190 w 3054096"/>
              <a:gd name="connsiteY5" fmla="*/ 1216155 h 1938528"/>
              <a:gd name="connsiteX6" fmla="*/ 0 w 3054096"/>
              <a:gd name="connsiteY6" fmla="*/ 1216155 h 1938528"/>
              <a:gd name="connsiteX7" fmla="*/ 0 w 3054096"/>
              <a:gd name="connsiteY7" fmla="*/ 722373 h 1938528"/>
              <a:gd name="connsiteX0" fmla="*/ 0 w 3054096"/>
              <a:gd name="connsiteY0" fmla="*/ 722373 h 1938528"/>
              <a:gd name="connsiteX1" fmla="*/ 1536190 w 3054096"/>
              <a:gd name="connsiteY1" fmla="*/ 722373 h 1938528"/>
              <a:gd name="connsiteX2" fmla="*/ 1755648 w 3054096"/>
              <a:gd name="connsiteY2" fmla="*/ 713232 h 1938528"/>
              <a:gd name="connsiteX3" fmla="*/ 1536190 w 3054096"/>
              <a:gd name="connsiteY3" fmla="*/ 0 h 1938528"/>
              <a:gd name="connsiteX4" fmla="*/ 3054096 w 3054096"/>
              <a:gd name="connsiteY4" fmla="*/ 969264 h 1938528"/>
              <a:gd name="connsiteX5" fmla="*/ 1536190 w 3054096"/>
              <a:gd name="connsiteY5" fmla="*/ 1938528 h 1938528"/>
              <a:gd name="connsiteX6" fmla="*/ 1536190 w 3054096"/>
              <a:gd name="connsiteY6" fmla="*/ 1216155 h 1938528"/>
              <a:gd name="connsiteX7" fmla="*/ 0 w 3054096"/>
              <a:gd name="connsiteY7" fmla="*/ 1216155 h 1938528"/>
              <a:gd name="connsiteX8" fmla="*/ 0 w 3054096"/>
              <a:gd name="connsiteY8" fmla="*/ 722373 h 1938528"/>
              <a:gd name="connsiteX0" fmla="*/ 0 w 3054096"/>
              <a:gd name="connsiteY0" fmla="*/ 722373 h 1938528"/>
              <a:gd name="connsiteX1" fmla="*/ 1536190 w 3054096"/>
              <a:gd name="connsiteY1" fmla="*/ 722373 h 1938528"/>
              <a:gd name="connsiteX2" fmla="*/ 1755648 w 3054096"/>
              <a:gd name="connsiteY2" fmla="*/ 713232 h 1938528"/>
              <a:gd name="connsiteX3" fmla="*/ 1536190 w 3054096"/>
              <a:gd name="connsiteY3" fmla="*/ 0 h 1938528"/>
              <a:gd name="connsiteX4" fmla="*/ 3054096 w 3054096"/>
              <a:gd name="connsiteY4" fmla="*/ 969264 h 1938528"/>
              <a:gd name="connsiteX5" fmla="*/ 1536190 w 3054096"/>
              <a:gd name="connsiteY5" fmla="*/ 1938528 h 1938528"/>
              <a:gd name="connsiteX6" fmla="*/ 1536190 w 3054096"/>
              <a:gd name="connsiteY6" fmla="*/ 1216155 h 1938528"/>
              <a:gd name="connsiteX7" fmla="*/ 0 w 3054096"/>
              <a:gd name="connsiteY7" fmla="*/ 1216155 h 1938528"/>
              <a:gd name="connsiteX8" fmla="*/ 0 w 3054096"/>
              <a:gd name="connsiteY8" fmla="*/ 722373 h 1938528"/>
              <a:gd name="connsiteX0" fmla="*/ 0 w 3054096"/>
              <a:gd name="connsiteY0" fmla="*/ 722373 h 1938528"/>
              <a:gd name="connsiteX1" fmla="*/ 1536190 w 3054096"/>
              <a:gd name="connsiteY1" fmla="*/ 722373 h 1938528"/>
              <a:gd name="connsiteX2" fmla="*/ 1755648 w 3054096"/>
              <a:gd name="connsiteY2" fmla="*/ 713232 h 1938528"/>
              <a:gd name="connsiteX3" fmla="*/ 1536190 w 3054096"/>
              <a:gd name="connsiteY3" fmla="*/ 0 h 1938528"/>
              <a:gd name="connsiteX4" fmla="*/ 3054096 w 3054096"/>
              <a:gd name="connsiteY4" fmla="*/ 969264 h 1938528"/>
              <a:gd name="connsiteX5" fmla="*/ 1536190 w 3054096"/>
              <a:gd name="connsiteY5" fmla="*/ 1938528 h 1938528"/>
              <a:gd name="connsiteX6" fmla="*/ 1773934 w 3054096"/>
              <a:gd name="connsiteY6" fmla="*/ 1216155 h 1938528"/>
              <a:gd name="connsiteX7" fmla="*/ 0 w 3054096"/>
              <a:gd name="connsiteY7" fmla="*/ 1216155 h 1938528"/>
              <a:gd name="connsiteX8" fmla="*/ 0 w 3054096"/>
              <a:gd name="connsiteY8" fmla="*/ 722373 h 193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4096" h="1938528">
                <a:moveTo>
                  <a:pt x="0" y="722373"/>
                </a:moveTo>
                <a:lnTo>
                  <a:pt x="1536190" y="722373"/>
                </a:lnTo>
                <a:lnTo>
                  <a:pt x="1755648" y="713232"/>
                </a:lnTo>
                <a:lnTo>
                  <a:pt x="1536190" y="0"/>
                </a:lnTo>
                <a:lnTo>
                  <a:pt x="3054096" y="969264"/>
                </a:lnTo>
                <a:lnTo>
                  <a:pt x="1536190" y="1938528"/>
                </a:lnTo>
                <a:lnTo>
                  <a:pt x="1773934" y="1216155"/>
                </a:lnTo>
                <a:lnTo>
                  <a:pt x="0" y="1216155"/>
                </a:lnTo>
                <a:lnTo>
                  <a:pt x="0" y="722373"/>
                </a:ln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78" name="右矢印 177"/>
          <p:cNvSpPr/>
          <p:nvPr/>
        </p:nvSpPr>
        <p:spPr>
          <a:xfrm>
            <a:off x="4114800" y="2639786"/>
            <a:ext cx="342900" cy="304800"/>
          </a:xfrm>
          <a:prstGeom prst="rightArrow">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79" name="右矢印 178"/>
          <p:cNvSpPr/>
          <p:nvPr/>
        </p:nvSpPr>
        <p:spPr>
          <a:xfrm>
            <a:off x="4572000" y="2639786"/>
            <a:ext cx="342900" cy="304800"/>
          </a:xfrm>
          <a:prstGeom prst="rightArrow">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80" name="右矢印 179"/>
          <p:cNvSpPr/>
          <p:nvPr/>
        </p:nvSpPr>
        <p:spPr>
          <a:xfrm>
            <a:off x="5016500" y="2639786"/>
            <a:ext cx="342900" cy="304800"/>
          </a:xfrm>
          <a:prstGeom prst="rightArrow">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81" name="正方形/長方形 180"/>
          <p:cNvSpPr/>
          <p:nvPr/>
        </p:nvSpPr>
        <p:spPr>
          <a:xfrm>
            <a:off x="5599289" y="925689"/>
            <a:ext cx="3370540" cy="580248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225" name="深さ"/>
          <p:cNvSpPr txBox="1">
            <a:spLocks noChangeArrowheads="1"/>
          </p:cNvSpPr>
          <p:nvPr/>
        </p:nvSpPr>
        <p:spPr bwMode="auto">
          <a:xfrm>
            <a:off x="4032017" y="4003056"/>
            <a:ext cx="1302155" cy="523220"/>
          </a:xfrm>
          <a:prstGeom prst="rect">
            <a:avLst/>
          </a:prstGeom>
          <a:noFill/>
          <a:ln w="9525">
            <a:noFill/>
            <a:miter lim="800000"/>
            <a:headEnd/>
            <a:tailEnd/>
          </a:ln>
          <a:effectLst/>
        </p:spPr>
        <p:txBody>
          <a:bodyPr wrap="square">
            <a:spAutoFit/>
          </a:bodyPr>
          <a:lstStyle/>
          <a:p>
            <a:r>
              <a:rPr lang="en-US" altLang="ja-JP" sz="2800" b="1" dirty="0" smtClean="0">
                <a:latin typeface="Arial" pitchFamily="34" charset="0"/>
                <a:cs typeface="Arial" pitchFamily="34" charset="0"/>
              </a:rPr>
              <a:t>Depth</a:t>
            </a:r>
            <a:endParaRPr lang="ja-JP" altLang="en-US" sz="2800" b="1" dirty="0">
              <a:latin typeface="Arial" pitchFamily="34" charset="0"/>
              <a:cs typeface="Arial" pitchFamily="34" charset="0"/>
            </a:endParaRPr>
          </a:p>
        </p:txBody>
      </p:sp>
      <p:sp>
        <p:nvSpPr>
          <p:cNvPr id="226" name="角度"/>
          <p:cNvSpPr txBox="1">
            <a:spLocks noChangeArrowheads="1"/>
          </p:cNvSpPr>
          <p:nvPr/>
        </p:nvSpPr>
        <p:spPr bwMode="auto">
          <a:xfrm>
            <a:off x="4076344" y="1610233"/>
            <a:ext cx="1281869" cy="523220"/>
          </a:xfrm>
          <a:prstGeom prst="rect">
            <a:avLst/>
          </a:prstGeom>
          <a:noFill/>
          <a:ln w="9525">
            <a:noFill/>
            <a:miter lim="800000"/>
            <a:headEnd/>
            <a:tailEnd/>
          </a:ln>
          <a:effectLst/>
        </p:spPr>
        <p:txBody>
          <a:bodyPr wrap="square">
            <a:spAutoFit/>
          </a:bodyPr>
          <a:lstStyle/>
          <a:p>
            <a:r>
              <a:rPr lang="en-US" altLang="ja-JP" sz="2800" b="1" dirty="0" smtClean="0">
                <a:latin typeface="Arial" pitchFamily="34" charset="0"/>
                <a:cs typeface="Arial" pitchFamily="34" charset="0"/>
              </a:rPr>
              <a:t>Angle</a:t>
            </a:r>
            <a:endParaRPr lang="ja-JP" altLang="en-US" sz="2800" b="1" dirty="0">
              <a:latin typeface="Arial" pitchFamily="34" charset="0"/>
              <a:cs typeface="Arial" pitchFamily="34" charset="0"/>
            </a:endParaRPr>
          </a:p>
        </p:txBody>
      </p:sp>
      <p:cxnSp>
        <p:nvCxnSpPr>
          <p:cNvPr id="228" name="直線コネクタ 227"/>
          <p:cNvCxnSpPr/>
          <p:nvPr/>
        </p:nvCxnSpPr>
        <p:spPr>
          <a:xfrm>
            <a:off x="2501900" y="5181600"/>
            <a:ext cx="971550"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2" name="図 31" descr="A63_SLSC_210.png"/>
          <p:cNvPicPr>
            <a:picLocks noChangeAspect="1"/>
          </p:cNvPicPr>
          <p:nvPr/>
        </p:nvPicPr>
        <p:blipFill>
          <a:blip r:embed="rId4" cstate="print"/>
          <a:stretch>
            <a:fillRect/>
          </a:stretch>
        </p:blipFill>
        <p:spPr>
          <a:xfrm rot="1688135">
            <a:off x="6644281" y="2077430"/>
            <a:ext cx="1007570" cy="4525017"/>
          </a:xfrm>
          <a:prstGeom prst="rect">
            <a:avLst/>
          </a:prstGeom>
        </p:spPr>
      </p:pic>
      <p:sp>
        <p:nvSpPr>
          <p:cNvPr id="33" name="正方形/長方形 32"/>
          <p:cNvSpPr/>
          <p:nvPr/>
        </p:nvSpPr>
        <p:spPr>
          <a:xfrm>
            <a:off x="0" y="90000"/>
            <a:ext cx="6620723" cy="553998"/>
          </a:xfrm>
          <a:prstGeom prst="rect">
            <a:avLst/>
          </a:prstGeom>
        </p:spPr>
        <p:txBody>
          <a:bodyPr wrap="none">
            <a:spAutoFit/>
          </a:bodyPr>
          <a:lstStyle/>
          <a:p>
            <a:pPr algn="ctr"/>
            <a:r>
              <a:rPr lang="en-US" altLang="ja-JP" sz="3000" b="1" dirty="0" smtClean="0">
                <a:latin typeface="Arial" pitchFamily="34" charset="0"/>
                <a:ea typeface="HGP創英角ｺﾞｼｯｸUB" pitchFamily="50" charset="-128"/>
                <a:cs typeface="Arial" pitchFamily="34" charset="0"/>
              </a:rPr>
              <a:t>Optimum holder selection software</a:t>
            </a:r>
            <a:endParaRPr lang="ja-JP" altLang="en-US" sz="3000" b="1" dirty="0">
              <a:latin typeface="Arial" pitchFamily="34" charset="0"/>
              <a:ea typeface="HGP創英角ｺﾞｼｯｸUB" pitchFamily="50" charset="-128"/>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177"/>
                                        </p:tgtEl>
                                        <p:attrNameLst>
                                          <p:attrName>style.visibility</p:attrName>
                                        </p:attrNameLst>
                                      </p:cBhvr>
                                      <p:to>
                                        <p:strVal val="visible"/>
                                      </p:to>
                                    </p:set>
                                    <p:anim calcmode="lin" valueType="num">
                                      <p:cBhvr additive="base">
                                        <p:cTn id="10" dur="500" fill="hold"/>
                                        <p:tgtEl>
                                          <p:spTgt spid="177"/>
                                        </p:tgtEl>
                                        <p:attrNameLst>
                                          <p:attrName>ppt_x</p:attrName>
                                        </p:attrNameLst>
                                      </p:cBhvr>
                                      <p:tavLst>
                                        <p:tav tm="0">
                                          <p:val>
                                            <p:strVal val="0-#ppt_w/2"/>
                                          </p:val>
                                        </p:tav>
                                        <p:tav tm="100000">
                                          <p:val>
                                            <p:strVal val="#ppt_x"/>
                                          </p:val>
                                        </p:tav>
                                      </p:tavLst>
                                    </p:anim>
                                    <p:anim calcmode="lin" valueType="num">
                                      <p:cBhvr additive="base">
                                        <p:cTn id="11" dur="500" fill="hold"/>
                                        <p:tgtEl>
                                          <p:spTgt spid="17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7" presetClass="entr" presetSubtype="0" fill="hold" grpId="0" nodeType="afterEffect">
                                  <p:stCondLst>
                                    <p:cond delay="0"/>
                                  </p:stCondLst>
                                  <p:iterate type="lt">
                                    <p:tmPct val="50000"/>
                                  </p:iterate>
                                  <p:childTnLst>
                                    <p:set>
                                      <p:cBhvr>
                                        <p:cTn id="14" dur="1" fill="hold">
                                          <p:stCondLst>
                                            <p:cond delay="0"/>
                                          </p:stCondLst>
                                        </p:cTn>
                                        <p:tgtEl>
                                          <p:spTgt spid="176"/>
                                        </p:tgtEl>
                                        <p:attrNameLst>
                                          <p:attrName>style.visibility</p:attrName>
                                        </p:attrNameLst>
                                      </p:cBhvr>
                                      <p:to>
                                        <p:strVal val="visible"/>
                                      </p:to>
                                    </p:set>
                                    <p:anim calcmode="discrete" valueType="clr">
                                      <p:cBhvr override="childStyle">
                                        <p:cTn id="15" dur="300"/>
                                        <p:tgtEl>
                                          <p:spTgt spid="176"/>
                                        </p:tgtEl>
                                        <p:attrNameLst>
                                          <p:attrName>style.color</p:attrName>
                                        </p:attrNameLst>
                                      </p:cBhvr>
                                      <p:tavLst>
                                        <p:tav tm="0">
                                          <p:val>
                                            <p:clrVal>
                                              <a:schemeClr val="tx1"/>
                                            </p:clrVal>
                                          </p:val>
                                        </p:tav>
                                        <p:tav tm="50000">
                                          <p:val>
                                            <p:clrVal>
                                              <a:schemeClr val="tx1"/>
                                            </p:clrVal>
                                          </p:val>
                                        </p:tav>
                                      </p:tavLst>
                                    </p:anim>
                                    <p:anim calcmode="discrete" valueType="clr">
                                      <p:cBhvr>
                                        <p:cTn id="16" dur="300"/>
                                        <p:tgtEl>
                                          <p:spTgt spid="176"/>
                                        </p:tgtEl>
                                        <p:attrNameLst>
                                          <p:attrName>fillcolor</p:attrName>
                                        </p:attrNameLst>
                                      </p:cBhvr>
                                      <p:tavLst>
                                        <p:tav tm="0">
                                          <p:val>
                                            <p:clrVal>
                                              <a:schemeClr val="accent2"/>
                                            </p:clrVal>
                                          </p:val>
                                        </p:tav>
                                        <p:tav tm="50000">
                                          <p:val>
                                            <p:clrVal>
                                              <a:schemeClr val="hlink"/>
                                            </p:clrVal>
                                          </p:val>
                                        </p:tav>
                                      </p:tavLst>
                                    </p:anim>
                                    <p:set>
                                      <p:cBhvr>
                                        <p:cTn id="17" dur="300"/>
                                        <p:tgtEl>
                                          <p:spTgt spid="176"/>
                                        </p:tgtEl>
                                        <p:attrNameLst>
                                          <p:attrName>fill.type</p:attrName>
                                        </p:attrNameLst>
                                      </p:cBhvr>
                                      <p:to>
                                        <p:strVal val="solid"/>
                                      </p:to>
                                    </p:set>
                                  </p:childTnLst>
                                </p:cTn>
                              </p:par>
                            </p:childTnLst>
                          </p:cTn>
                        </p:par>
                        <p:par>
                          <p:cTn id="18" fill="hold">
                            <p:stCondLst>
                              <p:cond delay="1100"/>
                            </p:stCondLst>
                            <p:childTnLst>
                              <p:par>
                                <p:cTn id="19" presetID="1" presetClass="entr" presetSubtype="0" fill="hold" grpId="0" nodeType="afterEffect">
                                  <p:stCondLst>
                                    <p:cond delay="0"/>
                                  </p:stCondLst>
                                  <p:childTnLst>
                                    <p:set>
                                      <p:cBhvr>
                                        <p:cTn id="20" dur="1" fill="hold">
                                          <p:stCondLst>
                                            <p:cond delay="0"/>
                                          </p:stCondLst>
                                        </p:cTn>
                                        <p:tgtEl>
                                          <p:spTgt spid="168"/>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56"/>
                                        </p:tgtEl>
                                        <p:attrNameLst>
                                          <p:attrName>style.visibility</p:attrName>
                                        </p:attrNameLst>
                                      </p:cBhvr>
                                      <p:to>
                                        <p:strVal val="hidden"/>
                                      </p:to>
                                    </p:set>
                                  </p:childTnLst>
                                </p:cTn>
                              </p:par>
                            </p:childTnLst>
                          </p:cTn>
                        </p:par>
                        <p:par>
                          <p:cTn id="23" fill="hold">
                            <p:stCondLst>
                              <p:cond delay="1100"/>
                            </p:stCondLst>
                            <p:childTnLst>
                              <p:par>
                                <p:cTn id="24" presetID="42" presetClass="path" presetSubtype="0" fill="hold" grpId="1" nodeType="afterEffect">
                                  <p:stCondLst>
                                    <p:cond delay="0"/>
                                  </p:stCondLst>
                                  <p:childTnLst>
                                    <p:animMotion origin="layout" path="M 0.00193 0.00482 L 0.01074 0.54913 " pathEditMode="relative" rAng="0" ptsTypes="AA">
                                      <p:cBhvr>
                                        <p:cTn id="25" dur="500" fill="hold"/>
                                        <p:tgtEl>
                                          <p:spTgt spid="177"/>
                                        </p:tgtEl>
                                        <p:attrNameLst>
                                          <p:attrName>ppt_x</p:attrName>
                                          <p:attrName>ppt_y</p:attrName>
                                        </p:attrNameLst>
                                      </p:cBhvr>
                                      <p:rCtr x="4" y="272"/>
                                    </p:animMotion>
                                  </p:childTnLst>
                                </p:cTn>
                              </p:par>
                            </p:childTnLst>
                          </p:cTn>
                        </p:par>
                        <p:par>
                          <p:cTn id="26" fill="hold">
                            <p:stCondLst>
                              <p:cond delay="1600"/>
                            </p:stCondLst>
                            <p:childTnLst>
                              <p:par>
                                <p:cTn id="27" presetID="16" presetClass="entr" presetSubtype="37" fill="hold" grpId="0" nodeType="afterEffect">
                                  <p:stCondLst>
                                    <p:cond delay="0"/>
                                  </p:stCondLst>
                                  <p:childTnLst>
                                    <p:set>
                                      <p:cBhvr>
                                        <p:cTn id="28" dur="1" fill="hold">
                                          <p:stCondLst>
                                            <p:cond delay="0"/>
                                          </p:stCondLst>
                                        </p:cTn>
                                        <p:tgtEl>
                                          <p:spTgt spid="169"/>
                                        </p:tgtEl>
                                        <p:attrNameLst>
                                          <p:attrName>style.visibility</p:attrName>
                                        </p:attrNameLst>
                                      </p:cBhvr>
                                      <p:to>
                                        <p:strVal val="visible"/>
                                      </p:to>
                                    </p:set>
                                    <p:animEffect transition="in" filter="barn(outVertical)">
                                      <p:cBhvr>
                                        <p:cTn id="29" dur="500"/>
                                        <p:tgtEl>
                                          <p:spTgt spid="169"/>
                                        </p:tgtEl>
                                      </p:cBhvr>
                                    </p:animEffect>
                                  </p:childTnLst>
                                </p:cTn>
                              </p:par>
                            </p:childTnLst>
                          </p:cTn>
                        </p:par>
                        <p:par>
                          <p:cTn id="30" fill="hold">
                            <p:stCondLst>
                              <p:cond delay="2100"/>
                            </p:stCondLst>
                            <p:childTnLst>
                              <p:par>
                                <p:cTn id="31" presetID="27" presetClass="entr" presetSubtype="0" fill="hold" grpId="0" nodeType="afterEffect">
                                  <p:stCondLst>
                                    <p:cond delay="0"/>
                                  </p:stCondLst>
                                  <p:iterate type="lt">
                                    <p:tmPct val="50000"/>
                                  </p:iterate>
                                  <p:childTnLst>
                                    <p:set>
                                      <p:cBhvr>
                                        <p:cTn id="32" dur="1" fill="hold">
                                          <p:stCondLst>
                                            <p:cond delay="0"/>
                                          </p:stCondLst>
                                        </p:cTn>
                                        <p:tgtEl>
                                          <p:spTgt spid="173"/>
                                        </p:tgtEl>
                                        <p:attrNameLst>
                                          <p:attrName>style.visibility</p:attrName>
                                        </p:attrNameLst>
                                      </p:cBhvr>
                                      <p:to>
                                        <p:strVal val="visible"/>
                                      </p:to>
                                    </p:set>
                                    <p:anim calcmode="discrete" valueType="clr">
                                      <p:cBhvr override="childStyle">
                                        <p:cTn id="33" dur="300"/>
                                        <p:tgtEl>
                                          <p:spTgt spid="173"/>
                                        </p:tgtEl>
                                        <p:attrNameLst>
                                          <p:attrName>style.color</p:attrName>
                                        </p:attrNameLst>
                                      </p:cBhvr>
                                      <p:tavLst>
                                        <p:tav tm="0">
                                          <p:val>
                                            <p:clrVal>
                                              <a:schemeClr val="tx1"/>
                                            </p:clrVal>
                                          </p:val>
                                        </p:tav>
                                        <p:tav tm="50000">
                                          <p:val>
                                            <p:clrVal>
                                              <a:schemeClr val="tx1"/>
                                            </p:clrVal>
                                          </p:val>
                                        </p:tav>
                                      </p:tavLst>
                                    </p:anim>
                                    <p:anim calcmode="discrete" valueType="clr">
                                      <p:cBhvr>
                                        <p:cTn id="34" dur="300"/>
                                        <p:tgtEl>
                                          <p:spTgt spid="173"/>
                                        </p:tgtEl>
                                        <p:attrNameLst>
                                          <p:attrName>fillcolor</p:attrName>
                                        </p:attrNameLst>
                                      </p:cBhvr>
                                      <p:tavLst>
                                        <p:tav tm="0">
                                          <p:val>
                                            <p:clrVal>
                                              <a:schemeClr val="accent2"/>
                                            </p:clrVal>
                                          </p:val>
                                        </p:tav>
                                        <p:tav tm="50000">
                                          <p:val>
                                            <p:clrVal>
                                              <a:schemeClr val="hlink"/>
                                            </p:clrVal>
                                          </p:val>
                                        </p:tav>
                                      </p:tavLst>
                                    </p:anim>
                                    <p:set>
                                      <p:cBhvr>
                                        <p:cTn id="35" dur="300"/>
                                        <p:tgtEl>
                                          <p:spTgt spid="173"/>
                                        </p:tgtEl>
                                        <p:attrNameLst>
                                          <p:attrName>fill.type</p:attrName>
                                        </p:attrNameLst>
                                      </p:cBhvr>
                                      <p:to>
                                        <p:strVal val="solid"/>
                                      </p:to>
                                    </p:set>
                                  </p:childTnLst>
                                </p:cTn>
                              </p:par>
                            </p:childTnLst>
                          </p:cTn>
                        </p:par>
                        <p:par>
                          <p:cTn id="36" fill="hold">
                            <p:stCondLst>
                              <p:cond delay="2400"/>
                            </p:stCondLst>
                            <p:childTnLst>
                              <p:par>
                                <p:cTn id="37" presetID="1" presetClass="entr" presetSubtype="0" fill="hold" grpId="0" nodeType="afterEffect">
                                  <p:stCondLst>
                                    <p:cond delay="0"/>
                                  </p:stCondLst>
                                  <p:childTnLst>
                                    <p:set>
                                      <p:cBhvr>
                                        <p:cTn id="38" dur="1" fill="hold">
                                          <p:stCondLst>
                                            <p:cond delay="0"/>
                                          </p:stCondLst>
                                        </p:cTn>
                                        <p:tgtEl>
                                          <p:spTgt spid="225"/>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68"/>
                                        </p:tgtEl>
                                        <p:attrNameLst>
                                          <p:attrName>style.visibility</p:attrName>
                                        </p:attrNameLst>
                                      </p:cBhvr>
                                      <p:to>
                                        <p:strVal val="hidden"/>
                                      </p:to>
                                    </p:set>
                                  </p:childTnLst>
                                </p:cTn>
                              </p:par>
                            </p:childTnLst>
                          </p:cTn>
                        </p:par>
                        <p:par>
                          <p:cTn id="41" fill="hold">
                            <p:stCondLst>
                              <p:cond delay="2400"/>
                            </p:stCondLst>
                            <p:childTnLst>
                              <p:par>
                                <p:cTn id="42" presetID="35" presetClass="path" presetSubtype="0" fill="hold" grpId="2" nodeType="afterEffect">
                                  <p:stCondLst>
                                    <p:cond delay="0"/>
                                  </p:stCondLst>
                                  <p:childTnLst>
                                    <p:animMotion origin="layout" path="M 0.01077 0.54915 L 0.16094 0.28013 " pathEditMode="relative" rAng="0" ptsTypes="AA">
                                      <p:cBhvr>
                                        <p:cTn id="43" dur="500" fill="hold"/>
                                        <p:tgtEl>
                                          <p:spTgt spid="177"/>
                                        </p:tgtEl>
                                        <p:attrNameLst>
                                          <p:attrName>ppt_x</p:attrName>
                                          <p:attrName>ppt_y</p:attrName>
                                        </p:attrNameLst>
                                      </p:cBhvr>
                                      <p:rCtr x="75" y="-135"/>
                                    </p:animMotion>
                                  </p:childTnLst>
                                </p:cTn>
                              </p:par>
                            </p:childTnLst>
                          </p:cTn>
                        </p:par>
                        <p:par>
                          <p:cTn id="44" fill="hold">
                            <p:stCondLst>
                              <p:cond delay="2900"/>
                            </p:stCondLst>
                            <p:childTnLst>
                              <p:par>
                                <p:cTn id="45" presetID="16" presetClass="entr" presetSubtype="42" fill="hold" grpId="0" nodeType="afterEffect">
                                  <p:stCondLst>
                                    <p:cond delay="0"/>
                                  </p:stCondLst>
                                  <p:childTnLst>
                                    <p:set>
                                      <p:cBhvr>
                                        <p:cTn id="46" dur="1" fill="hold">
                                          <p:stCondLst>
                                            <p:cond delay="0"/>
                                          </p:stCondLst>
                                        </p:cTn>
                                        <p:tgtEl>
                                          <p:spTgt spid="164"/>
                                        </p:tgtEl>
                                        <p:attrNameLst>
                                          <p:attrName>style.visibility</p:attrName>
                                        </p:attrNameLst>
                                      </p:cBhvr>
                                      <p:to>
                                        <p:strVal val="visible"/>
                                      </p:to>
                                    </p:set>
                                    <p:animEffect transition="in" filter="barn(outHorizontal)">
                                      <p:cBhvr>
                                        <p:cTn id="47" dur="500"/>
                                        <p:tgtEl>
                                          <p:spTgt spid="164"/>
                                        </p:tgtEl>
                                      </p:cBhvr>
                                    </p:animEffect>
                                  </p:childTnLst>
                                </p:cTn>
                              </p:par>
                            </p:childTnLst>
                          </p:cTn>
                        </p:par>
                        <p:par>
                          <p:cTn id="48" fill="hold">
                            <p:stCondLst>
                              <p:cond delay="3400"/>
                            </p:stCondLst>
                            <p:childTnLst>
                              <p:par>
                                <p:cTn id="49" presetID="1" presetClass="entr" presetSubtype="0" fill="hold" nodeType="afterEffect">
                                  <p:stCondLst>
                                    <p:cond delay="0"/>
                                  </p:stCondLst>
                                  <p:childTnLst>
                                    <p:set>
                                      <p:cBhvr>
                                        <p:cTn id="50" dur="1" fill="hold">
                                          <p:stCondLst>
                                            <p:cond delay="0"/>
                                          </p:stCondLst>
                                        </p:cTn>
                                        <p:tgtEl>
                                          <p:spTgt spid="228"/>
                                        </p:tgtEl>
                                        <p:attrNameLst>
                                          <p:attrName>style.visibility</p:attrName>
                                        </p:attrNameLst>
                                      </p:cBhvr>
                                      <p:to>
                                        <p:strVal val="visible"/>
                                      </p:to>
                                    </p:set>
                                  </p:childTnLst>
                                </p:cTn>
                              </p:par>
                            </p:childTnLst>
                          </p:cTn>
                        </p:par>
                        <p:par>
                          <p:cTn id="51" fill="hold">
                            <p:stCondLst>
                              <p:cond delay="3400"/>
                            </p:stCondLst>
                            <p:childTnLst>
                              <p:par>
                                <p:cTn id="52" presetID="27" presetClass="entr" presetSubtype="0" fill="hold" grpId="0" nodeType="afterEffect">
                                  <p:stCondLst>
                                    <p:cond delay="0"/>
                                  </p:stCondLst>
                                  <p:iterate type="lt">
                                    <p:tmPct val="50000"/>
                                  </p:iterate>
                                  <p:childTnLst>
                                    <p:set>
                                      <p:cBhvr>
                                        <p:cTn id="53" dur="1" fill="hold">
                                          <p:stCondLst>
                                            <p:cond delay="0"/>
                                          </p:stCondLst>
                                        </p:cTn>
                                        <p:tgtEl>
                                          <p:spTgt spid="172"/>
                                        </p:tgtEl>
                                        <p:attrNameLst>
                                          <p:attrName>style.visibility</p:attrName>
                                        </p:attrNameLst>
                                      </p:cBhvr>
                                      <p:to>
                                        <p:strVal val="visible"/>
                                      </p:to>
                                    </p:set>
                                    <p:anim calcmode="discrete" valueType="clr">
                                      <p:cBhvr override="childStyle">
                                        <p:cTn id="54" dur="300"/>
                                        <p:tgtEl>
                                          <p:spTgt spid="172"/>
                                        </p:tgtEl>
                                        <p:attrNameLst>
                                          <p:attrName>style.color</p:attrName>
                                        </p:attrNameLst>
                                      </p:cBhvr>
                                      <p:tavLst>
                                        <p:tav tm="0">
                                          <p:val>
                                            <p:clrVal>
                                              <a:schemeClr val="tx1"/>
                                            </p:clrVal>
                                          </p:val>
                                        </p:tav>
                                        <p:tav tm="50000">
                                          <p:val>
                                            <p:clrVal>
                                              <a:schemeClr val="tx1"/>
                                            </p:clrVal>
                                          </p:val>
                                        </p:tav>
                                      </p:tavLst>
                                    </p:anim>
                                    <p:anim calcmode="discrete" valueType="clr">
                                      <p:cBhvr>
                                        <p:cTn id="55" dur="300"/>
                                        <p:tgtEl>
                                          <p:spTgt spid="172"/>
                                        </p:tgtEl>
                                        <p:attrNameLst>
                                          <p:attrName>fillcolor</p:attrName>
                                        </p:attrNameLst>
                                      </p:cBhvr>
                                      <p:tavLst>
                                        <p:tav tm="0">
                                          <p:val>
                                            <p:clrVal>
                                              <a:schemeClr val="accent2"/>
                                            </p:clrVal>
                                          </p:val>
                                        </p:tav>
                                        <p:tav tm="50000">
                                          <p:val>
                                            <p:clrVal>
                                              <a:schemeClr val="hlink"/>
                                            </p:clrVal>
                                          </p:val>
                                        </p:tav>
                                      </p:tavLst>
                                    </p:anim>
                                    <p:set>
                                      <p:cBhvr>
                                        <p:cTn id="56" dur="300"/>
                                        <p:tgtEl>
                                          <p:spTgt spid="172"/>
                                        </p:tgtEl>
                                        <p:attrNameLst>
                                          <p:attrName>fill.type</p:attrName>
                                        </p:attrNameLst>
                                      </p:cBhvr>
                                      <p:to>
                                        <p:strVal val="solid"/>
                                      </p:to>
                                    </p:set>
                                  </p:childTnLst>
                                </p:cTn>
                              </p:par>
                            </p:childTnLst>
                          </p:cTn>
                        </p:par>
                        <p:par>
                          <p:cTn id="57" fill="hold">
                            <p:stCondLst>
                              <p:cond delay="3850"/>
                            </p:stCondLst>
                            <p:childTnLst>
                              <p:par>
                                <p:cTn id="58" presetID="1" presetClass="entr" presetSubtype="0" fill="hold" grpId="0" nodeType="afterEffect">
                                  <p:stCondLst>
                                    <p:cond delay="0"/>
                                  </p:stCondLst>
                                  <p:childTnLst>
                                    <p:set>
                                      <p:cBhvr>
                                        <p:cTn id="59" dur="1" fill="hold">
                                          <p:stCondLst>
                                            <p:cond delay="0"/>
                                          </p:stCondLst>
                                        </p:cTn>
                                        <p:tgtEl>
                                          <p:spTgt spid="226"/>
                                        </p:tgtEl>
                                        <p:attrNameLst>
                                          <p:attrName>style.visibility</p:attrName>
                                        </p:attrNameLst>
                                      </p:cBhvr>
                                      <p:to>
                                        <p:strVal val="visible"/>
                                      </p:to>
                                    </p:set>
                                  </p:childTnLst>
                                </p:cTn>
                              </p:par>
                              <p:par>
                                <p:cTn id="60" presetID="1" presetClass="exit" presetSubtype="0" fill="hold" grpId="1" nodeType="withEffect">
                                  <p:stCondLst>
                                    <p:cond delay="0"/>
                                  </p:stCondLst>
                                  <p:childTnLst>
                                    <p:set>
                                      <p:cBhvr>
                                        <p:cTn id="61" dur="1" fill="hold">
                                          <p:stCondLst>
                                            <p:cond delay="0"/>
                                          </p:stCondLst>
                                        </p:cTn>
                                        <p:tgtEl>
                                          <p:spTgt spid="225"/>
                                        </p:tgtEl>
                                        <p:attrNameLst>
                                          <p:attrName>style.visibility</p:attrName>
                                        </p:attrNameLst>
                                      </p:cBhvr>
                                      <p:to>
                                        <p:strVal val="hidden"/>
                                      </p:to>
                                    </p:set>
                                  </p:childTnLst>
                                </p:cTn>
                              </p:par>
                            </p:childTnLst>
                          </p:cTn>
                        </p:par>
                        <p:par>
                          <p:cTn id="62" fill="hold">
                            <p:stCondLst>
                              <p:cond delay="3850"/>
                            </p:stCondLst>
                            <p:childTnLst>
                              <p:par>
                                <p:cTn id="63" presetID="64" presetClass="path" presetSubtype="0" fill="hold" grpId="3" nodeType="afterEffect">
                                  <p:stCondLst>
                                    <p:cond delay="0"/>
                                  </p:stCondLst>
                                  <p:childTnLst>
                                    <p:animMotion origin="layout" path="M 0.16094 0.28013 L 0.15642 0.01226 " pathEditMode="relative" rAng="0" ptsTypes="AA">
                                      <p:cBhvr>
                                        <p:cTn id="64" dur="500" fill="hold"/>
                                        <p:tgtEl>
                                          <p:spTgt spid="177"/>
                                        </p:tgtEl>
                                        <p:attrNameLst>
                                          <p:attrName>ppt_x</p:attrName>
                                          <p:attrName>ppt_y</p:attrName>
                                        </p:attrNameLst>
                                      </p:cBhvr>
                                      <p:rCtr x="-2" y="-134"/>
                                    </p:animMotion>
                                  </p:childTnLst>
                                </p:cTn>
                              </p:par>
                            </p:childTnLst>
                          </p:cTn>
                        </p:par>
                        <p:par>
                          <p:cTn id="65" fill="hold">
                            <p:stCondLst>
                              <p:cond delay="4350"/>
                            </p:stCondLst>
                            <p:childTnLst>
                              <p:par>
                                <p:cTn id="66" presetID="22" presetClass="entr" presetSubtype="8" fill="hold" nodeType="after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wipe(left)">
                                      <p:cBhvr>
                                        <p:cTn id="68" dur="500"/>
                                        <p:tgtEl>
                                          <p:spTgt spid="2"/>
                                        </p:tgtEl>
                                      </p:cBhvr>
                                    </p:animEffect>
                                  </p:childTnLst>
                                </p:cTn>
                              </p:par>
                            </p:childTnLst>
                          </p:cTn>
                        </p:par>
                        <p:par>
                          <p:cTn id="69" fill="hold">
                            <p:stCondLst>
                              <p:cond delay="4850"/>
                            </p:stCondLst>
                            <p:childTnLst>
                              <p:par>
                                <p:cTn id="70" presetID="27" presetClass="entr" presetSubtype="0" fill="hold" grpId="0" nodeType="afterEffect">
                                  <p:stCondLst>
                                    <p:cond delay="0"/>
                                  </p:stCondLst>
                                  <p:iterate type="lt">
                                    <p:tmPct val="50000"/>
                                  </p:iterate>
                                  <p:childTnLst>
                                    <p:set>
                                      <p:cBhvr>
                                        <p:cTn id="71" dur="1" fill="hold">
                                          <p:stCondLst>
                                            <p:cond delay="0"/>
                                          </p:stCondLst>
                                        </p:cTn>
                                        <p:tgtEl>
                                          <p:spTgt spid="171"/>
                                        </p:tgtEl>
                                        <p:attrNameLst>
                                          <p:attrName>style.visibility</p:attrName>
                                        </p:attrNameLst>
                                      </p:cBhvr>
                                      <p:to>
                                        <p:strVal val="visible"/>
                                      </p:to>
                                    </p:set>
                                    <p:anim calcmode="discrete" valueType="clr">
                                      <p:cBhvr override="childStyle">
                                        <p:cTn id="72" dur="300"/>
                                        <p:tgtEl>
                                          <p:spTgt spid="171"/>
                                        </p:tgtEl>
                                        <p:attrNameLst>
                                          <p:attrName>style.color</p:attrName>
                                        </p:attrNameLst>
                                      </p:cBhvr>
                                      <p:tavLst>
                                        <p:tav tm="0">
                                          <p:val>
                                            <p:clrVal>
                                              <a:schemeClr val="tx1"/>
                                            </p:clrVal>
                                          </p:val>
                                        </p:tav>
                                        <p:tav tm="50000">
                                          <p:val>
                                            <p:clrVal>
                                              <a:schemeClr val="tx1"/>
                                            </p:clrVal>
                                          </p:val>
                                        </p:tav>
                                      </p:tavLst>
                                    </p:anim>
                                    <p:anim calcmode="discrete" valueType="clr">
                                      <p:cBhvr>
                                        <p:cTn id="73" dur="300"/>
                                        <p:tgtEl>
                                          <p:spTgt spid="171"/>
                                        </p:tgtEl>
                                        <p:attrNameLst>
                                          <p:attrName>fillcolor</p:attrName>
                                        </p:attrNameLst>
                                      </p:cBhvr>
                                      <p:tavLst>
                                        <p:tav tm="0">
                                          <p:val>
                                            <p:clrVal>
                                              <a:schemeClr val="accent2"/>
                                            </p:clrVal>
                                          </p:val>
                                        </p:tav>
                                        <p:tav tm="50000">
                                          <p:val>
                                            <p:clrVal>
                                              <a:schemeClr val="hlink"/>
                                            </p:clrVal>
                                          </p:val>
                                        </p:tav>
                                      </p:tavLst>
                                    </p:anim>
                                    <p:set>
                                      <p:cBhvr>
                                        <p:cTn id="74" dur="300"/>
                                        <p:tgtEl>
                                          <p:spTgt spid="171"/>
                                        </p:tgtEl>
                                        <p:attrNameLst>
                                          <p:attrName>fill.type</p:attrName>
                                        </p:attrNameLst>
                                      </p:cBhvr>
                                      <p:to>
                                        <p:strVal val="solid"/>
                                      </p:to>
                                    </p:set>
                                  </p:childTnLst>
                                </p:cTn>
                              </p:par>
                              <p:par>
                                <p:cTn id="75" presetID="1" presetClass="exit" presetSubtype="0" fill="hold" grpId="1" nodeType="withEffect">
                                  <p:stCondLst>
                                    <p:cond delay="350"/>
                                  </p:stCondLst>
                                  <p:childTnLst>
                                    <p:set>
                                      <p:cBhvr>
                                        <p:cTn id="76" dur="1" fill="hold">
                                          <p:stCondLst>
                                            <p:cond delay="0"/>
                                          </p:stCondLst>
                                        </p:cTn>
                                        <p:tgtEl>
                                          <p:spTgt spid="226"/>
                                        </p:tgtEl>
                                        <p:attrNameLst>
                                          <p:attrName>style.visibility</p:attrName>
                                        </p:attrNameLst>
                                      </p:cBhvr>
                                      <p:to>
                                        <p:strVal val="hidden"/>
                                      </p:to>
                                    </p:set>
                                  </p:childTnLst>
                                </p:cTn>
                              </p:par>
                              <p:par>
                                <p:cTn id="77" presetID="1" presetClass="exit" presetSubtype="0" fill="hold" grpId="4" nodeType="withEffect">
                                  <p:stCondLst>
                                    <p:cond delay="350"/>
                                  </p:stCondLst>
                                  <p:childTnLst>
                                    <p:set>
                                      <p:cBhvr>
                                        <p:cTn id="78" dur="1" fill="hold">
                                          <p:stCondLst>
                                            <p:cond delay="0"/>
                                          </p:stCondLst>
                                        </p:cTn>
                                        <p:tgtEl>
                                          <p:spTgt spid="177"/>
                                        </p:tgtEl>
                                        <p:attrNameLst>
                                          <p:attrName>style.visibility</p:attrName>
                                        </p:attrNameLst>
                                      </p:cBhvr>
                                      <p:to>
                                        <p:strVal val="hidden"/>
                                      </p:to>
                                    </p:set>
                                  </p:childTnLst>
                                </p:cTn>
                              </p:par>
                            </p:childTnLst>
                          </p:cTn>
                        </p:par>
                        <p:par>
                          <p:cTn id="79" fill="hold">
                            <p:stCondLst>
                              <p:cond delay="5200"/>
                            </p:stCondLst>
                            <p:childTnLst>
                              <p:par>
                                <p:cTn id="80" presetID="1" presetClass="entr" presetSubtype="0" fill="hold" grpId="0" nodeType="afterEffect">
                                  <p:stCondLst>
                                    <p:cond delay="0"/>
                                  </p:stCondLst>
                                  <p:childTnLst>
                                    <p:set>
                                      <p:cBhvr>
                                        <p:cTn id="81" dur="1" fill="hold">
                                          <p:stCondLst>
                                            <p:cond delay="0"/>
                                          </p:stCondLst>
                                        </p:cTn>
                                        <p:tgtEl>
                                          <p:spTgt spid="178"/>
                                        </p:tgtEl>
                                        <p:attrNameLst>
                                          <p:attrName>style.visibility</p:attrName>
                                        </p:attrNameLst>
                                      </p:cBhvr>
                                      <p:to>
                                        <p:strVal val="visible"/>
                                      </p:to>
                                    </p:set>
                                  </p:childTnLst>
                                </p:cTn>
                              </p:par>
                            </p:childTnLst>
                          </p:cTn>
                        </p:par>
                        <p:par>
                          <p:cTn id="82" fill="hold">
                            <p:stCondLst>
                              <p:cond delay="5200"/>
                            </p:stCondLst>
                            <p:childTnLst>
                              <p:par>
                                <p:cTn id="83" presetID="1" presetClass="entr" presetSubtype="0" fill="hold" grpId="0" nodeType="afterEffect">
                                  <p:stCondLst>
                                    <p:cond delay="500"/>
                                  </p:stCondLst>
                                  <p:childTnLst>
                                    <p:set>
                                      <p:cBhvr>
                                        <p:cTn id="84" dur="1" fill="hold">
                                          <p:stCondLst>
                                            <p:cond delay="0"/>
                                          </p:stCondLst>
                                        </p:cTn>
                                        <p:tgtEl>
                                          <p:spTgt spid="179"/>
                                        </p:tgtEl>
                                        <p:attrNameLst>
                                          <p:attrName>style.visibility</p:attrName>
                                        </p:attrNameLst>
                                      </p:cBhvr>
                                      <p:to>
                                        <p:strVal val="visible"/>
                                      </p:to>
                                    </p:set>
                                  </p:childTnLst>
                                </p:cTn>
                              </p:par>
                            </p:childTnLst>
                          </p:cTn>
                        </p:par>
                        <p:par>
                          <p:cTn id="85" fill="hold">
                            <p:stCondLst>
                              <p:cond delay="5700"/>
                            </p:stCondLst>
                            <p:childTnLst>
                              <p:par>
                                <p:cTn id="86" presetID="1" presetClass="entr" presetSubtype="0" fill="hold" grpId="0" nodeType="afterEffect">
                                  <p:stCondLst>
                                    <p:cond delay="500"/>
                                  </p:stCondLst>
                                  <p:childTnLst>
                                    <p:set>
                                      <p:cBhvr>
                                        <p:cTn id="87" dur="1" fill="hold">
                                          <p:stCondLst>
                                            <p:cond delay="0"/>
                                          </p:stCondLst>
                                        </p:cTn>
                                        <p:tgtEl>
                                          <p:spTgt spid="180"/>
                                        </p:tgtEl>
                                        <p:attrNameLst>
                                          <p:attrName>style.visibility</p:attrName>
                                        </p:attrNameLst>
                                      </p:cBhvr>
                                      <p:to>
                                        <p:strVal val="visible"/>
                                      </p:to>
                                    </p:set>
                                  </p:childTnLst>
                                </p:cTn>
                              </p:par>
                            </p:childTnLst>
                          </p:cTn>
                        </p:par>
                        <p:par>
                          <p:cTn id="88" fill="hold">
                            <p:stCondLst>
                              <p:cond delay="6200"/>
                            </p:stCondLst>
                            <p:childTnLst>
                              <p:par>
                                <p:cTn id="89" presetID="22" presetClass="entr" presetSubtype="1" fill="hold" grpId="0" nodeType="afterEffect">
                                  <p:stCondLst>
                                    <p:cond delay="0"/>
                                  </p:stCondLst>
                                  <p:childTnLst>
                                    <p:set>
                                      <p:cBhvr>
                                        <p:cTn id="90" dur="1" fill="hold">
                                          <p:stCondLst>
                                            <p:cond delay="0"/>
                                          </p:stCondLst>
                                        </p:cTn>
                                        <p:tgtEl>
                                          <p:spTgt spid="181"/>
                                        </p:tgtEl>
                                        <p:attrNameLst>
                                          <p:attrName>style.visibility</p:attrName>
                                        </p:attrNameLst>
                                      </p:cBhvr>
                                      <p:to>
                                        <p:strVal val="visible"/>
                                      </p:to>
                                    </p:set>
                                    <p:animEffect transition="in" filter="wipe(up)">
                                      <p:cBhvr>
                                        <p:cTn id="91" dur="500"/>
                                        <p:tgtEl>
                                          <p:spTgt spid="181"/>
                                        </p:tgtEl>
                                      </p:cBhvr>
                                    </p:animEffect>
                                  </p:childTnLst>
                                </p:cTn>
                              </p:par>
                            </p:childTnLst>
                          </p:cTn>
                        </p:par>
                        <p:par>
                          <p:cTn id="92" fill="hold">
                            <p:stCondLst>
                              <p:cond delay="6700"/>
                            </p:stCondLst>
                            <p:childTnLst>
                              <p:par>
                                <p:cTn id="93" presetID="10" presetClass="entr" presetSubtype="0" fill="hold" grpId="0" nodeType="afterEffect">
                                  <p:stCondLst>
                                    <p:cond delay="0"/>
                                  </p:stCondLst>
                                  <p:childTnLst>
                                    <p:set>
                                      <p:cBhvr>
                                        <p:cTn id="94" dur="1" fill="hold">
                                          <p:stCondLst>
                                            <p:cond delay="0"/>
                                          </p:stCondLst>
                                        </p:cTn>
                                        <p:tgtEl>
                                          <p:spTgt spid="175"/>
                                        </p:tgtEl>
                                        <p:attrNameLst>
                                          <p:attrName>style.visibility</p:attrName>
                                        </p:attrNameLst>
                                      </p:cBhvr>
                                      <p:to>
                                        <p:strVal val="visible"/>
                                      </p:to>
                                    </p:set>
                                    <p:animEffect transition="in" filter="fade">
                                      <p:cBhvr>
                                        <p:cTn id="95" dur="2000"/>
                                        <p:tgtEl>
                                          <p:spTgt spid="175"/>
                                        </p:tgtEl>
                                      </p:cBhvr>
                                    </p:animEffect>
                                  </p:childTnLst>
                                </p:cTn>
                              </p:par>
                              <p:par>
                                <p:cTn id="96" presetID="10" presetClass="entr" presetSubtype="0" fill="hold" nodeType="with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P spid="164" grpId="0" animBg="1"/>
      <p:bldP spid="168" grpId="0"/>
      <p:bldP spid="168" grpId="1"/>
      <p:bldP spid="169" grpId="0" animBg="1"/>
      <p:bldP spid="171" grpId="0"/>
      <p:bldP spid="172" grpId="0"/>
      <p:bldP spid="173" grpId="0"/>
      <p:bldP spid="175" grpId="0"/>
      <p:bldP spid="176" grpId="0"/>
      <p:bldP spid="177" grpId="0" animBg="1"/>
      <p:bldP spid="177" grpId="1" animBg="1"/>
      <p:bldP spid="177" grpId="2" animBg="1"/>
      <p:bldP spid="177" grpId="3" animBg="1"/>
      <p:bldP spid="177" grpId="4" animBg="1"/>
      <p:bldP spid="178" grpId="0" animBg="1"/>
      <p:bldP spid="179" grpId="0" animBg="1"/>
      <p:bldP spid="180" grpId="0" animBg="1"/>
      <p:bldP spid="181" grpId="0" animBg="1"/>
      <p:bldP spid="225" grpId="0"/>
      <p:bldP spid="225" grpId="1"/>
      <p:bldP spid="226" grpId="0"/>
      <p:bldP spid="22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41"/>
          <p:cNvGrpSpPr/>
          <p:nvPr/>
        </p:nvGrpSpPr>
        <p:grpSpPr>
          <a:xfrm>
            <a:off x="0" y="762000"/>
            <a:ext cx="3972082" cy="6096000"/>
            <a:chOff x="0" y="0"/>
            <a:chExt cx="4503761" cy="6911975"/>
          </a:xfrm>
        </p:grpSpPr>
        <p:sp>
          <p:nvSpPr>
            <p:cNvPr id="48" name="正方形/長方形 47"/>
            <p:cNvSpPr/>
            <p:nvPr/>
          </p:nvSpPr>
          <p:spPr>
            <a:xfrm>
              <a:off x="0" y="0"/>
              <a:ext cx="4503761" cy="6911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9" name="図 48" descr="G-NAVI.png"/>
            <p:cNvPicPr>
              <a:picLocks noChangeAspect="1"/>
            </p:cNvPicPr>
            <p:nvPr/>
          </p:nvPicPr>
          <p:blipFill>
            <a:blip r:embed="rId5" cstate="print"/>
            <a:stretch>
              <a:fillRect/>
            </a:stretch>
          </p:blipFill>
          <p:spPr>
            <a:xfrm>
              <a:off x="96493" y="4183685"/>
              <a:ext cx="2125980" cy="1280160"/>
            </a:xfrm>
            <a:prstGeom prst="rect">
              <a:avLst/>
            </a:prstGeom>
          </p:spPr>
        </p:pic>
        <p:pic>
          <p:nvPicPr>
            <p:cNvPr id="50" name="図 49" descr="hyperMILL.png"/>
            <p:cNvPicPr>
              <a:picLocks noChangeAspect="1"/>
            </p:cNvPicPr>
            <p:nvPr/>
          </p:nvPicPr>
          <p:blipFill>
            <a:blip r:embed="rId6" cstate="print"/>
            <a:stretch>
              <a:fillRect/>
            </a:stretch>
          </p:blipFill>
          <p:spPr>
            <a:xfrm>
              <a:off x="2287858" y="2829600"/>
              <a:ext cx="2118360" cy="1280160"/>
            </a:xfrm>
            <a:prstGeom prst="rect">
              <a:avLst/>
            </a:prstGeom>
          </p:spPr>
        </p:pic>
        <p:pic>
          <p:nvPicPr>
            <p:cNvPr id="51" name="図 50" descr="JBM.png"/>
            <p:cNvPicPr>
              <a:picLocks noChangeAspect="1"/>
            </p:cNvPicPr>
            <p:nvPr/>
          </p:nvPicPr>
          <p:blipFill>
            <a:blip r:embed="rId7" cstate="print"/>
            <a:stretch>
              <a:fillRect/>
            </a:stretch>
          </p:blipFill>
          <p:spPr>
            <a:xfrm>
              <a:off x="96493" y="122828"/>
              <a:ext cx="2125980" cy="1280160"/>
            </a:xfrm>
            <a:prstGeom prst="rect">
              <a:avLst/>
            </a:prstGeom>
          </p:spPr>
        </p:pic>
        <p:pic>
          <p:nvPicPr>
            <p:cNvPr id="52" name="図 51" descr="TEBIS.png"/>
            <p:cNvPicPr>
              <a:picLocks noChangeAspect="1"/>
            </p:cNvPicPr>
            <p:nvPr/>
          </p:nvPicPr>
          <p:blipFill>
            <a:blip r:embed="rId8" cstate="print"/>
            <a:stretch>
              <a:fillRect/>
            </a:stretch>
          </p:blipFill>
          <p:spPr>
            <a:xfrm>
              <a:off x="2283811" y="4183200"/>
              <a:ext cx="2125980" cy="1280160"/>
            </a:xfrm>
            <a:prstGeom prst="rect">
              <a:avLst/>
            </a:prstGeom>
          </p:spPr>
        </p:pic>
        <p:pic>
          <p:nvPicPr>
            <p:cNvPr id="53" name="図 52" descr="VERICUT.png"/>
            <p:cNvPicPr>
              <a:picLocks noChangeAspect="1"/>
            </p:cNvPicPr>
            <p:nvPr/>
          </p:nvPicPr>
          <p:blipFill>
            <a:blip r:embed="rId9" cstate="print"/>
            <a:stretch>
              <a:fillRect/>
            </a:stretch>
          </p:blipFill>
          <p:spPr>
            <a:xfrm>
              <a:off x="100540" y="2830066"/>
              <a:ext cx="2118360" cy="1280160"/>
            </a:xfrm>
            <a:prstGeom prst="rect">
              <a:avLst/>
            </a:prstGeom>
          </p:spPr>
        </p:pic>
        <p:pic>
          <p:nvPicPr>
            <p:cNvPr id="54" name="図 53" descr="WorkNC.png"/>
            <p:cNvPicPr>
              <a:picLocks noChangeAspect="1"/>
            </p:cNvPicPr>
            <p:nvPr/>
          </p:nvPicPr>
          <p:blipFill>
            <a:blip r:embed="rId10" cstate="print"/>
            <a:stretch>
              <a:fillRect/>
            </a:stretch>
          </p:blipFill>
          <p:spPr>
            <a:xfrm>
              <a:off x="96493" y="5537305"/>
              <a:ext cx="2125980" cy="1280160"/>
            </a:xfrm>
            <a:prstGeom prst="rect">
              <a:avLst/>
            </a:prstGeom>
          </p:spPr>
        </p:pic>
        <p:pic>
          <p:nvPicPr>
            <p:cNvPr id="55" name="図 54" descr="CAM-TOOL.png"/>
            <p:cNvPicPr>
              <a:picLocks noChangeAspect="1"/>
            </p:cNvPicPr>
            <p:nvPr/>
          </p:nvPicPr>
          <p:blipFill>
            <a:blip r:embed="rId11" cstate="print"/>
            <a:stretch>
              <a:fillRect/>
            </a:stretch>
          </p:blipFill>
          <p:spPr>
            <a:xfrm>
              <a:off x="2283811" y="122828"/>
              <a:ext cx="2125980" cy="1280160"/>
            </a:xfrm>
            <a:prstGeom prst="rect">
              <a:avLst/>
            </a:prstGeom>
          </p:spPr>
        </p:pic>
        <p:pic>
          <p:nvPicPr>
            <p:cNvPr id="56" name="図 55" descr="edgecam.png"/>
            <p:cNvPicPr>
              <a:picLocks noChangeAspect="1"/>
            </p:cNvPicPr>
            <p:nvPr/>
          </p:nvPicPr>
          <p:blipFill>
            <a:blip r:embed="rId12" cstate="print"/>
            <a:stretch>
              <a:fillRect/>
            </a:stretch>
          </p:blipFill>
          <p:spPr>
            <a:xfrm>
              <a:off x="2283811" y="1475098"/>
              <a:ext cx="2125980" cy="1280160"/>
            </a:xfrm>
            <a:prstGeom prst="rect">
              <a:avLst/>
            </a:prstGeom>
          </p:spPr>
        </p:pic>
        <p:pic>
          <p:nvPicPr>
            <p:cNvPr id="57" name="図 56" descr="GENETEC.png"/>
            <p:cNvPicPr>
              <a:picLocks noChangeAspect="1"/>
            </p:cNvPicPr>
            <p:nvPr/>
          </p:nvPicPr>
          <p:blipFill>
            <a:blip r:embed="rId13" cstate="print"/>
            <a:stretch>
              <a:fillRect/>
            </a:stretch>
          </p:blipFill>
          <p:spPr>
            <a:xfrm>
              <a:off x="97200" y="1476000"/>
              <a:ext cx="2125980" cy="1280160"/>
            </a:xfrm>
            <a:prstGeom prst="rect">
              <a:avLst/>
            </a:prstGeom>
          </p:spPr>
        </p:pic>
        <p:sp>
          <p:nvSpPr>
            <p:cNvPr id="58" name="テキスト ボックス 57"/>
            <p:cNvSpPr txBox="1"/>
            <p:nvPr/>
          </p:nvSpPr>
          <p:spPr>
            <a:xfrm>
              <a:off x="479926" y="1040706"/>
              <a:ext cx="1360268" cy="415498"/>
            </a:xfrm>
            <a:prstGeom prst="rect">
              <a:avLst/>
            </a:prstGeom>
            <a:noFill/>
          </p:spPr>
          <p:txBody>
            <a:bodyPr wrap="square" rtlCol="0">
              <a:spAutoFit/>
            </a:bodyPr>
            <a:lstStyle/>
            <a:p>
              <a:pPr algn="ctr"/>
              <a:r>
                <a:rPr kumimoji="1" lang="en-US" altLang="ja-JP" b="1" dirty="0" smtClean="0">
                  <a:latin typeface="Arial" pitchFamily="34" charset="0"/>
                  <a:cs typeface="Arial" pitchFamily="34" charset="0"/>
                </a:rPr>
                <a:t>JBM</a:t>
              </a:r>
              <a:endParaRPr kumimoji="1" lang="ja-JP" altLang="en-US" b="1" dirty="0">
                <a:latin typeface="Arial" pitchFamily="34" charset="0"/>
                <a:cs typeface="Arial" pitchFamily="34" charset="0"/>
              </a:endParaRPr>
            </a:p>
          </p:txBody>
        </p:sp>
        <p:sp>
          <p:nvSpPr>
            <p:cNvPr id="59" name="テキスト ボックス 58"/>
            <p:cNvSpPr txBox="1"/>
            <p:nvPr/>
          </p:nvSpPr>
          <p:spPr>
            <a:xfrm>
              <a:off x="2296257" y="3731859"/>
              <a:ext cx="2096130" cy="415498"/>
            </a:xfrm>
            <a:prstGeom prst="rect">
              <a:avLst/>
            </a:prstGeom>
            <a:noFill/>
          </p:spPr>
          <p:txBody>
            <a:bodyPr wrap="square" rtlCol="0">
              <a:spAutoFit/>
            </a:bodyPr>
            <a:lstStyle/>
            <a:p>
              <a:pPr algn="ctr"/>
              <a:r>
                <a:rPr lang="en-US" altLang="ja-JP" b="1" dirty="0" smtClean="0">
                  <a:latin typeface="Arial" pitchFamily="34" charset="0"/>
                  <a:cs typeface="Arial" pitchFamily="34" charset="0"/>
                </a:rPr>
                <a:t>HYPER MILL</a:t>
              </a:r>
              <a:endParaRPr kumimoji="1" lang="ja-JP" altLang="en-US" b="1" dirty="0">
                <a:latin typeface="Arial" pitchFamily="34" charset="0"/>
                <a:cs typeface="Arial" pitchFamily="34" charset="0"/>
              </a:endParaRPr>
            </a:p>
          </p:txBody>
        </p:sp>
        <p:sp>
          <p:nvSpPr>
            <p:cNvPr id="60" name="テキスト ボックス 59"/>
            <p:cNvSpPr txBox="1"/>
            <p:nvPr/>
          </p:nvSpPr>
          <p:spPr>
            <a:xfrm>
              <a:off x="111995" y="3731859"/>
              <a:ext cx="2096130" cy="415498"/>
            </a:xfrm>
            <a:prstGeom prst="rect">
              <a:avLst/>
            </a:prstGeom>
            <a:noFill/>
          </p:spPr>
          <p:txBody>
            <a:bodyPr wrap="square" rtlCol="0">
              <a:spAutoFit/>
            </a:bodyPr>
            <a:lstStyle/>
            <a:p>
              <a:pPr algn="ctr"/>
              <a:r>
                <a:rPr kumimoji="1" lang="en-US" altLang="ja-JP" b="1" dirty="0" smtClean="0">
                  <a:latin typeface="Arial" pitchFamily="34" charset="0"/>
                  <a:cs typeface="Arial" pitchFamily="34" charset="0"/>
                </a:rPr>
                <a:t>VERICUT</a:t>
              </a:r>
              <a:endParaRPr kumimoji="1" lang="ja-JP" altLang="en-US" b="1" dirty="0">
                <a:latin typeface="Arial" pitchFamily="34" charset="0"/>
                <a:cs typeface="Arial" pitchFamily="34" charset="0"/>
              </a:endParaRPr>
            </a:p>
          </p:txBody>
        </p:sp>
        <p:sp>
          <p:nvSpPr>
            <p:cNvPr id="61" name="テキスト ボックス 60"/>
            <p:cNvSpPr txBox="1"/>
            <p:nvPr/>
          </p:nvSpPr>
          <p:spPr>
            <a:xfrm>
              <a:off x="111995" y="6441885"/>
              <a:ext cx="2096130" cy="415498"/>
            </a:xfrm>
            <a:prstGeom prst="rect">
              <a:avLst/>
            </a:prstGeom>
            <a:noFill/>
          </p:spPr>
          <p:txBody>
            <a:bodyPr wrap="square" rtlCol="0">
              <a:spAutoFit/>
            </a:bodyPr>
            <a:lstStyle/>
            <a:p>
              <a:pPr algn="ctr"/>
              <a:r>
                <a:rPr kumimoji="1" lang="en-US" altLang="ja-JP" b="1" dirty="0" smtClean="0">
                  <a:latin typeface="Arial" pitchFamily="34" charset="0"/>
                  <a:cs typeface="Arial" pitchFamily="34" charset="0"/>
                </a:rPr>
                <a:t>WORK NC</a:t>
              </a:r>
              <a:endParaRPr kumimoji="1" lang="ja-JP" altLang="en-US" b="1" dirty="0">
                <a:latin typeface="Arial" pitchFamily="34" charset="0"/>
                <a:cs typeface="Arial" pitchFamily="34" charset="0"/>
              </a:endParaRPr>
            </a:p>
          </p:txBody>
        </p:sp>
        <p:sp>
          <p:nvSpPr>
            <p:cNvPr id="62" name="テキスト ボックス 61"/>
            <p:cNvSpPr txBox="1"/>
            <p:nvPr/>
          </p:nvSpPr>
          <p:spPr>
            <a:xfrm>
              <a:off x="2296257" y="2391853"/>
              <a:ext cx="2096130" cy="415498"/>
            </a:xfrm>
            <a:prstGeom prst="rect">
              <a:avLst/>
            </a:prstGeom>
            <a:noFill/>
          </p:spPr>
          <p:txBody>
            <a:bodyPr wrap="square" rtlCol="0">
              <a:spAutoFit/>
            </a:bodyPr>
            <a:lstStyle/>
            <a:p>
              <a:pPr algn="ctr"/>
              <a:r>
                <a:rPr kumimoji="1" lang="en-US" altLang="ja-JP" b="1" dirty="0" smtClean="0">
                  <a:latin typeface="Arial" pitchFamily="34" charset="0"/>
                  <a:cs typeface="Arial" pitchFamily="34" charset="0"/>
                </a:rPr>
                <a:t>EDGECAM</a:t>
              </a:r>
              <a:endParaRPr kumimoji="1" lang="ja-JP" altLang="en-US" b="1" dirty="0">
                <a:latin typeface="Arial" pitchFamily="34" charset="0"/>
                <a:cs typeface="Arial" pitchFamily="34" charset="0"/>
              </a:endParaRPr>
            </a:p>
          </p:txBody>
        </p:sp>
        <p:sp>
          <p:nvSpPr>
            <p:cNvPr id="63" name="テキスト ボックス 62"/>
            <p:cNvSpPr txBox="1"/>
            <p:nvPr/>
          </p:nvSpPr>
          <p:spPr>
            <a:xfrm>
              <a:off x="111995" y="5067137"/>
              <a:ext cx="2096130" cy="415498"/>
            </a:xfrm>
            <a:prstGeom prst="rect">
              <a:avLst/>
            </a:prstGeom>
            <a:noFill/>
          </p:spPr>
          <p:txBody>
            <a:bodyPr wrap="square" rtlCol="0">
              <a:spAutoFit/>
            </a:bodyPr>
            <a:lstStyle/>
            <a:p>
              <a:pPr algn="ctr"/>
              <a:r>
                <a:rPr kumimoji="1" lang="en-US" altLang="ja-JP" b="1" dirty="0" smtClean="0">
                  <a:latin typeface="Arial" pitchFamily="34" charset="0"/>
                  <a:cs typeface="Arial" pitchFamily="34" charset="0"/>
                </a:rPr>
                <a:t>G-NAVI</a:t>
              </a:r>
              <a:endParaRPr kumimoji="1" lang="ja-JP" altLang="en-US" b="1" dirty="0">
                <a:latin typeface="Arial" pitchFamily="34" charset="0"/>
                <a:cs typeface="Arial" pitchFamily="34" charset="0"/>
              </a:endParaRPr>
            </a:p>
          </p:txBody>
        </p:sp>
        <p:sp>
          <p:nvSpPr>
            <p:cNvPr id="64" name="テキスト ボックス 63"/>
            <p:cNvSpPr txBox="1"/>
            <p:nvPr/>
          </p:nvSpPr>
          <p:spPr>
            <a:xfrm>
              <a:off x="2296257" y="5067137"/>
              <a:ext cx="2096130" cy="415498"/>
            </a:xfrm>
            <a:prstGeom prst="rect">
              <a:avLst/>
            </a:prstGeom>
            <a:noFill/>
          </p:spPr>
          <p:txBody>
            <a:bodyPr wrap="square" rtlCol="0">
              <a:spAutoFit/>
            </a:bodyPr>
            <a:lstStyle/>
            <a:p>
              <a:pPr algn="ctr"/>
              <a:r>
                <a:rPr kumimoji="1" lang="en-US" altLang="ja-JP" b="1" dirty="0" smtClean="0">
                  <a:latin typeface="Arial" pitchFamily="34" charset="0"/>
                  <a:cs typeface="Arial" pitchFamily="34" charset="0"/>
                </a:rPr>
                <a:t>TEBIS</a:t>
              </a:r>
              <a:endParaRPr kumimoji="1" lang="ja-JP" altLang="en-US" b="1" dirty="0">
                <a:latin typeface="Arial" pitchFamily="34" charset="0"/>
                <a:cs typeface="Arial" pitchFamily="34" charset="0"/>
              </a:endParaRPr>
            </a:p>
          </p:txBody>
        </p:sp>
        <p:sp>
          <p:nvSpPr>
            <p:cNvPr id="65" name="テキスト ボックス 64"/>
            <p:cNvSpPr txBox="1"/>
            <p:nvPr/>
          </p:nvSpPr>
          <p:spPr>
            <a:xfrm>
              <a:off x="2296257" y="1040706"/>
              <a:ext cx="2096130" cy="415498"/>
            </a:xfrm>
            <a:prstGeom prst="rect">
              <a:avLst/>
            </a:prstGeom>
            <a:noFill/>
          </p:spPr>
          <p:txBody>
            <a:bodyPr wrap="square" rtlCol="0">
              <a:spAutoFit/>
            </a:bodyPr>
            <a:lstStyle/>
            <a:p>
              <a:pPr algn="ctr"/>
              <a:r>
                <a:rPr kumimoji="1" lang="en-US" altLang="ja-JP" b="1" dirty="0" smtClean="0">
                  <a:latin typeface="Arial" pitchFamily="34" charset="0"/>
                  <a:cs typeface="Arial" pitchFamily="34" charset="0"/>
                </a:rPr>
                <a:t>CAM-TOOL</a:t>
              </a:r>
              <a:endParaRPr kumimoji="1" lang="ja-JP" altLang="en-US" b="1" dirty="0">
                <a:latin typeface="Arial" pitchFamily="34" charset="0"/>
                <a:cs typeface="Arial" pitchFamily="34" charset="0"/>
              </a:endParaRPr>
            </a:p>
          </p:txBody>
        </p:sp>
        <p:sp>
          <p:nvSpPr>
            <p:cNvPr id="66" name="テキスト ボックス 65"/>
            <p:cNvSpPr txBox="1"/>
            <p:nvPr/>
          </p:nvSpPr>
          <p:spPr>
            <a:xfrm>
              <a:off x="111995" y="2391853"/>
              <a:ext cx="2096130" cy="415498"/>
            </a:xfrm>
            <a:prstGeom prst="rect">
              <a:avLst/>
            </a:prstGeom>
            <a:noFill/>
          </p:spPr>
          <p:txBody>
            <a:bodyPr wrap="square" rtlCol="0">
              <a:spAutoFit/>
            </a:bodyPr>
            <a:lstStyle/>
            <a:p>
              <a:pPr algn="ctr"/>
              <a:r>
                <a:rPr kumimoji="1" lang="en-US" altLang="ja-JP" b="1" dirty="0" smtClean="0">
                  <a:latin typeface="Arial" pitchFamily="34" charset="0"/>
                  <a:cs typeface="Arial" pitchFamily="34" charset="0"/>
                </a:rPr>
                <a:t>GENETEC</a:t>
              </a:r>
              <a:endParaRPr kumimoji="1" lang="ja-JP" altLang="en-US" b="1" dirty="0">
                <a:latin typeface="Arial" pitchFamily="34" charset="0"/>
                <a:cs typeface="Arial" pitchFamily="34" charset="0"/>
              </a:endParaRPr>
            </a:p>
          </p:txBody>
        </p:sp>
      </p:grpSp>
      <p:pic>
        <p:nvPicPr>
          <p:cNvPr id="67" name="図 66" descr="cadcam.gif"/>
          <p:cNvPicPr>
            <a:picLocks noChangeAspect="1"/>
          </p:cNvPicPr>
          <p:nvPr/>
        </p:nvPicPr>
        <p:blipFill>
          <a:blip r:embed="rId14" cstate="print"/>
          <a:srcRect l="2147" t="69491" r="48036" b="2231"/>
          <a:stretch>
            <a:fillRect/>
          </a:stretch>
        </p:blipFill>
        <p:spPr>
          <a:xfrm>
            <a:off x="6946900" y="4880875"/>
            <a:ext cx="2197100" cy="1803400"/>
          </a:xfrm>
          <a:prstGeom prst="rect">
            <a:avLst/>
          </a:prstGeom>
        </p:spPr>
      </p:pic>
      <p:pic>
        <p:nvPicPr>
          <p:cNvPr id="68" name="図 67" descr="3-b.jpg"/>
          <p:cNvPicPr>
            <a:picLocks noChangeAspect="1"/>
          </p:cNvPicPr>
          <p:nvPr/>
        </p:nvPicPr>
        <p:blipFill>
          <a:blip r:embed="rId15" cstate="print"/>
          <a:stretch>
            <a:fillRect/>
          </a:stretch>
        </p:blipFill>
        <p:spPr>
          <a:xfrm>
            <a:off x="4215018" y="4873209"/>
            <a:ext cx="2372260" cy="1818732"/>
          </a:xfrm>
          <a:prstGeom prst="rect">
            <a:avLst/>
          </a:prstGeom>
        </p:spPr>
      </p:pic>
      <p:sp>
        <p:nvSpPr>
          <p:cNvPr id="26" name="正方形/長方形 25"/>
          <p:cNvSpPr/>
          <p:nvPr/>
        </p:nvSpPr>
        <p:spPr>
          <a:xfrm>
            <a:off x="0" y="90000"/>
            <a:ext cx="6471644" cy="553998"/>
          </a:xfrm>
          <a:prstGeom prst="rect">
            <a:avLst/>
          </a:prstGeom>
        </p:spPr>
        <p:txBody>
          <a:bodyPr wrap="none">
            <a:spAutoFit/>
          </a:bodyPr>
          <a:lstStyle/>
          <a:p>
            <a:pPr algn="ctr"/>
            <a:r>
              <a:rPr lang="en-US" altLang="ja-JP" sz="3000" b="1" dirty="0" smtClean="0">
                <a:latin typeface="Arial" pitchFamily="34" charset="0"/>
                <a:cs typeface="Arial" pitchFamily="34" charset="0"/>
              </a:rPr>
              <a:t>CAM simulators with </a:t>
            </a:r>
            <a:r>
              <a:rPr lang="en-US" altLang="ja-JP" sz="3000" b="1" dirty="0" err="1" smtClean="0">
                <a:latin typeface="Arial" pitchFamily="34" charset="0"/>
                <a:cs typeface="Arial" pitchFamily="34" charset="0"/>
              </a:rPr>
              <a:t>Slimline</a:t>
            </a:r>
            <a:r>
              <a:rPr lang="en-US" altLang="ja-JP" sz="3000" b="1" dirty="0" smtClean="0">
                <a:latin typeface="Arial" pitchFamily="34" charset="0"/>
                <a:cs typeface="Arial" pitchFamily="34" charset="0"/>
              </a:rPr>
              <a:t> data</a:t>
            </a:r>
            <a:endParaRPr lang="ja-JP" altLang="en-US" sz="3000" b="1" dirty="0">
              <a:latin typeface="Arial" pitchFamily="34" charset="0"/>
              <a:cs typeface="Arial" pitchFamily="34" charset="0"/>
            </a:endParaRPr>
          </a:p>
        </p:txBody>
      </p:sp>
      <p:sp>
        <p:nvSpPr>
          <p:cNvPr id="28" name="テキスト ボックス 71"/>
          <p:cNvSpPr txBox="1">
            <a:spLocks noChangeArrowheads="1"/>
          </p:cNvSpPr>
          <p:nvPr/>
        </p:nvSpPr>
        <p:spPr bwMode="auto">
          <a:xfrm>
            <a:off x="4570413" y="860426"/>
            <a:ext cx="4042229" cy="1200329"/>
          </a:xfrm>
          <a:prstGeom prst="rect">
            <a:avLst/>
          </a:prstGeom>
          <a:noFill/>
          <a:ln w="9525">
            <a:noFill/>
            <a:miter lim="800000"/>
            <a:headEnd/>
            <a:tailEnd/>
          </a:ln>
        </p:spPr>
        <p:txBody>
          <a:bodyPr wrap="square">
            <a:spAutoFit/>
          </a:bodyPr>
          <a:lstStyle/>
          <a:p>
            <a:pPr algn="ctr"/>
            <a:r>
              <a:rPr lang="en-US" altLang="ja-JP" sz="2400" b="1" dirty="0" smtClean="0"/>
              <a:t>These CAD/CAM </a:t>
            </a:r>
            <a:r>
              <a:rPr lang="en-US" altLang="ja-JP" sz="2400" b="1" dirty="0" err="1" smtClean="0"/>
              <a:t>softwa</a:t>
            </a:r>
            <a:r>
              <a:rPr lang="ja-JP" altLang="en-US" sz="2400" b="1" dirty="0" err="1" smtClean="0"/>
              <a:t>ｒ</a:t>
            </a:r>
            <a:r>
              <a:rPr lang="en-US" altLang="ja-JP" sz="2400" b="1" dirty="0" smtClean="0"/>
              <a:t>e already installed our </a:t>
            </a:r>
            <a:r>
              <a:rPr lang="en-US" altLang="ja-JP" sz="2400" b="1" dirty="0" err="1" smtClean="0"/>
              <a:t>Slimline</a:t>
            </a:r>
            <a:r>
              <a:rPr lang="en-US" altLang="ja-JP" sz="2400" b="1" dirty="0" smtClean="0"/>
              <a:t> geometry data.</a:t>
            </a:r>
            <a:endParaRPr lang="ja-JP" altLang="en-US" sz="2400" b="1" dirty="0"/>
          </a:p>
        </p:txBody>
      </p:sp>
    </p:spTree>
    <p:controls>
      <p:control spid="67587" name="ShockwaveFlash2" r:id="rId2" imgW="4312004" imgH="2497220"/>
    </p:controls>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表 38"/>
          <p:cNvGraphicFramePr>
            <a:graphicFrameLocks noGrp="1"/>
          </p:cNvGraphicFramePr>
          <p:nvPr/>
        </p:nvGraphicFramePr>
        <p:xfrm>
          <a:off x="145143" y="4053115"/>
          <a:ext cx="8795660" cy="2688772"/>
        </p:xfrm>
        <a:graphic>
          <a:graphicData uri="http://schemas.openxmlformats.org/drawingml/2006/table">
            <a:tbl>
              <a:tblPr firstRow="1" bandRow="1">
                <a:tableStyleId>{5C22544A-7EE6-4342-B048-85BDC9FD1C3A}</a:tableStyleId>
              </a:tblPr>
              <a:tblGrid>
                <a:gridCol w="2198915"/>
                <a:gridCol w="2198915"/>
                <a:gridCol w="2198915"/>
                <a:gridCol w="2198915"/>
              </a:tblGrid>
              <a:tr h="1344386">
                <a:tc>
                  <a:txBody>
                    <a:bodyPr/>
                    <a:lstStyle/>
                    <a:p>
                      <a:endParaRPr kumimoji="1" lang="ja-JP" alt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endParaRPr kumimoji="1" lang="ja-JP" alt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endParaRPr kumimoji="1" lang="ja-JP" alt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endParaRPr kumimoji="1" lang="ja-JP" alt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r h="1344386">
                <a:tc>
                  <a:txBody>
                    <a:bodyPr/>
                    <a:lstStyle/>
                    <a:p>
                      <a:endParaRPr kumimoji="1" lang="ja-JP" alt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endParaRPr kumimoji="1" lang="ja-JP" alt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endParaRPr kumimoji="1" lang="ja-JP" alt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endParaRPr kumimoji="1" lang="ja-JP" alt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bl>
          </a:graphicData>
        </a:graphic>
      </p:graphicFrame>
      <p:pic>
        <p:nvPicPr>
          <p:cNvPr id="30" name="図 29" descr="PM311.gif"/>
          <p:cNvPicPr>
            <a:picLocks noChangeAspect="1"/>
          </p:cNvPicPr>
          <p:nvPr/>
        </p:nvPicPr>
        <p:blipFill>
          <a:blip r:embed="rId3" cstate="print"/>
          <a:stretch>
            <a:fillRect/>
          </a:stretch>
        </p:blipFill>
        <p:spPr>
          <a:xfrm>
            <a:off x="5303393" y="1726483"/>
            <a:ext cx="912114" cy="2191607"/>
          </a:xfrm>
          <a:prstGeom prst="rect">
            <a:avLst/>
          </a:prstGeom>
        </p:spPr>
      </p:pic>
      <p:pic>
        <p:nvPicPr>
          <p:cNvPr id="31" name="図 30" descr="osg.gif"/>
          <p:cNvPicPr>
            <a:picLocks noChangeAspect="1"/>
          </p:cNvPicPr>
          <p:nvPr/>
        </p:nvPicPr>
        <p:blipFill>
          <a:blip r:embed="rId4" cstate="print"/>
          <a:stretch>
            <a:fillRect/>
          </a:stretch>
        </p:blipFill>
        <p:spPr>
          <a:xfrm>
            <a:off x="901382" y="4222564"/>
            <a:ext cx="682474" cy="802911"/>
          </a:xfrm>
          <a:prstGeom prst="rect">
            <a:avLst/>
          </a:prstGeom>
        </p:spPr>
      </p:pic>
      <p:pic>
        <p:nvPicPr>
          <p:cNvPr id="32" name="図 31" descr="sumitomo.gif"/>
          <p:cNvPicPr>
            <a:picLocks noChangeAspect="1"/>
          </p:cNvPicPr>
          <p:nvPr/>
        </p:nvPicPr>
        <p:blipFill>
          <a:blip r:embed="rId5" cstate="print"/>
          <a:srcRect b="20726"/>
          <a:stretch>
            <a:fillRect/>
          </a:stretch>
        </p:blipFill>
        <p:spPr>
          <a:xfrm>
            <a:off x="616349" y="5663224"/>
            <a:ext cx="1252541" cy="413726"/>
          </a:xfrm>
          <a:prstGeom prst="rect">
            <a:avLst/>
          </a:prstGeom>
        </p:spPr>
      </p:pic>
      <p:pic>
        <p:nvPicPr>
          <p:cNvPr id="33" name="図 32" descr="dijet.gif"/>
          <p:cNvPicPr>
            <a:picLocks noChangeAspect="1"/>
          </p:cNvPicPr>
          <p:nvPr/>
        </p:nvPicPr>
        <p:blipFill>
          <a:blip r:embed="rId6" cstate="print"/>
          <a:stretch>
            <a:fillRect/>
          </a:stretch>
        </p:blipFill>
        <p:spPr>
          <a:xfrm>
            <a:off x="7127358" y="4419279"/>
            <a:ext cx="1433197" cy="385397"/>
          </a:xfrm>
          <a:prstGeom prst="rect">
            <a:avLst/>
          </a:prstGeom>
        </p:spPr>
      </p:pic>
      <p:pic>
        <p:nvPicPr>
          <p:cNvPr id="34" name="図 33" descr="ns.gif"/>
          <p:cNvPicPr>
            <a:picLocks noChangeAspect="1"/>
          </p:cNvPicPr>
          <p:nvPr/>
        </p:nvPicPr>
        <p:blipFill>
          <a:blip r:embed="rId7" cstate="print"/>
          <a:stretch>
            <a:fillRect/>
          </a:stretch>
        </p:blipFill>
        <p:spPr>
          <a:xfrm>
            <a:off x="5169500" y="4326251"/>
            <a:ext cx="966220" cy="583496"/>
          </a:xfrm>
          <a:prstGeom prst="rect">
            <a:avLst/>
          </a:prstGeom>
        </p:spPr>
      </p:pic>
      <p:pic>
        <p:nvPicPr>
          <p:cNvPr id="35" name="図 34" descr="union.gif"/>
          <p:cNvPicPr>
            <a:picLocks noChangeAspect="1"/>
          </p:cNvPicPr>
          <p:nvPr/>
        </p:nvPicPr>
        <p:blipFill>
          <a:blip r:embed="rId8" cstate="print"/>
          <a:stretch>
            <a:fillRect/>
          </a:stretch>
        </p:blipFill>
        <p:spPr>
          <a:xfrm>
            <a:off x="5227736" y="5593559"/>
            <a:ext cx="849748" cy="662402"/>
          </a:xfrm>
          <a:prstGeom prst="rect">
            <a:avLst/>
          </a:prstGeom>
        </p:spPr>
      </p:pic>
      <p:sp>
        <p:nvSpPr>
          <p:cNvPr id="36" name="テキスト ボックス 35"/>
          <p:cNvSpPr txBox="1"/>
          <p:nvPr/>
        </p:nvSpPr>
        <p:spPr>
          <a:xfrm>
            <a:off x="1" y="2117510"/>
            <a:ext cx="1646246" cy="707886"/>
          </a:xfrm>
          <a:prstGeom prst="rect">
            <a:avLst/>
          </a:prstGeom>
          <a:noFill/>
        </p:spPr>
        <p:txBody>
          <a:bodyPr wrap="square" rtlCol="0">
            <a:spAutoFit/>
          </a:bodyPr>
          <a:lstStyle/>
          <a:p>
            <a:r>
              <a:rPr lang="en-US" altLang="ja-JP" sz="2000" b="1" dirty="0" smtClean="0">
                <a:latin typeface="Arial" pitchFamily="34" charset="0"/>
                <a:ea typeface="HGP創英角ｺﾞｼｯｸUB" pitchFamily="50" charset="-128"/>
                <a:cs typeface="Arial" pitchFamily="34" charset="0"/>
              </a:rPr>
              <a:t>Regular size </a:t>
            </a:r>
            <a:r>
              <a:rPr lang="en-US" altLang="ja-JP" sz="2000" b="1" dirty="0" err="1" smtClean="0">
                <a:latin typeface="Arial" pitchFamily="34" charset="0"/>
                <a:ea typeface="HGP創英角ｺﾞｼｯｸUB" pitchFamily="50" charset="-128"/>
                <a:cs typeface="Arial" pitchFamily="34" charset="0"/>
              </a:rPr>
              <a:t>endmill</a:t>
            </a:r>
            <a:endParaRPr lang="ja-JP" altLang="en-US" sz="2000" b="1" dirty="0">
              <a:latin typeface="Arial" pitchFamily="34" charset="0"/>
              <a:ea typeface="HGP創英角ｺﾞｼｯｸUB" pitchFamily="50" charset="-128"/>
              <a:cs typeface="Arial" pitchFamily="34" charset="0"/>
            </a:endParaRPr>
          </a:p>
        </p:txBody>
      </p:sp>
      <p:pic>
        <p:nvPicPr>
          <p:cNvPr id="56" name="図 55" descr="mitsubishi.gif"/>
          <p:cNvPicPr>
            <a:picLocks noChangeAspect="1"/>
          </p:cNvPicPr>
          <p:nvPr/>
        </p:nvPicPr>
        <p:blipFill>
          <a:blip r:embed="rId9" cstate="print"/>
          <a:stretch>
            <a:fillRect/>
          </a:stretch>
        </p:blipFill>
        <p:spPr>
          <a:xfrm>
            <a:off x="2635357" y="5588000"/>
            <a:ext cx="1617064" cy="502074"/>
          </a:xfrm>
          <a:prstGeom prst="rect">
            <a:avLst/>
          </a:prstGeom>
        </p:spPr>
      </p:pic>
      <p:pic>
        <p:nvPicPr>
          <p:cNvPr id="57" name="図 56" descr="ロング刃物AM510.jpg"/>
          <p:cNvPicPr>
            <a:picLocks noChangeAspect="1"/>
          </p:cNvPicPr>
          <p:nvPr/>
        </p:nvPicPr>
        <p:blipFill>
          <a:blip r:embed="rId10" cstate="print"/>
          <a:stretch>
            <a:fillRect/>
          </a:stretch>
        </p:blipFill>
        <p:spPr>
          <a:xfrm>
            <a:off x="1648519" y="846804"/>
            <a:ext cx="292307" cy="3071286"/>
          </a:xfrm>
          <a:prstGeom prst="rect">
            <a:avLst/>
          </a:prstGeom>
        </p:spPr>
      </p:pic>
      <p:sp>
        <p:nvSpPr>
          <p:cNvPr id="59" name="十字形 58"/>
          <p:cNvSpPr>
            <a:spLocks noChangeAspect="1"/>
          </p:cNvSpPr>
          <p:nvPr/>
        </p:nvSpPr>
        <p:spPr>
          <a:xfrm rot="2700000">
            <a:off x="1510846" y="1104588"/>
            <a:ext cx="598520" cy="584711"/>
          </a:xfrm>
          <a:prstGeom prst="plus">
            <a:avLst>
              <a:gd name="adj" fmla="val 42772"/>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cxnSp>
        <p:nvCxnSpPr>
          <p:cNvPr id="60" name="直線コネクタ 59"/>
          <p:cNvCxnSpPr/>
          <p:nvPr/>
        </p:nvCxnSpPr>
        <p:spPr>
          <a:xfrm>
            <a:off x="1986155" y="2709767"/>
            <a:ext cx="3312000" cy="0"/>
          </a:xfrm>
          <a:prstGeom prst="line">
            <a:avLst/>
          </a:prstGeom>
          <a:ln w="127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1873103" y="3902049"/>
            <a:ext cx="3780000" cy="0"/>
          </a:xfrm>
          <a:prstGeom prst="line">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テキスト ボックス 64"/>
          <p:cNvSpPr txBox="1"/>
          <p:nvPr/>
        </p:nvSpPr>
        <p:spPr>
          <a:xfrm>
            <a:off x="194554" y="5017735"/>
            <a:ext cx="2096130" cy="307777"/>
          </a:xfrm>
          <a:prstGeom prst="rect">
            <a:avLst/>
          </a:prstGeom>
          <a:noFill/>
        </p:spPr>
        <p:txBody>
          <a:bodyPr wrap="square" rtlCol="0">
            <a:spAutoFit/>
          </a:bodyPr>
          <a:lstStyle/>
          <a:p>
            <a:pPr algn="ctr"/>
            <a:r>
              <a:rPr kumimoji="1" lang="en-US" altLang="ja-JP" sz="1400" b="1" dirty="0" smtClean="0">
                <a:latin typeface="Arial" pitchFamily="34" charset="0"/>
                <a:cs typeface="Arial" pitchFamily="34" charset="0"/>
              </a:rPr>
              <a:t>OSG CORPORATION</a:t>
            </a:r>
            <a:endParaRPr kumimoji="1" lang="ja-JP" altLang="en-US" sz="1400" b="1" dirty="0">
              <a:latin typeface="Arial" pitchFamily="34" charset="0"/>
              <a:cs typeface="Arial" pitchFamily="34" charset="0"/>
            </a:endParaRPr>
          </a:p>
        </p:txBody>
      </p:sp>
      <p:sp>
        <p:nvSpPr>
          <p:cNvPr id="66" name="テキスト ボックス 65"/>
          <p:cNvSpPr txBox="1"/>
          <p:nvPr/>
        </p:nvSpPr>
        <p:spPr>
          <a:xfrm>
            <a:off x="2447022" y="5017735"/>
            <a:ext cx="1993735" cy="307777"/>
          </a:xfrm>
          <a:prstGeom prst="rect">
            <a:avLst/>
          </a:prstGeom>
          <a:noFill/>
        </p:spPr>
        <p:txBody>
          <a:bodyPr wrap="square" rtlCol="0">
            <a:spAutoFit/>
          </a:bodyPr>
          <a:lstStyle/>
          <a:p>
            <a:pPr algn="ctr"/>
            <a:r>
              <a:rPr kumimoji="1" lang="en-US" altLang="ja-JP" sz="1400" b="1" dirty="0" smtClean="0">
                <a:latin typeface="Arial" pitchFamily="34" charset="0"/>
                <a:cs typeface="Arial" pitchFamily="34" charset="0"/>
              </a:rPr>
              <a:t>HITACHI TOOL</a:t>
            </a:r>
            <a:endParaRPr kumimoji="1" lang="ja-JP" altLang="en-US" sz="1400" b="1" dirty="0">
              <a:latin typeface="Arial" pitchFamily="34" charset="0"/>
              <a:cs typeface="Arial" pitchFamily="34" charset="0"/>
            </a:endParaRPr>
          </a:p>
        </p:txBody>
      </p:sp>
      <p:sp>
        <p:nvSpPr>
          <p:cNvPr id="67" name="テキスト ボックス 66"/>
          <p:cNvSpPr txBox="1"/>
          <p:nvPr/>
        </p:nvSpPr>
        <p:spPr>
          <a:xfrm>
            <a:off x="4655743" y="5017735"/>
            <a:ext cx="1993735" cy="307777"/>
          </a:xfrm>
          <a:prstGeom prst="rect">
            <a:avLst/>
          </a:prstGeom>
          <a:noFill/>
        </p:spPr>
        <p:txBody>
          <a:bodyPr wrap="square" rtlCol="0">
            <a:spAutoFit/>
          </a:bodyPr>
          <a:lstStyle/>
          <a:p>
            <a:pPr algn="ctr"/>
            <a:r>
              <a:rPr kumimoji="1" lang="en-US" altLang="ja-JP" sz="1400" b="1" dirty="0" smtClean="0">
                <a:latin typeface="Arial" pitchFamily="34" charset="0"/>
                <a:cs typeface="Arial" pitchFamily="34" charset="0"/>
              </a:rPr>
              <a:t>NS TOOL</a:t>
            </a:r>
            <a:endParaRPr kumimoji="1" lang="ja-JP" altLang="en-US" sz="1400" b="1" dirty="0">
              <a:latin typeface="Arial" pitchFamily="34" charset="0"/>
              <a:cs typeface="Arial" pitchFamily="34" charset="0"/>
            </a:endParaRPr>
          </a:p>
        </p:txBody>
      </p:sp>
      <p:sp>
        <p:nvSpPr>
          <p:cNvPr id="68" name="テキスト ボックス 67"/>
          <p:cNvSpPr txBox="1"/>
          <p:nvPr/>
        </p:nvSpPr>
        <p:spPr>
          <a:xfrm>
            <a:off x="6706069" y="5017735"/>
            <a:ext cx="2259806" cy="307777"/>
          </a:xfrm>
          <a:prstGeom prst="rect">
            <a:avLst/>
          </a:prstGeom>
          <a:noFill/>
        </p:spPr>
        <p:txBody>
          <a:bodyPr wrap="square" rtlCol="0">
            <a:spAutoFit/>
          </a:bodyPr>
          <a:lstStyle/>
          <a:p>
            <a:pPr algn="ctr"/>
            <a:r>
              <a:rPr kumimoji="1" lang="en-US" altLang="ja-JP" sz="1400" b="1" dirty="0" smtClean="0">
                <a:latin typeface="Arial" pitchFamily="34" charset="0"/>
                <a:cs typeface="Arial" pitchFamily="34" charset="0"/>
              </a:rPr>
              <a:t>DIJET INDUSTORY</a:t>
            </a:r>
            <a:endParaRPr kumimoji="1" lang="ja-JP" altLang="en-US" sz="1400" b="1" dirty="0">
              <a:latin typeface="Arial" pitchFamily="34" charset="0"/>
              <a:cs typeface="Arial" pitchFamily="34" charset="0"/>
            </a:endParaRPr>
          </a:p>
        </p:txBody>
      </p:sp>
      <p:sp>
        <p:nvSpPr>
          <p:cNvPr id="69" name="テキスト ボックス 68"/>
          <p:cNvSpPr txBox="1"/>
          <p:nvPr/>
        </p:nvSpPr>
        <p:spPr>
          <a:xfrm>
            <a:off x="138259" y="6164884"/>
            <a:ext cx="2208721" cy="523220"/>
          </a:xfrm>
          <a:prstGeom prst="rect">
            <a:avLst/>
          </a:prstGeom>
          <a:noFill/>
        </p:spPr>
        <p:txBody>
          <a:bodyPr wrap="square" rtlCol="0">
            <a:spAutoFit/>
          </a:bodyPr>
          <a:lstStyle/>
          <a:p>
            <a:pPr algn="ctr"/>
            <a:r>
              <a:rPr kumimoji="1" lang="en-US" altLang="ja-JP" sz="1400" b="1" dirty="0" smtClean="0">
                <a:latin typeface="Arial" pitchFamily="34" charset="0"/>
                <a:cs typeface="Arial" pitchFamily="34" charset="0"/>
              </a:rPr>
              <a:t>SUMITOMO           HARD METAL</a:t>
            </a:r>
            <a:endParaRPr kumimoji="1" lang="ja-JP" altLang="en-US" sz="1400" b="1" dirty="0">
              <a:latin typeface="Arial" pitchFamily="34" charset="0"/>
              <a:cs typeface="Arial" pitchFamily="34" charset="0"/>
            </a:endParaRPr>
          </a:p>
        </p:txBody>
      </p:sp>
      <p:sp>
        <p:nvSpPr>
          <p:cNvPr id="70" name="テキスト ボックス 69"/>
          <p:cNvSpPr txBox="1"/>
          <p:nvPr/>
        </p:nvSpPr>
        <p:spPr>
          <a:xfrm>
            <a:off x="2339529" y="6164884"/>
            <a:ext cx="2208721" cy="523220"/>
          </a:xfrm>
          <a:prstGeom prst="rect">
            <a:avLst/>
          </a:prstGeom>
          <a:noFill/>
        </p:spPr>
        <p:txBody>
          <a:bodyPr wrap="square" rtlCol="0">
            <a:spAutoFit/>
          </a:bodyPr>
          <a:lstStyle/>
          <a:p>
            <a:pPr algn="ctr"/>
            <a:r>
              <a:rPr kumimoji="1" lang="en-US" altLang="ja-JP" sz="1400" b="1" dirty="0" smtClean="0">
                <a:latin typeface="Arial" pitchFamily="34" charset="0"/>
                <a:cs typeface="Arial" pitchFamily="34" charset="0"/>
              </a:rPr>
              <a:t>MITSUBISHI MATERIALS</a:t>
            </a:r>
            <a:endParaRPr kumimoji="1" lang="ja-JP" altLang="en-US" sz="1400" b="1" dirty="0">
              <a:latin typeface="Arial" pitchFamily="34" charset="0"/>
              <a:cs typeface="Arial" pitchFamily="34" charset="0"/>
            </a:endParaRPr>
          </a:p>
        </p:txBody>
      </p:sp>
      <p:sp>
        <p:nvSpPr>
          <p:cNvPr id="71" name="テキスト ボックス 70"/>
          <p:cNvSpPr txBox="1"/>
          <p:nvPr/>
        </p:nvSpPr>
        <p:spPr>
          <a:xfrm>
            <a:off x="4548250" y="6272606"/>
            <a:ext cx="2208721" cy="307777"/>
          </a:xfrm>
          <a:prstGeom prst="rect">
            <a:avLst/>
          </a:prstGeom>
          <a:noFill/>
        </p:spPr>
        <p:txBody>
          <a:bodyPr wrap="square" rtlCol="0">
            <a:spAutoFit/>
          </a:bodyPr>
          <a:lstStyle/>
          <a:p>
            <a:pPr algn="ctr"/>
            <a:r>
              <a:rPr kumimoji="1" lang="en-US" altLang="ja-JP" sz="1400" b="1" dirty="0" smtClean="0">
                <a:latin typeface="Arial" pitchFamily="34" charset="0"/>
                <a:cs typeface="Arial" pitchFamily="34" charset="0"/>
              </a:rPr>
              <a:t>UNION TOOL</a:t>
            </a:r>
            <a:endParaRPr kumimoji="1" lang="ja-JP" altLang="en-US" sz="1400" b="1" dirty="0">
              <a:latin typeface="Arial" pitchFamily="34" charset="0"/>
              <a:cs typeface="Arial" pitchFamily="34" charset="0"/>
            </a:endParaRPr>
          </a:p>
        </p:txBody>
      </p:sp>
      <p:sp>
        <p:nvSpPr>
          <p:cNvPr id="72" name="正方形/長方形 71"/>
          <p:cNvSpPr/>
          <p:nvPr/>
        </p:nvSpPr>
        <p:spPr>
          <a:xfrm>
            <a:off x="6038936" y="2908895"/>
            <a:ext cx="3105064" cy="923330"/>
          </a:xfrm>
          <a:prstGeom prst="rect">
            <a:avLst/>
          </a:prstGeom>
          <a:noFill/>
        </p:spPr>
        <p:txBody>
          <a:bodyPr wrap="square" lIns="91440" tIns="45720" rIns="91440" bIns="45720">
            <a:spAutoFit/>
          </a:bodyPr>
          <a:lstStyle/>
          <a:p>
            <a:pPr algn="ctr"/>
            <a:r>
              <a:rPr lang="en-US" altLang="ja-JP" sz="5400" cap="none" spc="0" dirty="0" smtClean="0">
                <a:ln w="31550" cmpd="sng">
                  <a:solidFill>
                    <a:schemeClr val="tx1"/>
                  </a:solidFill>
                  <a:prstDash val="solid"/>
                </a:ln>
                <a:solidFill>
                  <a:srgbClr val="FFFF00"/>
                </a:solidFill>
                <a:effectLst>
                  <a:outerShdw blurRad="41275" dist="12700" dir="12000000" algn="tl" rotWithShape="0">
                    <a:srgbClr val="000000">
                      <a:alpha val="40000"/>
                    </a:srgbClr>
                  </a:outerShdw>
                </a:effectLst>
                <a:latin typeface="Arial Black" pitchFamily="34" charset="0"/>
              </a:rPr>
              <a:t>SHORT!</a:t>
            </a:r>
            <a:endParaRPr lang="ja-JP" altLang="en-US" sz="5400" cap="none" spc="0" dirty="0">
              <a:ln w="31550" cmpd="sng">
                <a:solidFill>
                  <a:schemeClr val="tx1"/>
                </a:solidFill>
                <a:prstDash val="solid"/>
              </a:ln>
              <a:solidFill>
                <a:srgbClr val="FFFF00"/>
              </a:solidFill>
              <a:effectLst>
                <a:outerShdw blurRad="41275" dist="12700" dir="12000000" algn="tl" rotWithShape="0">
                  <a:srgbClr val="000000">
                    <a:alpha val="40000"/>
                  </a:srgbClr>
                </a:outerShdw>
              </a:effectLst>
              <a:latin typeface="Arial Black" pitchFamily="34" charset="0"/>
            </a:endParaRPr>
          </a:p>
        </p:txBody>
      </p:sp>
      <p:pic>
        <p:nvPicPr>
          <p:cNvPr id="73" name="図 72" descr="Hitachi_Tool_Logo.jpg"/>
          <p:cNvPicPr>
            <a:picLocks noChangeAspect="1"/>
          </p:cNvPicPr>
          <p:nvPr/>
        </p:nvPicPr>
        <p:blipFill>
          <a:blip r:embed="rId11" cstate="print">
            <a:clrChange>
              <a:clrFrom>
                <a:srgbClr val="FFFFFF"/>
              </a:clrFrom>
              <a:clrTo>
                <a:srgbClr val="FFFFFF">
                  <a:alpha val="0"/>
                </a:srgbClr>
              </a:clrTo>
            </a:clrChange>
          </a:blip>
          <a:srcRect l="4751" t="9906" r="7620" b="11834"/>
          <a:stretch>
            <a:fillRect/>
          </a:stretch>
        </p:blipFill>
        <p:spPr>
          <a:xfrm>
            <a:off x="2792415" y="4260744"/>
            <a:ext cx="1302948" cy="668468"/>
          </a:xfrm>
          <a:prstGeom prst="rect">
            <a:avLst/>
          </a:prstGeom>
        </p:spPr>
      </p:pic>
      <p:sp>
        <p:nvSpPr>
          <p:cNvPr id="37" name="正方形/長方形 36"/>
          <p:cNvSpPr/>
          <p:nvPr/>
        </p:nvSpPr>
        <p:spPr>
          <a:xfrm>
            <a:off x="0" y="90000"/>
            <a:ext cx="7116052" cy="553998"/>
          </a:xfrm>
          <a:prstGeom prst="rect">
            <a:avLst/>
          </a:prstGeom>
        </p:spPr>
        <p:txBody>
          <a:bodyPr wrap="none">
            <a:spAutoFit/>
          </a:bodyPr>
          <a:lstStyle/>
          <a:p>
            <a:pPr algn="ctr"/>
            <a:r>
              <a:rPr lang="en-US" altLang="ja-JP" sz="3000" b="1" dirty="0" smtClean="0">
                <a:latin typeface="Arial" pitchFamily="34" charset="0"/>
                <a:ea typeface="HGP創英角ｺﾞｼｯｸUB" pitchFamily="50" charset="-128"/>
                <a:cs typeface="Arial" pitchFamily="34" charset="0"/>
              </a:rPr>
              <a:t>Short size </a:t>
            </a:r>
            <a:r>
              <a:rPr lang="en-US" altLang="ja-JP" sz="3000" b="1" dirty="0" err="1" smtClean="0">
                <a:latin typeface="Arial" pitchFamily="34" charset="0"/>
                <a:ea typeface="HGP創英角ｺﾞｼｯｸUB" pitchFamily="50" charset="-128"/>
                <a:cs typeface="Arial" pitchFamily="34" charset="0"/>
              </a:rPr>
              <a:t>endmill</a:t>
            </a:r>
            <a:r>
              <a:rPr lang="en-US" altLang="ja-JP" sz="3000" b="1" dirty="0" smtClean="0">
                <a:latin typeface="Arial" pitchFamily="34" charset="0"/>
                <a:ea typeface="HGP創英角ｺﾞｼｯｸUB" pitchFamily="50" charset="-128"/>
                <a:cs typeface="Arial" pitchFamily="34" charset="0"/>
              </a:rPr>
              <a:t> for shrink fit holder</a:t>
            </a:r>
            <a:endParaRPr lang="ja-JP" altLang="en-US" sz="3000" b="1" dirty="0">
              <a:latin typeface="Arial" pitchFamily="34" charset="0"/>
              <a:ea typeface="HGP創英角ｺﾞｼｯｸUB" pitchFamily="50" charset="-128"/>
              <a:cs typeface="Arial" pitchFamily="34" charset="0"/>
            </a:endParaRP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0" y="0"/>
            <a:ext cx="9144000" cy="584775"/>
          </a:xfrm>
          <a:prstGeom prst="rect">
            <a:avLst/>
          </a:prstGeom>
        </p:spPr>
        <p:txBody>
          <a:bodyPr wrap="square">
            <a:spAutoFit/>
          </a:bodyPr>
          <a:lstStyle/>
          <a:p>
            <a:pPr defTabSz="914262"/>
            <a:r>
              <a:rPr lang="en-US" altLang="ja-JP" sz="3200" b="1" dirty="0" smtClean="0">
                <a:solidFill>
                  <a:prstClr val="black"/>
                </a:solidFill>
              </a:rPr>
              <a:t>Quick Change Work-Holder System</a:t>
            </a:r>
            <a:endParaRPr lang="ja-JP" altLang="en-US" sz="3200" b="1" dirty="0">
              <a:solidFill>
                <a:prstClr val="black"/>
              </a:solidFill>
            </a:endParaRPr>
          </a:p>
        </p:txBody>
      </p:sp>
      <p:pic>
        <p:nvPicPr>
          <p:cNvPr id="4" name="図 3" descr="φ400テーブル_image.png"/>
          <p:cNvPicPr>
            <a:picLocks noChangeAspect="1"/>
          </p:cNvPicPr>
          <p:nvPr/>
        </p:nvPicPr>
        <p:blipFill>
          <a:blip r:embed="rId3" cstate="print"/>
          <a:srcRect l="12130" t="42886" r="12311" b="14430"/>
          <a:stretch>
            <a:fillRect/>
          </a:stretch>
        </p:blipFill>
        <p:spPr>
          <a:xfrm>
            <a:off x="4205806" y="5167308"/>
            <a:ext cx="3990446" cy="1690692"/>
          </a:xfrm>
          <a:prstGeom prst="rect">
            <a:avLst/>
          </a:prstGeom>
        </p:spPr>
      </p:pic>
      <p:pic>
        <p:nvPicPr>
          <p:cNvPr id="8" name="図 7" descr="_MG_9964.png"/>
          <p:cNvPicPr>
            <a:picLocks noChangeAspect="1"/>
          </p:cNvPicPr>
          <p:nvPr/>
        </p:nvPicPr>
        <p:blipFill>
          <a:blip r:embed="rId4" cstate="print"/>
          <a:srcRect l="25141" t="8276" r="29223" b="6285"/>
          <a:stretch>
            <a:fillRect/>
          </a:stretch>
        </p:blipFill>
        <p:spPr>
          <a:xfrm rot="10800000">
            <a:off x="5507087" y="2589605"/>
            <a:ext cx="1387884" cy="1733366"/>
          </a:xfrm>
          <a:prstGeom prst="rect">
            <a:avLst/>
          </a:prstGeom>
        </p:spPr>
      </p:pic>
      <p:pic>
        <p:nvPicPr>
          <p:cNvPr id="9" name="図 8" descr="0929Mクランプゆ.png"/>
          <p:cNvPicPr>
            <a:picLocks noChangeAspect="1"/>
          </p:cNvPicPr>
          <p:nvPr/>
        </p:nvPicPr>
        <p:blipFill>
          <a:blip r:embed="rId5" cstate="print"/>
          <a:stretch>
            <a:fillRect/>
          </a:stretch>
        </p:blipFill>
        <p:spPr>
          <a:xfrm>
            <a:off x="5284919" y="4607580"/>
            <a:ext cx="1889972" cy="1767048"/>
          </a:xfrm>
          <a:prstGeom prst="rect">
            <a:avLst/>
          </a:prstGeom>
        </p:spPr>
      </p:pic>
      <p:grpSp>
        <p:nvGrpSpPr>
          <p:cNvPr id="10" name="グループ化 9"/>
          <p:cNvGrpSpPr/>
          <p:nvPr/>
        </p:nvGrpSpPr>
        <p:grpSpPr>
          <a:xfrm>
            <a:off x="6343050" y="4547147"/>
            <a:ext cx="2492942" cy="891130"/>
            <a:chOff x="6466019" y="4172099"/>
            <a:chExt cx="3294443" cy="1177635"/>
          </a:xfrm>
        </p:grpSpPr>
        <p:sp>
          <p:nvSpPr>
            <p:cNvPr id="11" name="テキスト ボックス 10"/>
            <p:cNvSpPr txBox="1"/>
            <p:nvPr/>
          </p:nvSpPr>
          <p:spPr>
            <a:xfrm>
              <a:off x="8259743" y="4172099"/>
              <a:ext cx="1500719" cy="610094"/>
            </a:xfrm>
            <a:prstGeom prst="rect">
              <a:avLst/>
            </a:prstGeom>
            <a:noFill/>
          </p:spPr>
          <p:txBody>
            <a:bodyPr wrap="square" rtlCol="0">
              <a:spAutoFit/>
            </a:bodyPr>
            <a:lstStyle/>
            <a:p>
              <a:r>
                <a:rPr kumimoji="1" lang="en-US" altLang="ja-JP" sz="2400" dirty="0" smtClean="0">
                  <a:latin typeface="Arial Black" pitchFamily="34" charset="0"/>
                  <a:ea typeface="MS UI Gothic" pitchFamily="50" charset="-128"/>
                </a:rPr>
                <a:t>Head</a:t>
              </a:r>
              <a:endParaRPr kumimoji="1" lang="ja-JP" altLang="en-US" sz="2400" dirty="0" smtClean="0">
                <a:latin typeface="Arial Black" pitchFamily="34" charset="0"/>
                <a:ea typeface="MS UI Gothic" pitchFamily="50" charset="-128"/>
              </a:endParaRPr>
            </a:p>
          </p:txBody>
        </p:sp>
        <p:cxnSp>
          <p:nvCxnSpPr>
            <p:cNvPr id="12" name="直線コネクタ 11"/>
            <p:cNvCxnSpPr/>
            <p:nvPr/>
          </p:nvCxnSpPr>
          <p:spPr>
            <a:xfrm rot="10800000" flipV="1">
              <a:off x="6466019" y="4551901"/>
              <a:ext cx="1713341" cy="797833"/>
            </a:xfrm>
            <a:prstGeom prst="line">
              <a:avLst/>
            </a:prstGeom>
            <a:ln w="19050">
              <a:solidFill>
                <a:srgbClr val="FF0000"/>
              </a:solidFill>
              <a:headEnd type="none" w="med" len="med"/>
              <a:tailEnd type="oval" w="lg" len="lg"/>
            </a:ln>
          </p:spPr>
          <p:style>
            <a:lnRef idx="1">
              <a:schemeClr val="accent1"/>
            </a:lnRef>
            <a:fillRef idx="0">
              <a:schemeClr val="accent1"/>
            </a:fillRef>
            <a:effectRef idx="0">
              <a:schemeClr val="accent1"/>
            </a:effectRef>
            <a:fontRef idx="minor">
              <a:schemeClr val="tx1"/>
            </a:fontRef>
          </p:style>
        </p:cxnSp>
      </p:grpSp>
      <p:grpSp>
        <p:nvGrpSpPr>
          <p:cNvPr id="15" name="グループ化 14"/>
          <p:cNvGrpSpPr/>
          <p:nvPr/>
        </p:nvGrpSpPr>
        <p:grpSpPr>
          <a:xfrm>
            <a:off x="6285298" y="3293066"/>
            <a:ext cx="2637321" cy="830997"/>
            <a:chOff x="6390102" y="3479550"/>
            <a:chExt cx="3485241" cy="1098170"/>
          </a:xfrm>
        </p:grpSpPr>
        <p:sp>
          <p:nvSpPr>
            <p:cNvPr id="16" name="テキスト ボックス 15"/>
            <p:cNvSpPr txBox="1"/>
            <p:nvPr/>
          </p:nvSpPr>
          <p:spPr>
            <a:xfrm>
              <a:off x="8056224" y="3479550"/>
              <a:ext cx="1819119" cy="1098170"/>
            </a:xfrm>
            <a:prstGeom prst="rect">
              <a:avLst/>
            </a:prstGeom>
            <a:noFill/>
          </p:spPr>
          <p:txBody>
            <a:bodyPr wrap="square" rtlCol="0">
              <a:spAutoFit/>
            </a:bodyPr>
            <a:lstStyle/>
            <a:p>
              <a:r>
                <a:rPr kumimoji="1" lang="en-US" altLang="ja-JP" sz="2400" dirty="0" smtClean="0">
                  <a:latin typeface="Arial Black" pitchFamily="34" charset="0"/>
                  <a:ea typeface="MS UI Gothic" pitchFamily="50" charset="-128"/>
                </a:rPr>
                <a:t>Work </a:t>
              </a:r>
            </a:p>
            <a:p>
              <a:r>
                <a:rPr kumimoji="1" lang="en-US" altLang="ja-JP" sz="2400" dirty="0" smtClean="0">
                  <a:latin typeface="Arial Black" pitchFamily="34" charset="0"/>
                  <a:ea typeface="MS UI Gothic" pitchFamily="50" charset="-128"/>
                </a:rPr>
                <a:t>Holder</a:t>
              </a:r>
              <a:endParaRPr kumimoji="1" lang="ja-JP" altLang="en-US" sz="2400" dirty="0" smtClean="0">
                <a:latin typeface="Arial Black" pitchFamily="34" charset="0"/>
                <a:ea typeface="MS UI Gothic" pitchFamily="50" charset="-128"/>
              </a:endParaRPr>
            </a:p>
          </p:txBody>
        </p:sp>
        <p:cxnSp>
          <p:nvCxnSpPr>
            <p:cNvPr id="17" name="直線コネクタ 16"/>
            <p:cNvCxnSpPr>
              <a:stCxn id="16" idx="1"/>
            </p:cNvCxnSpPr>
            <p:nvPr/>
          </p:nvCxnSpPr>
          <p:spPr>
            <a:xfrm rot="10800000" flipV="1">
              <a:off x="6390102" y="4028636"/>
              <a:ext cx="1666123" cy="212488"/>
            </a:xfrm>
            <a:prstGeom prst="line">
              <a:avLst/>
            </a:prstGeom>
            <a:ln w="19050">
              <a:solidFill>
                <a:srgbClr val="FF0000"/>
              </a:solidFill>
              <a:headEnd type="none" w="med" len="med"/>
              <a:tailEnd type="oval" w="lg" len="lg"/>
            </a:ln>
          </p:spPr>
          <p:style>
            <a:lnRef idx="1">
              <a:schemeClr val="accent1"/>
            </a:lnRef>
            <a:fillRef idx="0">
              <a:schemeClr val="accent1"/>
            </a:fillRef>
            <a:effectRef idx="0">
              <a:schemeClr val="accent1"/>
            </a:effectRef>
            <a:fontRef idx="minor">
              <a:schemeClr val="tx1"/>
            </a:fontRef>
          </p:style>
        </p:cxnSp>
      </p:grpSp>
      <p:pic>
        <p:nvPicPr>
          <p:cNvPr id="20" name="図 19" descr="名称未設定-1.png"/>
          <p:cNvPicPr>
            <a:picLocks noChangeAspect="1"/>
          </p:cNvPicPr>
          <p:nvPr/>
        </p:nvPicPr>
        <p:blipFill>
          <a:blip r:embed="rId6" cstate="print"/>
          <a:stretch>
            <a:fillRect/>
          </a:stretch>
        </p:blipFill>
        <p:spPr>
          <a:xfrm>
            <a:off x="107691" y="837399"/>
            <a:ext cx="4462722" cy="5903544"/>
          </a:xfrm>
          <a:prstGeom prst="rect">
            <a:avLst/>
          </a:prstGeom>
        </p:spPr>
      </p:pic>
      <p:sp>
        <p:nvSpPr>
          <p:cNvPr id="25" name="円/楕円 24"/>
          <p:cNvSpPr/>
          <p:nvPr/>
        </p:nvSpPr>
        <p:spPr>
          <a:xfrm rot="19954575">
            <a:off x="58617" y="2304988"/>
            <a:ext cx="1915428" cy="721894"/>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smtClean="0">
                <a:solidFill>
                  <a:schemeClr val="bg1"/>
                </a:solidFill>
                <a:latin typeface="Arial" pitchFamily="34" charset="0"/>
                <a:cs typeface="Arial" pitchFamily="34" charset="0"/>
              </a:rPr>
              <a:t>5</a:t>
            </a:r>
            <a:r>
              <a:rPr kumimoji="1" lang="en-US" altLang="ja-JP" sz="2400" dirty="0" smtClean="0">
                <a:solidFill>
                  <a:schemeClr val="bg1"/>
                </a:solidFill>
                <a:latin typeface="Arial" pitchFamily="34" charset="0"/>
                <a:cs typeface="Arial" pitchFamily="34" charset="0"/>
              </a:rPr>
              <a:t>Axis</a:t>
            </a:r>
            <a:endParaRPr kumimoji="1" lang="ja-JP" altLang="en-US" sz="2400" dirty="0" smtClean="0">
              <a:solidFill>
                <a:schemeClr val="bg1"/>
              </a:solidFill>
              <a:latin typeface="Arial" pitchFamily="34" charset="0"/>
              <a:cs typeface="Arial" pitchFamily="34" charset="0"/>
            </a:endParaRPr>
          </a:p>
        </p:txBody>
      </p:sp>
      <p:sp>
        <p:nvSpPr>
          <p:cNvPr id="26" name="円/楕円 25"/>
          <p:cNvSpPr/>
          <p:nvPr/>
        </p:nvSpPr>
        <p:spPr>
          <a:xfrm rot="19954575">
            <a:off x="4205518" y="1246211"/>
            <a:ext cx="1915428" cy="721894"/>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smtClean="0">
                <a:solidFill>
                  <a:schemeClr val="bg1"/>
                </a:solidFill>
                <a:latin typeface="Arial" pitchFamily="34" charset="0"/>
                <a:cs typeface="Arial" pitchFamily="34" charset="0"/>
              </a:rPr>
              <a:t>Quick</a:t>
            </a:r>
          </a:p>
          <a:p>
            <a:pPr algn="ctr"/>
            <a:r>
              <a:rPr lang="en-US" altLang="ja-JP" sz="2000" b="1" dirty="0" smtClean="0">
                <a:solidFill>
                  <a:schemeClr val="bg1"/>
                </a:solidFill>
                <a:latin typeface="Arial" pitchFamily="34" charset="0"/>
                <a:cs typeface="Arial" pitchFamily="34" charset="0"/>
              </a:rPr>
              <a:t>Change</a:t>
            </a:r>
            <a:endParaRPr kumimoji="1" lang="ja-JP" altLang="en-US" sz="2000" b="1" dirty="0" smtClean="0">
              <a:solidFill>
                <a:schemeClr val="bg1"/>
              </a:solidFill>
              <a:latin typeface="Arial" pitchFamily="34" charset="0"/>
              <a:cs typeface="Arial" pitchFamily="34" charset="0"/>
            </a:endParaRPr>
          </a:p>
        </p:txBody>
      </p:sp>
      <p:sp>
        <p:nvSpPr>
          <p:cNvPr id="27" name="円/楕円 26"/>
          <p:cNvSpPr/>
          <p:nvPr/>
        </p:nvSpPr>
        <p:spPr>
          <a:xfrm rot="19954575">
            <a:off x="5687737" y="1246211"/>
            <a:ext cx="1915428" cy="721894"/>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smtClean="0">
                <a:solidFill>
                  <a:schemeClr val="bg1"/>
                </a:solidFill>
                <a:latin typeface="Arial" pitchFamily="34" charset="0"/>
                <a:cs typeface="Arial" pitchFamily="34" charset="0"/>
              </a:rPr>
              <a:t>Compact</a:t>
            </a:r>
          </a:p>
          <a:p>
            <a:pPr algn="ctr"/>
            <a:r>
              <a:rPr lang="en-US" altLang="ja-JP" sz="2000" b="1" dirty="0" smtClean="0">
                <a:solidFill>
                  <a:schemeClr val="bg1"/>
                </a:solidFill>
                <a:latin typeface="Arial" pitchFamily="34" charset="0"/>
                <a:cs typeface="Arial" pitchFamily="34" charset="0"/>
              </a:rPr>
              <a:t>Design</a:t>
            </a:r>
            <a:endParaRPr kumimoji="1" lang="ja-JP" altLang="en-US" sz="2000" b="1" dirty="0" smtClean="0">
              <a:solidFill>
                <a:schemeClr val="bg1"/>
              </a:solidFill>
              <a:latin typeface="Arial" pitchFamily="34" charset="0"/>
              <a:cs typeface="Arial" pitchFamily="34" charset="0"/>
            </a:endParaRPr>
          </a:p>
        </p:txBody>
      </p:sp>
      <p:sp>
        <p:nvSpPr>
          <p:cNvPr id="28" name="円/楕円 27"/>
          <p:cNvSpPr/>
          <p:nvPr/>
        </p:nvSpPr>
        <p:spPr>
          <a:xfrm rot="19954575">
            <a:off x="7169956" y="1246211"/>
            <a:ext cx="1915428" cy="721894"/>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smtClean="0">
                <a:solidFill>
                  <a:schemeClr val="bg1"/>
                </a:solidFill>
                <a:latin typeface="Arial" pitchFamily="34" charset="0"/>
                <a:cs typeface="Arial" pitchFamily="34" charset="0"/>
              </a:rPr>
              <a:t>HSK</a:t>
            </a:r>
          </a:p>
          <a:p>
            <a:pPr algn="ctr"/>
            <a:r>
              <a:rPr lang="en-US" altLang="ja-JP" sz="2000" b="1" dirty="0" smtClean="0">
                <a:solidFill>
                  <a:schemeClr val="bg1"/>
                </a:solidFill>
                <a:latin typeface="Arial" pitchFamily="34" charset="0"/>
                <a:cs typeface="Arial" pitchFamily="34" charset="0"/>
              </a:rPr>
              <a:t>interface</a:t>
            </a:r>
            <a:endParaRPr kumimoji="1" lang="ja-JP" altLang="en-US" sz="2000" b="1" dirty="0" smtClean="0">
              <a:solidFill>
                <a:schemeClr val="bg1"/>
              </a:solidFill>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φ400テーブル+バイス.png"/>
          <p:cNvPicPr>
            <a:picLocks noChangeAspect="1"/>
          </p:cNvPicPr>
          <p:nvPr/>
        </p:nvPicPr>
        <p:blipFill>
          <a:blip r:embed="rId3" cstate="print"/>
          <a:srcRect l="32259" t="21900" r="15613"/>
          <a:stretch>
            <a:fillRect/>
          </a:stretch>
        </p:blipFill>
        <p:spPr>
          <a:xfrm>
            <a:off x="5455351" y="1027518"/>
            <a:ext cx="3395574" cy="3815515"/>
          </a:xfrm>
          <a:prstGeom prst="rect">
            <a:avLst/>
          </a:prstGeom>
        </p:spPr>
      </p:pic>
      <p:pic>
        <p:nvPicPr>
          <p:cNvPr id="7" name="図 6" descr="バイス問題点6.png"/>
          <p:cNvPicPr>
            <a:picLocks noChangeAspect="1"/>
          </p:cNvPicPr>
          <p:nvPr/>
        </p:nvPicPr>
        <p:blipFill>
          <a:blip r:embed="rId4" cstate="print"/>
          <a:srcRect l="20743" t="18317" r="43276" b="32982"/>
          <a:stretch>
            <a:fillRect/>
          </a:stretch>
        </p:blipFill>
        <p:spPr>
          <a:xfrm>
            <a:off x="4511522" y="631856"/>
            <a:ext cx="2343753" cy="2379238"/>
          </a:xfrm>
          <a:prstGeom prst="rect">
            <a:avLst/>
          </a:prstGeom>
        </p:spPr>
      </p:pic>
      <p:sp>
        <p:nvSpPr>
          <p:cNvPr id="8" name="雲形吹き出し 7"/>
          <p:cNvSpPr/>
          <p:nvPr/>
        </p:nvSpPr>
        <p:spPr>
          <a:xfrm>
            <a:off x="5062585" y="4644432"/>
            <a:ext cx="2010983" cy="843519"/>
          </a:xfrm>
          <a:prstGeom prst="cloudCallout">
            <a:avLst>
              <a:gd name="adj1" fmla="val 9619"/>
              <a:gd name="adj2" fmla="val -9464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smtClean="0">
                <a:solidFill>
                  <a:schemeClr val="tx1"/>
                </a:solidFill>
                <a:latin typeface="Arial" pitchFamily="34" charset="0"/>
                <a:ea typeface="MS UI Gothic" pitchFamily="50" charset="-128"/>
                <a:cs typeface="Arial" pitchFamily="34" charset="0"/>
              </a:rPr>
              <a:t>Weak</a:t>
            </a:r>
            <a:endParaRPr kumimoji="1" lang="ja-JP" altLang="en-US" sz="2800" b="1" dirty="0" smtClean="0">
              <a:solidFill>
                <a:schemeClr val="tx1"/>
              </a:solidFill>
              <a:latin typeface="Arial" pitchFamily="34" charset="0"/>
              <a:ea typeface="MS UI Gothic" pitchFamily="50" charset="-128"/>
              <a:cs typeface="Arial" pitchFamily="34" charset="0"/>
            </a:endParaRPr>
          </a:p>
        </p:txBody>
      </p:sp>
      <p:sp>
        <p:nvSpPr>
          <p:cNvPr id="9" name="フリーフォーム 8"/>
          <p:cNvSpPr/>
          <p:nvPr/>
        </p:nvSpPr>
        <p:spPr>
          <a:xfrm rot="498027">
            <a:off x="6366888" y="3529653"/>
            <a:ext cx="311336" cy="437806"/>
          </a:xfrm>
          <a:custGeom>
            <a:avLst/>
            <a:gdLst>
              <a:gd name="connsiteX0" fmla="*/ 0 w 201880"/>
              <a:gd name="connsiteY0" fmla="*/ 0 h 403761"/>
              <a:gd name="connsiteX1" fmla="*/ 130628 w 201880"/>
              <a:gd name="connsiteY1" fmla="*/ 47501 h 403761"/>
              <a:gd name="connsiteX2" fmla="*/ 47501 w 201880"/>
              <a:gd name="connsiteY2" fmla="*/ 95003 h 403761"/>
              <a:gd name="connsiteX3" fmla="*/ 118753 w 201880"/>
              <a:gd name="connsiteY3" fmla="*/ 130629 h 403761"/>
              <a:gd name="connsiteX4" fmla="*/ 59376 w 201880"/>
              <a:gd name="connsiteY4" fmla="*/ 213756 h 403761"/>
              <a:gd name="connsiteX5" fmla="*/ 154379 w 201880"/>
              <a:gd name="connsiteY5" fmla="*/ 273132 h 403761"/>
              <a:gd name="connsiteX6" fmla="*/ 95002 w 201880"/>
              <a:gd name="connsiteY6" fmla="*/ 356260 h 403761"/>
              <a:gd name="connsiteX7" fmla="*/ 201880 w 201880"/>
              <a:gd name="connsiteY7" fmla="*/ 403761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0" h="403761">
                <a:moveTo>
                  <a:pt x="0" y="0"/>
                </a:moveTo>
                <a:lnTo>
                  <a:pt x="130628" y="47501"/>
                </a:lnTo>
                <a:lnTo>
                  <a:pt x="47501" y="95003"/>
                </a:lnTo>
                <a:lnTo>
                  <a:pt x="118753" y="130629"/>
                </a:lnTo>
                <a:lnTo>
                  <a:pt x="59376" y="213756"/>
                </a:lnTo>
                <a:lnTo>
                  <a:pt x="154379" y="273132"/>
                </a:lnTo>
                <a:lnTo>
                  <a:pt x="95002" y="356260"/>
                </a:lnTo>
                <a:lnTo>
                  <a:pt x="201880" y="403761"/>
                </a:lnTo>
              </a:path>
            </a:pathLst>
          </a:cu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solidFill>
                <a:srgbClr val="FF0000"/>
              </a:solidFill>
            </a:endParaRPr>
          </a:p>
        </p:txBody>
      </p:sp>
      <p:sp>
        <p:nvSpPr>
          <p:cNvPr id="10" name="フリーフォーム 9"/>
          <p:cNvSpPr/>
          <p:nvPr/>
        </p:nvSpPr>
        <p:spPr>
          <a:xfrm rot="11769523">
            <a:off x="6169644" y="2317284"/>
            <a:ext cx="311336" cy="437806"/>
          </a:xfrm>
          <a:custGeom>
            <a:avLst/>
            <a:gdLst>
              <a:gd name="connsiteX0" fmla="*/ 0 w 201880"/>
              <a:gd name="connsiteY0" fmla="*/ 0 h 403761"/>
              <a:gd name="connsiteX1" fmla="*/ 130628 w 201880"/>
              <a:gd name="connsiteY1" fmla="*/ 47501 h 403761"/>
              <a:gd name="connsiteX2" fmla="*/ 47501 w 201880"/>
              <a:gd name="connsiteY2" fmla="*/ 95003 h 403761"/>
              <a:gd name="connsiteX3" fmla="*/ 118753 w 201880"/>
              <a:gd name="connsiteY3" fmla="*/ 130629 h 403761"/>
              <a:gd name="connsiteX4" fmla="*/ 59376 w 201880"/>
              <a:gd name="connsiteY4" fmla="*/ 213756 h 403761"/>
              <a:gd name="connsiteX5" fmla="*/ 154379 w 201880"/>
              <a:gd name="connsiteY5" fmla="*/ 273132 h 403761"/>
              <a:gd name="connsiteX6" fmla="*/ 95002 w 201880"/>
              <a:gd name="connsiteY6" fmla="*/ 356260 h 403761"/>
              <a:gd name="connsiteX7" fmla="*/ 201880 w 201880"/>
              <a:gd name="connsiteY7" fmla="*/ 403761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0" h="403761">
                <a:moveTo>
                  <a:pt x="0" y="0"/>
                </a:moveTo>
                <a:lnTo>
                  <a:pt x="130628" y="47501"/>
                </a:lnTo>
                <a:lnTo>
                  <a:pt x="47501" y="95003"/>
                </a:lnTo>
                <a:lnTo>
                  <a:pt x="118753" y="130629"/>
                </a:lnTo>
                <a:lnTo>
                  <a:pt x="59376" y="213756"/>
                </a:lnTo>
                <a:lnTo>
                  <a:pt x="154379" y="273132"/>
                </a:lnTo>
                <a:lnTo>
                  <a:pt x="95002" y="356260"/>
                </a:lnTo>
                <a:lnTo>
                  <a:pt x="201880" y="403761"/>
                </a:lnTo>
              </a:path>
            </a:pathLst>
          </a:cu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solidFill>
                <a:srgbClr val="FF0000"/>
              </a:solidFill>
            </a:endParaRPr>
          </a:p>
        </p:txBody>
      </p:sp>
      <p:sp>
        <p:nvSpPr>
          <p:cNvPr id="11" name="円弧 10"/>
          <p:cNvSpPr/>
          <p:nvPr/>
        </p:nvSpPr>
        <p:spPr>
          <a:xfrm rot="15497702" flipH="1">
            <a:off x="5560399" y="3822761"/>
            <a:ext cx="793810" cy="189085"/>
          </a:xfrm>
          <a:prstGeom prst="arc">
            <a:avLst>
              <a:gd name="adj1" fmla="val 12248997"/>
              <a:gd name="adj2" fmla="val 0"/>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13" name="グループ化 12"/>
          <p:cNvGrpSpPr/>
          <p:nvPr/>
        </p:nvGrpSpPr>
        <p:grpSpPr>
          <a:xfrm>
            <a:off x="3460567" y="1071140"/>
            <a:ext cx="591793" cy="640303"/>
            <a:chOff x="6906161" y="761252"/>
            <a:chExt cx="657711" cy="707177"/>
          </a:xfrm>
        </p:grpSpPr>
        <p:sp>
          <p:nvSpPr>
            <p:cNvPr id="14" name="二等辺三角形 13"/>
            <p:cNvSpPr/>
            <p:nvPr/>
          </p:nvSpPr>
          <p:spPr>
            <a:xfrm rot="13806541">
              <a:off x="7056702" y="610711"/>
              <a:ext cx="245328" cy="54641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5" name="二等辺三角形 14"/>
            <p:cNvSpPr/>
            <p:nvPr/>
          </p:nvSpPr>
          <p:spPr>
            <a:xfrm rot="15798709">
              <a:off x="7168003" y="831695"/>
              <a:ext cx="245327" cy="54641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6" name="二等辺三角形 15"/>
            <p:cNvSpPr/>
            <p:nvPr/>
          </p:nvSpPr>
          <p:spPr>
            <a:xfrm rot="17834062">
              <a:off x="7117411" y="1072560"/>
              <a:ext cx="245328" cy="54641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pic>
        <p:nvPicPr>
          <p:cNvPr id="17" name="図 16" descr="ダイレクトクランプ問題点２.png"/>
          <p:cNvPicPr>
            <a:picLocks noChangeAspect="1"/>
          </p:cNvPicPr>
          <p:nvPr/>
        </p:nvPicPr>
        <p:blipFill>
          <a:blip r:embed="rId5" cstate="print"/>
          <a:srcRect l="48328" r="15037" b="59004"/>
          <a:stretch>
            <a:fillRect/>
          </a:stretch>
        </p:blipFill>
        <p:spPr>
          <a:xfrm>
            <a:off x="770888" y="814363"/>
            <a:ext cx="2386354" cy="2002818"/>
          </a:xfrm>
          <a:prstGeom prst="rect">
            <a:avLst/>
          </a:prstGeom>
        </p:spPr>
      </p:pic>
      <p:pic>
        <p:nvPicPr>
          <p:cNvPr id="18" name="図 17" descr="ダイレクトクランプ問題点1.png"/>
          <p:cNvPicPr>
            <a:picLocks noChangeAspect="1"/>
          </p:cNvPicPr>
          <p:nvPr/>
        </p:nvPicPr>
        <p:blipFill>
          <a:blip r:embed="rId6" cstate="print"/>
          <a:srcRect l="52042" t="19193" r="12623" b="1969"/>
          <a:stretch>
            <a:fillRect/>
          </a:stretch>
        </p:blipFill>
        <p:spPr>
          <a:xfrm>
            <a:off x="1302175" y="1508325"/>
            <a:ext cx="2301657" cy="3851579"/>
          </a:xfrm>
          <a:prstGeom prst="rect">
            <a:avLst/>
          </a:prstGeom>
        </p:spPr>
      </p:pic>
      <p:sp>
        <p:nvSpPr>
          <p:cNvPr id="19" name="雲形吹き出し 18"/>
          <p:cNvSpPr/>
          <p:nvPr/>
        </p:nvSpPr>
        <p:spPr>
          <a:xfrm>
            <a:off x="2341920" y="4194947"/>
            <a:ext cx="2359034" cy="1070926"/>
          </a:xfrm>
          <a:prstGeom prst="cloudCallout">
            <a:avLst>
              <a:gd name="adj1" fmla="val -23340"/>
              <a:gd name="adj2" fmla="val -13200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2000" b="1" dirty="0" smtClean="0">
                <a:solidFill>
                  <a:schemeClr val="tx1"/>
                </a:solidFill>
                <a:latin typeface="Arial" pitchFamily="34" charset="0"/>
                <a:ea typeface="MS UI Gothic" pitchFamily="50" charset="-128"/>
                <a:cs typeface="Arial" pitchFamily="34" charset="0"/>
              </a:rPr>
              <a:t>Interference</a:t>
            </a:r>
            <a:endParaRPr kumimoji="1" lang="ja-JP" altLang="en-US" sz="2000" b="1" dirty="0" smtClean="0">
              <a:solidFill>
                <a:schemeClr val="tx1"/>
              </a:solidFill>
              <a:latin typeface="Arial" pitchFamily="34" charset="0"/>
              <a:ea typeface="MS UI Gothic" pitchFamily="50" charset="-128"/>
              <a:cs typeface="Arial" pitchFamily="34" charset="0"/>
            </a:endParaRPr>
          </a:p>
        </p:txBody>
      </p:sp>
      <p:sp>
        <p:nvSpPr>
          <p:cNvPr id="20" name="テキスト ボックス 19"/>
          <p:cNvSpPr txBox="1"/>
          <p:nvPr/>
        </p:nvSpPr>
        <p:spPr>
          <a:xfrm>
            <a:off x="5668544" y="5614530"/>
            <a:ext cx="2617076" cy="523220"/>
          </a:xfrm>
          <a:prstGeom prst="rect">
            <a:avLst/>
          </a:prstGeom>
          <a:noFill/>
        </p:spPr>
        <p:txBody>
          <a:bodyPr wrap="square" rtlCol="0">
            <a:spAutoFit/>
          </a:bodyPr>
          <a:lstStyle/>
          <a:p>
            <a:pPr algn="ctr"/>
            <a:r>
              <a:rPr lang="en-US" altLang="ja-JP" sz="2800" b="1" dirty="0" smtClean="0">
                <a:latin typeface="Arial" pitchFamily="34" charset="0"/>
                <a:ea typeface="MS UI Gothic" pitchFamily="50" charset="-128"/>
                <a:cs typeface="Arial" pitchFamily="34" charset="0"/>
              </a:rPr>
              <a:t>Machine vise</a:t>
            </a:r>
            <a:endParaRPr kumimoji="1" lang="ja-JP" altLang="en-US" sz="2800" b="1" dirty="0">
              <a:latin typeface="Arial" pitchFamily="34" charset="0"/>
              <a:ea typeface="MS UI Gothic" pitchFamily="50" charset="-128"/>
              <a:cs typeface="Arial" pitchFamily="34" charset="0"/>
            </a:endParaRPr>
          </a:p>
        </p:txBody>
      </p:sp>
      <p:sp>
        <p:nvSpPr>
          <p:cNvPr id="21" name="テキスト ボックス 20"/>
          <p:cNvSpPr txBox="1"/>
          <p:nvPr/>
        </p:nvSpPr>
        <p:spPr>
          <a:xfrm>
            <a:off x="1003713" y="5567640"/>
            <a:ext cx="3079027" cy="523220"/>
          </a:xfrm>
          <a:prstGeom prst="rect">
            <a:avLst/>
          </a:prstGeom>
          <a:noFill/>
        </p:spPr>
        <p:txBody>
          <a:bodyPr wrap="square" rtlCol="0">
            <a:spAutoFit/>
          </a:bodyPr>
          <a:lstStyle/>
          <a:p>
            <a:pPr algn="ctr"/>
            <a:r>
              <a:rPr lang="en-US" altLang="ja-JP" sz="2800" b="1" dirty="0" smtClean="0">
                <a:latin typeface="Arial" pitchFamily="34" charset="0"/>
                <a:ea typeface="MS UI Gothic" pitchFamily="50" charset="-128"/>
                <a:cs typeface="Arial" pitchFamily="34" charset="0"/>
              </a:rPr>
              <a:t>Direct clamping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8" presetClass="entr" presetSubtype="6"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Right)">
                                      <p:cBhvr>
                                        <p:cTn id="12" dur="500"/>
                                        <p:tgtEl>
                                          <p:spTgt spid="11"/>
                                        </p:tgtEl>
                                      </p:cBhvr>
                                    </p:animEffect>
                                  </p:childTnLst>
                                </p:cTn>
                              </p:par>
                            </p:childTnLst>
                          </p:cTn>
                        </p:par>
                        <p:par>
                          <p:cTn id="13" fill="hold">
                            <p:stCondLst>
                              <p:cond delay="1500"/>
                            </p:stCondLst>
                            <p:childTnLst>
                              <p:par>
                                <p:cTn id="14" presetID="53"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2000"/>
                            </p:stCondLst>
                            <p:childTnLst>
                              <p:par>
                                <p:cTn id="25" presetID="8" presetClass="emph" presetSubtype="0" repeatCount="indefinite" autoRev="1" fill="hold" grpId="1" nodeType="afterEffect">
                                  <p:stCondLst>
                                    <p:cond delay="0"/>
                                  </p:stCondLst>
                                  <p:endCondLst>
                                    <p:cond evt="onNext" delay="0">
                                      <p:tgtEl>
                                        <p:sldTgt/>
                                      </p:tgtEl>
                                    </p:cond>
                                  </p:endCondLst>
                                  <p:childTnLst>
                                    <p:animRot by="900000">
                                      <p:cBhvr>
                                        <p:cTn id="26" dur="200" fill="hold"/>
                                        <p:tgtEl>
                                          <p:spTgt spid="10"/>
                                        </p:tgtEl>
                                        <p:attrNameLst>
                                          <p:attrName>r</p:attrName>
                                        </p:attrNameLst>
                                      </p:cBhvr>
                                    </p:animRot>
                                  </p:childTnLst>
                                </p:cTn>
                              </p:par>
                              <p:par>
                                <p:cTn id="27" presetID="8" presetClass="emph" presetSubtype="0" repeatCount="indefinite" autoRev="1" fill="hold" grpId="1" nodeType="withEffect">
                                  <p:stCondLst>
                                    <p:cond delay="0"/>
                                  </p:stCondLst>
                                  <p:endCondLst>
                                    <p:cond evt="onNext" delay="0">
                                      <p:tgtEl>
                                        <p:sldTgt/>
                                      </p:tgtEl>
                                    </p:cond>
                                  </p:endCondLst>
                                  <p:childTnLst>
                                    <p:animRot by="900000">
                                      <p:cBhvr>
                                        <p:cTn id="28" dur="200" fill="hold"/>
                                        <p:tgtEl>
                                          <p:spTgt spid="9"/>
                                        </p:tgtEl>
                                        <p:attrNameLst>
                                          <p:attrName>r</p:attrName>
                                        </p:attrNameLst>
                                      </p:cBhvr>
                                    </p:animRot>
                                  </p:childTnLst>
                                </p:cTn>
                              </p:par>
                              <p:par>
                                <p:cTn id="29" presetID="18" presetClass="entr" presetSubtype="12" fill="hold" grpId="0" nodeType="withEffect">
                                  <p:stCondLst>
                                    <p:cond delay="1000"/>
                                  </p:stCondLst>
                                  <p:childTnLst>
                                    <p:set>
                                      <p:cBhvr>
                                        <p:cTn id="30" dur="1" fill="hold">
                                          <p:stCondLst>
                                            <p:cond delay="0"/>
                                          </p:stCondLst>
                                        </p:cTn>
                                        <p:tgtEl>
                                          <p:spTgt spid="8"/>
                                        </p:tgtEl>
                                        <p:attrNameLst>
                                          <p:attrName>style.visibility</p:attrName>
                                        </p:attrNameLst>
                                      </p:cBhvr>
                                      <p:to>
                                        <p:strVal val="visible"/>
                                      </p:to>
                                    </p:set>
                                    <p:animEffect transition="in" filter="strips(down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1000" fill="hold"/>
                                        <p:tgtEl>
                                          <p:spTgt spid="17"/>
                                        </p:tgtEl>
                                        <p:attrNameLst>
                                          <p:attrName>ppt_x</p:attrName>
                                        </p:attrNameLst>
                                      </p:cBhvr>
                                      <p:tavLst>
                                        <p:tav tm="0">
                                          <p:val>
                                            <p:strVal val="#ppt_x"/>
                                          </p:val>
                                        </p:tav>
                                        <p:tav tm="100000">
                                          <p:val>
                                            <p:strVal val="#ppt_x"/>
                                          </p:val>
                                        </p:tav>
                                      </p:tavLst>
                                    </p:anim>
                                    <p:anim calcmode="lin" valueType="num">
                                      <p:cBhvr additive="base">
                                        <p:cTn id="37" dur="1000" fill="hold"/>
                                        <p:tgtEl>
                                          <p:spTgt spid="17"/>
                                        </p:tgtEl>
                                        <p:attrNameLst>
                                          <p:attrName>ppt_y</p:attrName>
                                        </p:attrNameLst>
                                      </p:cBhvr>
                                      <p:tavLst>
                                        <p:tav tm="0">
                                          <p:val>
                                            <p:strVal val="0-#ppt_h/2"/>
                                          </p:val>
                                        </p:tav>
                                        <p:tav tm="100000">
                                          <p:val>
                                            <p:strVal val="#ppt_y"/>
                                          </p:val>
                                        </p:tav>
                                      </p:tavLst>
                                    </p:anim>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par>
                          <p:cTn id="41" fill="hold">
                            <p:stCondLst>
                              <p:cond delay="1000"/>
                            </p:stCondLst>
                            <p:childTnLst>
                              <p:par>
                                <p:cTn id="42" presetID="1" presetClass="entr" presetSubtype="0"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par>
                          <p:cTn id="44" fill="hold">
                            <p:stCondLst>
                              <p:cond delay="1000"/>
                            </p:stCondLst>
                            <p:childTnLst>
                              <p:par>
                                <p:cTn id="45" presetID="35" presetClass="emph" presetSubtype="0" repeatCount="6000" fill="hold" nodeType="afterEffect">
                                  <p:stCondLst>
                                    <p:cond delay="500"/>
                                  </p:stCondLst>
                                  <p:childTnLst>
                                    <p:anim calcmode="discrete" valueType="str">
                                      <p:cBhvr>
                                        <p:cTn id="46" dur="500" fill="hold"/>
                                        <p:tgtEl>
                                          <p:spTgt spid="13"/>
                                        </p:tgtEl>
                                        <p:attrNameLst>
                                          <p:attrName>style.visibility</p:attrName>
                                        </p:attrNameLst>
                                      </p:cBhvr>
                                      <p:tavLst>
                                        <p:tav tm="0">
                                          <p:val>
                                            <p:strVal val="hidden"/>
                                          </p:val>
                                        </p:tav>
                                        <p:tav tm="50000">
                                          <p:val>
                                            <p:strVal val="visible"/>
                                          </p:val>
                                        </p:tav>
                                      </p:tavLst>
                                    </p:anim>
                                  </p:childTnLst>
                                </p:cTn>
                              </p:par>
                              <p:par>
                                <p:cTn id="47" presetID="18" presetClass="entr" presetSubtype="6" fill="hold" grpId="0" nodeType="withEffect">
                                  <p:stCondLst>
                                    <p:cond delay="2000"/>
                                  </p:stCondLst>
                                  <p:childTnLst>
                                    <p:set>
                                      <p:cBhvr>
                                        <p:cTn id="48" dur="1" fill="hold">
                                          <p:stCondLst>
                                            <p:cond delay="0"/>
                                          </p:stCondLst>
                                        </p:cTn>
                                        <p:tgtEl>
                                          <p:spTgt spid="19"/>
                                        </p:tgtEl>
                                        <p:attrNameLst>
                                          <p:attrName>style.visibility</p:attrName>
                                        </p:attrNameLst>
                                      </p:cBhvr>
                                      <p:to>
                                        <p:strVal val="visible"/>
                                      </p:to>
                                    </p:set>
                                    <p:animEffect transition="in" filter="strips(downRight)">
                                      <p:cBhvr>
                                        <p:cTn id="49" dur="500"/>
                                        <p:tgtEl>
                                          <p:spTgt spid="19"/>
                                        </p:tgtEl>
                                      </p:cBhvr>
                                    </p:animEffect>
                                  </p:childTnLst>
                                </p:cTn>
                              </p:par>
                              <p:par>
                                <p:cTn id="50" presetID="1"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0" grpId="1" animBg="1"/>
      <p:bldP spid="11"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インロー.png"/>
          <p:cNvPicPr>
            <a:picLocks noChangeAspect="1"/>
          </p:cNvPicPr>
          <p:nvPr/>
        </p:nvPicPr>
        <p:blipFill>
          <a:blip r:embed="rId3" cstate="print"/>
          <a:stretch>
            <a:fillRect/>
          </a:stretch>
        </p:blipFill>
        <p:spPr>
          <a:xfrm>
            <a:off x="391399" y="4472472"/>
            <a:ext cx="1244010" cy="1978024"/>
          </a:xfrm>
          <a:prstGeom prst="rect">
            <a:avLst/>
          </a:prstGeom>
        </p:spPr>
      </p:pic>
      <p:pic>
        <p:nvPicPr>
          <p:cNvPr id="8" name="図 7" descr="1.jpg"/>
          <p:cNvPicPr>
            <a:picLocks noChangeAspect="1"/>
          </p:cNvPicPr>
          <p:nvPr/>
        </p:nvPicPr>
        <p:blipFill>
          <a:blip r:embed="rId4" cstate="print"/>
          <a:stretch>
            <a:fillRect/>
          </a:stretch>
        </p:blipFill>
        <p:spPr>
          <a:xfrm>
            <a:off x="5591961" y="394635"/>
            <a:ext cx="3316713" cy="2808312"/>
          </a:xfrm>
          <a:prstGeom prst="rect">
            <a:avLst/>
          </a:prstGeom>
        </p:spPr>
      </p:pic>
      <p:pic>
        <p:nvPicPr>
          <p:cNvPr id="10" name="図 9" descr="ﾊﾟﾚﾁｪﾝ01.png"/>
          <p:cNvPicPr>
            <a:picLocks noChangeAspect="1"/>
          </p:cNvPicPr>
          <p:nvPr/>
        </p:nvPicPr>
        <p:blipFill>
          <a:blip r:embed="rId5" cstate="print"/>
          <a:stretch>
            <a:fillRect/>
          </a:stretch>
        </p:blipFill>
        <p:spPr>
          <a:xfrm>
            <a:off x="1737628" y="1488627"/>
            <a:ext cx="3359559" cy="2246794"/>
          </a:xfrm>
          <a:prstGeom prst="rect">
            <a:avLst/>
          </a:prstGeom>
        </p:spPr>
      </p:pic>
      <p:pic>
        <p:nvPicPr>
          <p:cNvPr id="11" name="図 10" descr="ﾊﾟﾚﾁｪﾝ02.png"/>
          <p:cNvPicPr>
            <a:picLocks noChangeAspect="1"/>
          </p:cNvPicPr>
          <p:nvPr/>
        </p:nvPicPr>
        <p:blipFill>
          <a:blip r:embed="rId6" cstate="print"/>
          <a:stretch>
            <a:fillRect/>
          </a:stretch>
        </p:blipFill>
        <p:spPr>
          <a:xfrm>
            <a:off x="2009796" y="5496566"/>
            <a:ext cx="3250475" cy="859775"/>
          </a:xfrm>
          <a:prstGeom prst="rect">
            <a:avLst/>
          </a:prstGeom>
        </p:spPr>
      </p:pic>
      <p:sp>
        <p:nvSpPr>
          <p:cNvPr id="12" name="正方形/長方形 11"/>
          <p:cNvSpPr/>
          <p:nvPr/>
        </p:nvSpPr>
        <p:spPr>
          <a:xfrm>
            <a:off x="205131" y="1195448"/>
            <a:ext cx="3092513" cy="400110"/>
          </a:xfrm>
          <a:prstGeom prst="rect">
            <a:avLst/>
          </a:prstGeom>
        </p:spPr>
        <p:txBody>
          <a:bodyPr wrap="none">
            <a:spAutoFit/>
          </a:bodyPr>
          <a:lstStyle/>
          <a:p>
            <a:r>
              <a:rPr lang="en-US" altLang="ja-JP" sz="2000" dirty="0" smtClean="0">
                <a:latin typeface="Arial" pitchFamily="34" charset="0"/>
                <a:cs typeface="Arial" pitchFamily="34" charset="0"/>
              </a:rPr>
              <a:t>Dovetail clamping system</a:t>
            </a:r>
            <a:endParaRPr lang="ja-JP" altLang="en-US" sz="2000" dirty="0">
              <a:latin typeface="Arial" pitchFamily="34" charset="0"/>
              <a:cs typeface="Arial" pitchFamily="34" charset="0"/>
            </a:endParaRPr>
          </a:p>
        </p:txBody>
      </p:sp>
      <p:sp>
        <p:nvSpPr>
          <p:cNvPr id="13" name="正方形/長方形 12"/>
          <p:cNvSpPr/>
          <p:nvPr/>
        </p:nvSpPr>
        <p:spPr>
          <a:xfrm>
            <a:off x="145496" y="4019587"/>
            <a:ext cx="1566454" cy="400110"/>
          </a:xfrm>
          <a:prstGeom prst="rect">
            <a:avLst/>
          </a:prstGeom>
        </p:spPr>
        <p:txBody>
          <a:bodyPr wrap="none">
            <a:spAutoFit/>
          </a:bodyPr>
          <a:lstStyle/>
          <a:p>
            <a:r>
              <a:rPr lang="en-US" altLang="ja-JP" sz="2000" dirty="0" smtClean="0">
                <a:latin typeface="Arial" pitchFamily="34" charset="0"/>
                <a:cs typeface="Arial" pitchFamily="34" charset="0"/>
              </a:rPr>
              <a:t>Pilot system</a:t>
            </a:r>
            <a:endParaRPr lang="ja-JP" altLang="en-US" sz="2000" dirty="0">
              <a:latin typeface="Arial" pitchFamily="34" charset="0"/>
              <a:cs typeface="Arial" pitchFamily="34" charset="0"/>
            </a:endParaRPr>
          </a:p>
        </p:txBody>
      </p:sp>
      <p:sp>
        <p:nvSpPr>
          <p:cNvPr id="14" name="正方形/長方形 13"/>
          <p:cNvSpPr/>
          <p:nvPr/>
        </p:nvSpPr>
        <p:spPr>
          <a:xfrm>
            <a:off x="1908445" y="3661714"/>
            <a:ext cx="1129476" cy="369332"/>
          </a:xfrm>
          <a:prstGeom prst="rect">
            <a:avLst/>
          </a:prstGeom>
        </p:spPr>
        <p:txBody>
          <a:bodyPr wrap="none">
            <a:spAutoFit/>
          </a:bodyPr>
          <a:lstStyle/>
          <a:p>
            <a:r>
              <a:rPr lang="en-US" altLang="ja-JP" dirty="0" smtClean="0">
                <a:latin typeface="Arial" pitchFamily="34" charset="0"/>
                <a:cs typeface="Arial" pitchFamily="34" charset="0"/>
              </a:rPr>
              <a:t>Vice type</a:t>
            </a:r>
            <a:endParaRPr lang="ja-JP" altLang="en-US" dirty="0">
              <a:latin typeface="Arial" pitchFamily="34" charset="0"/>
              <a:cs typeface="Arial" pitchFamily="34" charset="0"/>
            </a:endParaRPr>
          </a:p>
        </p:txBody>
      </p:sp>
      <p:sp>
        <p:nvSpPr>
          <p:cNvPr id="15" name="正方形/長方形 14"/>
          <p:cNvSpPr/>
          <p:nvPr/>
        </p:nvSpPr>
        <p:spPr>
          <a:xfrm>
            <a:off x="3844676" y="3700216"/>
            <a:ext cx="1107996" cy="646331"/>
          </a:xfrm>
          <a:prstGeom prst="rect">
            <a:avLst/>
          </a:prstGeom>
        </p:spPr>
        <p:txBody>
          <a:bodyPr wrap="none">
            <a:spAutoFit/>
          </a:bodyPr>
          <a:lstStyle/>
          <a:p>
            <a:r>
              <a:rPr lang="en-US" altLang="ja-JP" dirty="0" smtClean="0">
                <a:latin typeface="Arial" pitchFamily="34" charset="0"/>
                <a:cs typeface="Arial" pitchFamily="34" charset="0"/>
              </a:rPr>
              <a:t>Dovetail</a:t>
            </a:r>
          </a:p>
          <a:p>
            <a:r>
              <a:rPr lang="en-US" altLang="ja-JP" dirty="0" smtClean="0">
                <a:latin typeface="Arial" pitchFamily="34" charset="0"/>
                <a:cs typeface="Arial" pitchFamily="34" charset="0"/>
              </a:rPr>
              <a:t>clamping</a:t>
            </a:r>
            <a:endParaRPr lang="ja-JP" altLang="en-US" dirty="0">
              <a:latin typeface="Arial" pitchFamily="34" charset="0"/>
              <a:cs typeface="Arial" pitchFamily="34" charset="0"/>
            </a:endParaRPr>
          </a:p>
        </p:txBody>
      </p:sp>
      <p:sp>
        <p:nvSpPr>
          <p:cNvPr id="16" name="正方形/長方形 15"/>
          <p:cNvSpPr/>
          <p:nvPr/>
        </p:nvSpPr>
        <p:spPr>
          <a:xfrm>
            <a:off x="3056020" y="1521159"/>
            <a:ext cx="1900989" cy="738664"/>
          </a:xfrm>
          <a:prstGeom prst="rect">
            <a:avLst/>
          </a:prstGeom>
        </p:spPr>
        <p:txBody>
          <a:bodyPr wrap="square">
            <a:spAutoFit/>
          </a:bodyPr>
          <a:lstStyle/>
          <a:p>
            <a:r>
              <a:rPr lang="en-US" altLang="ja-JP" sz="1400" dirty="0" smtClean="0">
                <a:latin typeface="Arial" pitchFamily="34" charset="0"/>
                <a:cs typeface="Arial" pitchFamily="34" charset="0"/>
              </a:rPr>
              <a:t>Cost savings </a:t>
            </a:r>
          </a:p>
          <a:p>
            <a:r>
              <a:rPr lang="en-US" altLang="ja-JP" sz="1400" dirty="0" smtClean="0">
                <a:latin typeface="Arial" pitchFamily="34" charset="0"/>
                <a:cs typeface="Arial" pitchFamily="34" charset="0"/>
              </a:rPr>
              <a:t>when working with </a:t>
            </a:r>
          </a:p>
          <a:p>
            <a:r>
              <a:rPr lang="en-US" altLang="ja-JP" sz="1400" dirty="0" smtClean="0">
                <a:latin typeface="Arial" pitchFamily="34" charset="0"/>
                <a:cs typeface="Arial" pitchFamily="34" charset="0"/>
              </a:rPr>
              <a:t>expensive materials</a:t>
            </a:r>
            <a:endParaRPr lang="ja-JP" altLang="en-US" sz="1400" dirty="0">
              <a:latin typeface="Arial" pitchFamily="34" charset="0"/>
              <a:cs typeface="Arial" pitchFamily="34" charset="0"/>
            </a:endParaRPr>
          </a:p>
        </p:txBody>
      </p:sp>
      <p:pic>
        <p:nvPicPr>
          <p:cNvPr id="17" name="図 16" descr="ダブテール.png"/>
          <p:cNvPicPr>
            <a:picLocks noChangeAspect="1"/>
          </p:cNvPicPr>
          <p:nvPr/>
        </p:nvPicPr>
        <p:blipFill>
          <a:blip r:embed="rId7" cstate="print"/>
          <a:stretch>
            <a:fillRect/>
          </a:stretch>
        </p:blipFill>
        <p:spPr>
          <a:xfrm>
            <a:off x="434340" y="1559577"/>
            <a:ext cx="1201955" cy="2376087"/>
          </a:xfrm>
          <a:prstGeom prst="rect">
            <a:avLst/>
          </a:prstGeom>
        </p:spPr>
      </p:pic>
      <p:pic>
        <p:nvPicPr>
          <p:cNvPr id="20" name="Picture 2" descr="\\VIDEO-SV01\VideoSource\01_加工\5X部品\100906 D500電極加工\Photo\_MG_6940.JPG"/>
          <p:cNvPicPr>
            <a:picLocks noChangeAspect="1" noChangeArrowheads="1"/>
          </p:cNvPicPr>
          <p:nvPr/>
        </p:nvPicPr>
        <p:blipFill>
          <a:blip r:embed="rId8" cstate="print"/>
          <a:srcRect l="20686"/>
          <a:stretch>
            <a:fillRect/>
          </a:stretch>
        </p:blipFill>
        <p:spPr bwMode="auto">
          <a:xfrm>
            <a:off x="5581066" y="3427413"/>
            <a:ext cx="3327608" cy="2800952"/>
          </a:xfrm>
          <a:prstGeom prst="rect">
            <a:avLst/>
          </a:prstGeom>
          <a:noFill/>
        </p:spPr>
      </p:pic>
      <p:sp>
        <p:nvSpPr>
          <p:cNvPr id="21" name="正方形/長方形 20"/>
          <p:cNvSpPr/>
          <p:nvPr/>
        </p:nvSpPr>
        <p:spPr>
          <a:xfrm>
            <a:off x="316717" y="0"/>
            <a:ext cx="4137671" cy="954107"/>
          </a:xfrm>
          <a:prstGeom prst="rect">
            <a:avLst/>
          </a:prstGeom>
        </p:spPr>
        <p:txBody>
          <a:bodyPr wrap="none">
            <a:spAutoFit/>
          </a:bodyPr>
          <a:lstStyle/>
          <a:p>
            <a:r>
              <a:rPr lang="en-US" altLang="ja-JP" sz="2800" b="1" dirty="0" smtClean="0">
                <a:latin typeface="Arial" pitchFamily="34" charset="0"/>
                <a:cs typeface="Arial" pitchFamily="34" charset="0"/>
              </a:rPr>
              <a:t>Suitable clamping way </a:t>
            </a:r>
          </a:p>
          <a:p>
            <a:r>
              <a:rPr lang="en-US" altLang="ja-JP" sz="2800" b="1" dirty="0" smtClean="0">
                <a:latin typeface="Arial" pitchFamily="34" charset="0"/>
                <a:cs typeface="Arial" pitchFamily="34" charset="0"/>
              </a:rPr>
              <a:t>for 5-axis machining</a:t>
            </a:r>
            <a:endParaRPr lang="ja-JP" altLang="en-US"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スライド番号プレースホルダ 30"/>
          <p:cNvSpPr txBox="1">
            <a:spLocks noGrp="1"/>
          </p:cNvSpPr>
          <p:nvPr/>
        </p:nvSpPr>
        <p:spPr bwMode="auto">
          <a:xfrm>
            <a:off x="6974904" y="6448251"/>
            <a:ext cx="2133600" cy="365125"/>
          </a:xfrm>
          <a:prstGeom prst="rect">
            <a:avLst/>
          </a:prstGeom>
          <a:noFill/>
          <a:ln>
            <a:miter lim="800000"/>
            <a:headEnd/>
            <a:tailEnd/>
          </a:ln>
        </p:spPr>
        <p:txBody>
          <a:bodyPr anchor="ctr"/>
          <a:lstStyle/>
          <a:p>
            <a:pPr algn="r">
              <a:defRPr/>
            </a:pPr>
            <a:fld id="{BDC1759F-1017-4B07-9525-10173A841BE1}" type="slidenum">
              <a:rPr lang="ja-JP" altLang="en-US" sz="1200">
                <a:solidFill>
                  <a:schemeClr val="tx1">
                    <a:tint val="75000"/>
                  </a:schemeClr>
                </a:solidFill>
                <a:latin typeface="+mn-lt"/>
                <a:ea typeface="+mn-ea"/>
              </a:rPr>
              <a:pPr algn="r">
                <a:defRPr/>
              </a:pPr>
              <a:t>4</a:t>
            </a:fld>
            <a:endParaRPr lang="ja-JP" altLang="en-US" sz="1200" dirty="0">
              <a:solidFill>
                <a:schemeClr val="tx1">
                  <a:tint val="75000"/>
                </a:schemeClr>
              </a:solidFill>
              <a:latin typeface="+mn-lt"/>
              <a:ea typeface="+mn-ea"/>
            </a:endParaRPr>
          </a:p>
        </p:txBody>
      </p:sp>
      <p:sp>
        <p:nvSpPr>
          <p:cNvPr id="162819" name="タイトル 12"/>
          <p:cNvSpPr>
            <a:spLocks noGrp="1"/>
          </p:cNvSpPr>
          <p:nvPr>
            <p:ph type="title" idx="4294967295"/>
          </p:nvPr>
        </p:nvSpPr>
        <p:spPr>
          <a:xfrm>
            <a:off x="0" y="-9525"/>
            <a:ext cx="9144000" cy="595313"/>
          </a:xfrm>
          <a:prstGeom prst="rect">
            <a:avLst/>
          </a:prstGeom>
        </p:spPr>
        <p:txBody>
          <a:bodyPr>
            <a:normAutofit fontScale="90000"/>
          </a:bodyPr>
          <a:lstStyle/>
          <a:p>
            <a:pPr algn="l"/>
            <a:r>
              <a:rPr lang="en-US" altLang="ja-JP" sz="3600" b="1" dirty="0" smtClean="0">
                <a:latin typeface="MS UI Gothic" pitchFamily="50" charset="-128"/>
                <a:ea typeface="MS UI Gothic" pitchFamily="50" charset="-128"/>
              </a:rPr>
              <a:t>Corporate Development</a:t>
            </a:r>
            <a:endParaRPr lang="ja-JP" altLang="en-US" sz="3600" b="1" dirty="0" smtClean="0">
              <a:latin typeface="MS UI Gothic" pitchFamily="50" charset="-128"/>
              <a:ea typeface="MS UI Gothic" pitchFamily="50" charset="-128"/>
            </a:endParaRPr>
          </a:p>
        </p:txBody>
      </p:sp>
      <p:sp>
        <p:nvSpPr>
          <p:cNvPr id="162820" name="テキスト ボックス 22"/>
          <p:cNvSpPr txBox="1">
            <a:spLocks noChangeArrowheads="1"/>
          </p:cNvSpPr>
          <p:nvPr/>
        </p:nvSpPr>
        <p:spPr bwMode="auto">
          <a:xfrm>
            <a:off x="130175" y="5021263"/>
            <a:ext cx="900113" cy="400050"/>
          </a:xfrm>
          <a:prstGeom prst="rect">
            <a:avLst/>
          </a:prstGeom>
          <a:noFill/>
          <a:ln w="9525">
            <a:noFill/>
            <a:miter lim="800000"/>
            <a:headEnd/>
            <a:tailEnd/>
          </a:ln>
        </p:spPr>
        <p:txBody>
          <a:bodyPr anchor="ctr">
            <a:spAutoFit/>
          </a:bodyPr>
          <a:lstStyle/>
          <a:p>
            <a:pPr algn="ctr"/>
            <a:r>
              <a:rPr lang="en-US" altLang="ja-JP" sz="2000" i="1">
                <a:latin typeface="Arial Black" pitchFamily="34" charset="0"/>
              </a:rPr>
              <a:t>1967</a:t>
            </a:r>
          </a:p>
        </p:txBody>
      </p:sp>
      <p:sp>
        <p:nvSpPr>
          <p:cNvPr id="162822" name="テキスト ボックス 6"/>
          <p:cNvSpPr txBox="1">
            <a:spLocks noChangeArrowheads="1"/>
          </p:cNvSpPr>
          <p:nvPr/>
        </p:nvSpPr>
        <p:spPr bwMode="auto">
          <a:xfrm>
            <a:off x="130175" y="923925"/>
            <a:ext cx="900113" cy="400050"/>
          </a:xfrm>
          <a:prstGeom prst="rect">
            <a:avLst/>
          </a:prstGeom>
          <a:noFill/>
          <a:ln w="9525">
            <a:noFill/>
            <a:miter lim="800000"/>
            <a:headEnd/>
            <a:tailEnd/>
          </a:ln>
        </p:spPr>
        <p:txBody>
          <a:bodyPr anchor="ctr">
            <a:spAutoFit/>
          </a:bodyPr>
          <a:lstStyle/>
          <a:p>
            <a:pPr algn="ctr"/>
            <a:r>
              <a:rPr lang="en-US" altLang="ja-JP" sz="2000" i="1">
                <a:solidFill>
                  <a:srgbClr val="FF0000"/>
                </a:solidFill>
                <a:latin typeface="Arial Black" pitchFamily="34" charset="0"/>
              </a:rPr>
              <a:t>1937</a:t>
            </a:r>
          </a:p>
        </p:txBody>
      </p:sp>
      <p:sp>
        <p:nvSpPr>
          <p:cNvPr id="162823" name="テキスト ボックス 7"/>
          <p:cNvSpPr txBox="1">
            <a:spLocks noChangeArrowheads="1"/>
          </p:cNvSpPr>
          <p:nvPr/>
        </p:nvSpPr>
        <p:spPr bwMode="auto">
          <a:xfrm>
            <a:off x="1190104" y="890717"/>
            <a:ext cx="4318000" cy="954107"/>
          </a:xfrm>
          <a:prstGeom prst="rect">
            <a:avLst/>
          </a:prstGeom>
          <a:noFill/>
          <a:ln w="9525">
            <a:noFill/>
            <a:miter lim="800000"/>
            <a:headEnd/>
            <a:tailEnd/>
          </a:ln>
        </p:spPr>
        <p:txBody>
          <a:bodyPr lIns="0">
            <a:spAutoFit/>
          </a:bodyPr>
          <a:lstStyle/>
          <a:p>
            <a:r>
              <a:rPr lang="en-US" altLang="ja-JP" sz="1400" b="1" dirty="0" smtClean="0">
                <a:latin typeface="MS UI Gothic" pitchFamily="50" charset="-128"/>
                <a:ea typeface="MS UI Gothic" pitchFamily="50" charset="-128"/>
              </a:rPr>
              <a:t>Inauguration of Mizoguchi Iron Works at </a:t>
            </a:r>
            <a:r>
              <a:rPr lang="en-US" altLang="ja-JP" sz="1400" b="1" dirty="0" err="1" smtClean="0">
                <a:latin typeface="MS UI Gothic" pitchFamily="50" charset="-128"/>
                <a:ea typeface="MS UI Gothic" pitchFamily="50" charset="-128"/>
              </a:rPr>
              <a:t>Nogata</a:t>
            </a:r>
            <a:r>
              <a:rPr lang="en-US" altLang="ja-JP" sz="1400" b="1" dirty="0" smtClean="0">
                <a:latin typeface="MS UI Gothic" pitchFamily="50" charset="-128"/>
                <a:ea typeface="MS UI Gothic" pitchFamily="50" charset="-128"/>
              </a:rPr>
              <a:t>, Fukuoka Prf.</a:t>
            </a:r>
          </a:p>
          <a:p>
            <a:r>
              <a:rPr lang="en-US" altLang="ja-JP" sz="1400" b="1" dirty="0" smtClean="0">
                <a:latin typeface="MS UI Gothic" pitchFamily="50" charset="-128"/>
                <a:ea typeface="MS UI Gothic" pitchFamily="50" charset="-128"/>
              </a:rPr>
              <a:t>Coming in production and distribution of industrial machines.</a:t>
            </a:r>
            <a:endParaRPr lang="en-US" altLang="ja-JP" sz="1400" b="1" dirty="0">
              <a:latin typeface="MS UI Gothic" pitchFamily="50" charset="-128"/>
              <a:ea typeface="MS UI Gothic" pitchFamily="50" charset="-128"/>
            </a:endParaRPr>
          </a:p>
        </p:txBody>
      </p:sp>
      <p:pic>
        <p:nvPicPr>
          <p:cNvPr id="162824" name="図 9" descr="奈良_01.jpg"/>
          <p:cNvPicPr>
            <a:picLocks noChangeAspect="1"/>
          </p:cNvPicPr>
          <p:nvPr/>
        </p:nvPicPr>
        <p:blipFill>
          <a:blip r:embed="rId3" cstate="print"/>
          <a:srcRect/>
          <a:stretch>
            <a:fillRect/>
          </a:stretch>
        </p:blipFill>
        <p:spPr bwMode="auto">
          <a:xfrm>
            <a:off x="4644008" y="4437112"/>
            <a:ext cx="4330700" cy="2025650"/>
          </a:xfrm>
          <a:prstGeom prst="rect">
            <a:avLst/>
          </a:prstGeom>
          <a:noFill/>
          <a:ln w="57150">
            <a:solidFill>
              <a:srgbClr val="00FF00"/>
            </a:solidFill>
            <a:miter lim="800000"/>
            <a:headEnd/>
            <a:tailEnd/>
          </a:ln>
        </p:spPr>
      </p:pic>
      <p:sp>
        <p:nvSpPr>
          <p:cNvPr id="162825" name="テキスト ボックス 10"/>
          <p:cNvSpPr txBox="1">
            <a:spLocks noChangeArrowheads="1"/>
          </p:cNvSpPr>
          <p:nvPr/>
        </p:nvSpPr>
        <p:spPr bwMode="auto">
          <a:xfrm>
            <a:off x="1182688" y="3798888"/>
            <a:ext cx="2716212" cy="307777"/>
          </a:xfrm>
          <a:prstGeom prst="rect">
            <a:avLst/>
          </a:prstGeom>
          <a:noFill/>
          <a:ln w="9525">
            <a:noFill/>
            <a:miter lim="800000"/>
            <a:headEnd/>
            <a:tailEnd/>
          </a:ln>
        </p:spPr>
        <p:txBody>
          <a:bodyPr lIns="0">
            <a:spAutoFit/>
          </a:bodyPr>
          <a:lstStyle/>
          <a:p>
            <a:r>
              <a:rPr lang="en-US" altLang="ja-JP" sz="1400" b="1" dirty="0" smtClean="0">
                <a:latin typeface="MS UI Gothic" pitchFamily="50" charset="-128"/>
                <a:ea typeface="MS UI Gothic" pitchFamily="50" charset="-128"/>
              </a:rPr>
              <a:t>Relocated Head Quarters to Nara.</a:t>
            </a:r>
            <a:endParaRPr lang="en-US" altLang="ja-JP" sz="1400" b="1" dirty="0">
              <a:latin typeface="MS UI Gothic" pitchFamily="50" charset="-128"/>
              <a:ea typeface="MS UI Gothic" pitchFamily="50" charset="-128"/>
            </a:endParaRPr>
          </a:p>
        </p:txBody>
      </p:sp>
      <p:sp>
        <p:nvSpPr>
          <p:cNvPr id="162826" name="テキスト ボックス 11"/>
          <p:cNvSpPr txBox="1">
            <a:spLocks noChangeArrowheads="1"/>
          </p:cNvSpPr>
          <p:nvPr/>
        </p:nvSpPr>
        <p:spPr bwMode="auto">
          <a:xfrm>
            <a:off x="1182688" y="1760538"/>
            <a:ext cx="3351212" cy="523220"/>
          </a:xfrm>
          <a:prstGeom prst="rect">
            <a:avLst/>
          </a:prstGeom>
          <a:noFill/>
          <a:ln w="9525">
            <a:noFill/>
            <a:miter lim="800000"/>
            <a:headEnd/>
            <a:tailEnd/>
          </a:ln>
        </p:spPr>
        <p:txBody>
          <a:bodyPr lIns="0">
            <a:spAutoFit/>
          </a:bodyPr>
          <a:lstStyle/>
          <a:p>
            <a:r>
              <a:rPr lang="en-US" altLang="ja-JP" sz="1400" b="1" dirty="0" smtClean="0">
                <a:latin typeface="MS UI Gothic" pitchFamily="50" charset="-128"/>
                <a:ea typeface="MS UI Gothic" pitchFamily="50" charset="-128"/>
              </a:rPr>
              <a:t>Coming in production and distribution of tool holders for the machine tools.</a:t>
            </a:r>
            <a:endParaRPr lang="en-US" altLang="ja-JP" sz="1400" dirty="0">
              <a:latin typeface="MS UI Gothic" pitchFamily="50" charset="-128"/>
              <a:ea typeface="MS UI Gothic" pitchFamily="50" charset="-128"/>
            </a:endParaRPr>
          </a:p>
        </p:txBody>
      </p:sp>
      <p:sp>
        <p:nvSpPr>
          <p:cNvPr id="162827" name="テキスト ボックス 12"/>
          <p:cNvSpPr txBox="1">
            <a:spLocks noChangeArrowheads="1"/>
          </p:cNvSpPr>
          <p:nvPr/>
        </p:nvSpPr>
        <p:spPr bwMode="auto">
          <a:xfrm>
            <a:off x="1182688" y="2582863"/>
            <a:ext cx="3559175" cy="523220"/>
          </a:xfrm>
          <a:prstGeom prst="rect">
            <a:avLst/>
          </a:prstGeom>
          <a:noFill/>
          <a:ln w="9525">
            <a:noFill/>
            <a:miter lim="800000"/>
            <a:headEnd/>
            <a:tailEnd/>
          </a:ln>
        </p:spPr>
        <p:txBody>
          <a:bodyPr lIns="0">
            <a:spAutoFit/>
          </a:bodyPr>
          <a:lstStyle/>
          <a:p>
            <a:r>
              <a:rPr lang="en-US" altLang="ja-JP" sz="1400" b="1" dirty="0" smtClean="0">
                <a:latin typeface="MS UI Gothic" pitchFamily="50" charset="-128"/>
                <a:ea typeface="MS UI Gothic" pitchFamily="50" charset="-128"/>
              </a:rPr>
              <a:t>Assigned midsize company rationalization factory</a:t>
            </a:r>
            <a:endParaRPr lang="en-US" altLang="ja-JP" sz="1400" b="1" dirty="0">
              <a:latin typeface="MS UI Gothic" pitchFamily="50" charset="-128"/>
              <a:ea typeface="MS UI Gothic" pitchFamily="50" charset="-128"/>
            </a:endParaRPr>
          </a:p>
        </p:txBody>
      </p:sp>
      <p:sp>
        <p:nvSpPr>
          <p:cNvPr id="162828" name="テキスト ボックス 13"/>
          <p:cNvSpPr txBox="1">
            <a:spLocks noChangeArrowheads="1"/>
          </p:cNvSpPr>
          <p:nvPr/>
        </p:nvSpPr>
        <p:spPr bwMode="auto">
          <a:xfrm>
            <a:off x="1182688" y="3190875"/>
            <a:ext cx="3486150" cy="307777"/>
          </a:xfrm>
          <a:prstGeom prst="rect">
            <a:avLst/>
          </a:prstGeom>
          <a:noFill/>
          <a:ln w="9525">
            <a:noFill/>
            <a:miter lim="800000"/>
            <a:headEnd/>
            <a:tailEnd/>
          </a:ln>
        </p:spPr>
        <p:txBody>
          <a:bodyPr lIns="0">
            <a:spAutoFit/>
          </a:bodyPr>
          <a:lstStyle/>
          <a:p>
            <a:r>
              <a:rPr lang="en-US" altLang="ja-JP" sz="1400" b="1" dirty="0" smtClean="0">
                <a:latin typeface="MS UI Gothic" pitchFamily="50" charset="-128"/>
                <a:ea typeface="MS UI Gothic" pitchFamily="50" charset="-128"/>
              </a:rPr>
              <a:t>Inauguration Nara Factory at </a:t>
            </a:r>
            <a:r>
              <a:rPr lang="en-US" altLang="ja-JP" sz="1400" b="1" dirty="0" err="1" smtClean="0">
                <a:latin typeface="MS UI Gothic" pitchFamily="50" charset="-128"/>
                <a:ea typeface="MS UI Gothic" pitchFamily="50" charset="-128"/>
              </a:rPr>
              <a:t>Ikona</a:t>
            </a:r>
            <a:r>
              <a:rPr lang="en-US" altLang="ja-JP" sz="1400" b="1" dirty="0" smtClean="0">
                <a:latin typeface="MS UI Gothic" pitchFamily="50" charset="-128"/>
                <a:ea typeface="MS UI Gothic" pitchFamily="50" charset="-128"/>
              </a:rPr>
              <a:t>, Nara Prf.</a:t>
            </a:r>
            <a:endParaRPr lang="en-US" altLang="ja-JP" sz="1400" b="1" dirty="0">
              <a:latin typeface="MS UI Gothic" pitchFamily="50" charset="-128"/>
              <a:ea typeface="MS UI Gothic" pitchFamily="50" charset="-128"/>
            </a:endParaRPr>
          </a:p>
        </p:txBody>
      </p:sp>
      <p:pic>
        <p:nvPicPr>
          <p:cNvPr id="162829" name="図 8" descr="直方_13.jpg"/>
          <p:cNvPicPr>
            <a:picLocks noChangeAspect="1"/>
          </p:cNvPicPr>
          <p:nvPr/>
        </p:nvPicPr>
        <p:blipFill>
          <a:blip r:embed="rId4" cstate="print"/>
          <a:srcRect/>
          <a:stretch>
            <a:fillRect/>
          </a:stretch>
        </p:blipFill>
        <p:spPr bwMode="auto">
          <a:xfrm>
            <a:off x="5549900" y="1303338"/>
            <a:ext cx="3441700" cy="2446337"/>
          </a:xfrm>
          <a:prstGeom prst="rect">
            <a:avLst/>
          </a:prstGeom>
          <a:noFill/>
          <a:ln w="57150">
            <a:solidFill>
              <a:srgbClr val="0000FF"/>
            </a:solidFill>
            <a:miter lim="800000"/>
            <a:headEnd/>
            <a:tailEnd/>
          </a:ln>
        </p:spPr>
      </p:pic>
      <p:sp>
        <p:nvSpPr>
          <p:cNvPr id="162830" name="テキスト ボックス 16"/>
          <p:cNvSpPr txBox="1">
            <a:spLocks noChangeArrowheads="1"/>
          </p:cNvSpPr>
          <p:nvPr/>
        </p:nvSpPr>
        <p:spPr bwMode="auto">
          <a:xfrm>
            <a:off x="130175" y="2611438"/>
            <a:ext cx="900113" cy="400050"/>
          </a:xfrm>
          <a:prstGeom prst="rect">
            <a:avLst/>
          </a:prstGeom>
          <a:noFill/>
          <a:ln w="9525">
            <a:noFill/>
            <a:miter lim="800000"/>
            <a:headEnd/>
            <a:tailEnd/>
          </a:ln>
        </p:spPr>
        <p:txBody>
          <a:bodyPr anchor="ctr">
            <a:spAutoFit/>
          </a:bodyPr>
          <a:lstStyle/>
          <a:p>
            <a:pPr algn="ctr"/>
            <a:r>
              <a:rPr lang="en-US" altLang="ja-JP" sz="2000" i="1">
                <a:latin typeface="Arial Black" pitchFamily="34" charset="0"/>
              </a:rPr>
              <a:t>1958</a:t>
            </a:r>
          </a:p>
        </p:txBody>
      </p:sp>
      <p:sp>
        <p:nvSpPr>
          <p:cNvPr id="162831" name="テキスト ボックス 17"/>
          <p:cNvSpPr txBox="1">
            <a:spLocks noChangeArrowheads="1"/>
          </p:cNvSpPr>
          <p:nvPr/>
        </p:nvSpPr>
        <p:spPr bwMode="auto">
          <a:xfrm>
            <a:off x="130175" y="1776413"/>
            <a:ext cx="900113" cy="400050"/>
          </a:xfrm>
          <a:prstGeom prst="rect">
            <a:avLst/>
          </a:prstGeom>
          <a:noFill/>
          <a:ln w="9525">
            <a:noFill/>
            <a:miter lim="800000"/>
            <a:headEnd/>
            <a:tailEnd/>
          </a:ln>
        </p:spPr>
        <p:txBody>
          <a:bodyPr anchor="ctr">
            <a:spAutoFit/>
          </a:bodyPr>
          <a:lstStyle/>
          <a:p>
            <a:pPr algn="ctr"/>
            <a:r>
              <a:rPr lang="en-US" altLang="ja-JP" sz="2000" i="1" dirty="0">
                <a:latin typeface="Arial Black" pitchFamily="34" charset="0"/>
              </a:rPr>
              <a:t>1946</a:t>
            </a:r>
          </a:p>
        </p:txBody>
      </p:sp>
      <p:sp>
        <p:nvSpPr>
          <p:cNvPr id="162832" name="テキスト ボックス 18"/>
          <p:cNvSpPr txBox="1">
            <a:spLocks noChangeArrowheads="1"/>
          </p:cNvSpPr>
          <p:nvPr/>
        </p:nvSpPr>
        <p:spPr bwMode="auto">
          <a:xfrm>
            <a:off x="130175" y="3217863"/>
            <a:ext cx="900113" cy="400050"/>
          </a:xfrm>
          <a:prstGeom prst="rect">
            <a:avLst/>
          </a:prstGeom>
          <a:noFill/>
          <a:ln w="9525">
            <a:noFill/>
            <a:miter lim="800000"/>
            <a:headEnd/>
            <a:tailEnd/>
          </a:ln>
        </p:spPr>
        <p:txBody>
          <a:bodyPr anchor="ctr">
            <a:spAutoFit/>
          </a:bodyPr>
          <a:lstStyle/>
          <a:p>
            <a:pPr algn="ctr"/>
            <a:r>
              <a:rPr lang="en-US" altLang="ja-JP" sz="2000" i="1">
                <a:latin typeface="Arial Black" pitchFamily="34" charset="0"/>
              </a:rPr>
              <a:t>1962</a:t>
            </a:r>
          </a:p>
        </p:txBody>
      </p:sp>
      <p:sp>
        <p:nvSpPr>
          <p:cNvPr id="162833" name="テキスト ボックス 19"/>
          <p:cNvSpPr txBox="1">
            <a:spLocks noChangeArrowheads="1"/>
          </p:cNvSpPr>
          <p:nvPr/>
        </p:nvSpPr>
        <p:spPr bwMode="auto">
          <a:xfrm>
            <a:off x="130175" y="3810000"/>
            <a:ext cx="900113" cy="400050"/>
          </a:xfrm>
          <a:prstGeom prst="rect">
            <a:avLst/>
          </a:prstGeom>
          <a:noFill/>
          <a:ln w="9525">
            <a:noFill/>
            <a:miter lim="800000"/>
            <a:headEnd/>
            <a:tailEnd/>
          </a:ln>
        </p:spPr>
        <p:txBody>
          <a:bodyPr anchor="ctr">
            <a:spAutoFit/>
          </a:bodyPr>
          <a:lstStyle/>
          <a:p>
            <a:pPr algn="ctr"/>
            <a:r>
              <a:rPr lang="en-US" altLang="ja-JP" sz="2000" i="1">
                <a:latin typeface="Arial Black" pitchFamily="34" charset="0"/>
              </a:rPr>
              <a:t>1965</a:t>
            </a:r>
          </a:p>
        </p:txBody>
      </p:sp>
      <p:sp>
        <p:nvSpPr>
          <p:cNvPr id="162834" name="テキスト ボックス 20"/>
          <p:cNvSpPr txBox="1">
            <a:spLocks noChangeArrowheads="1"/>
          </p:cNvSpPr>
          <p:nvPr/>
        </p:nvSpPr>
        <p:spPr bwMode="auto">
          <a:xfrm>
            <a:off x="1182688" y="4406900"/>
            <a:ext cx="2424112" cy="307777"/>
          </a:xfrm>
          <a:prstGeom prst="rect">
            <a:avLst/>
          </a:prstGeom>
          <a:noFill/>
          <a:ln w="9525">
            <a:noFill/>
            <a:miter lim="800000"/>
            <a:headEnd/>
            <a:tailEnd/>
          </a:ln>
        </p:spPr>
        <p:txBody>
          <a:bodyPr lIns="0">
            <a:spAutoFit/>
          </a:bodyPr>
          <a:lstStyle/>
          <a:p>
            <a:r>
              <a:rPr lang="en-US" altLang="ja-JP" sz="1400" b="1" dirty="0" smtClean="0">
                <a:latin typeface="MS UI Gothic" pitchFamily="50" charset="-128"/>
                <a:ea typeface="MS UI Gothic" pitchFamily="50" charset="-128"/>
              </a:rPr>
              <a:t>Reorganized to stock company.</a:t>
            </a:r>
            <a:endParaRPr lang="en-US" altLang="ja-JP" sz="1400" b="1" dirty="0">
              <a:latin typeface="MS UI Gothic" pitchFamily="50" charset="-128"/>
              <a:ea typeface="MS UI Gothic" pitchFamily="50" charset="-128"/>
            </a:endParaRPr>
          </a:p>
        </p:txBody>
      </p:sp>
      <p:sp>
        <p:nvSpPr>
          <p:cNvPr id="162835" name="テキスト ボックス 21"/>
          <p:cNvSpPr txBox="1">
            <a:spLocks noChangeArrowheads="1"/>
          </p:cNvSpPr>
          <p:nvPr/>
        </p:nvSpPr>
        <p:spPr bwMode="auto">
          <a:xfrm>
            <a:off x="130175" y="4411663"/>
            <a:ext cx="900113" cy="400050"/>
          </a:xfrm>
          <a:prstGeom prst="rect">
            <a:avLst/>
          </a:prstGeom>
          <a:noFill/>
          <a:ln w="9525">
            <a:noFill/>
            <a:miter lim="800000"/>
            <a:headEnd/>
            <a:tailEnd/>
          </a:ln>
        </p:spPr>
        <p:txBody>
          <a:bodyPr anchor="ctr">
            <a:spAutoFit/>
          </a:bodyPr>
          <a:lstStyle/>
          <a:p>
            <a:pPr algn="ctr"/>
            <a:r>
              <a:rPr lang="en-US" altLang="ja-JP" sz="2000" i="1">
                <a:latin typeface="Arial Black" pitchFamily="34" charset="0"/>
              </a:rPr>
              <a:t>1966</a:t>
            </a:r>
          </a:p>
        </p:txBody>
      </p:sp>
      <p:sp>
        <p:nvSpPr>
          <p:cNvPr id="162836" name="テキスト ボックス 23"/>
          <p:cNvSpPr txBox="1">
            <a:spLocks noChangeArrowheads="1"/>
          </p:cNvSpPr>
          <p:nvPr/>
        </p:nvSpPr>
        <p:spPr bwMode="auto">
          <a:xfrm>
            <a:off x="130175" y="5853113"/>
            <a:ext cx="900113" cy="400050"/>
          </a:xfrm>
          <a:prstGeom prst="rect">
            <a:avLst/>
          </a:prstGeom>
          <a:noFill/>
          <a:ln w="9525">
            <a:noFill/>
            <a:miter lim="800000"/>
            <a:headEnd/>
            <a:tailEnd/>
          </a:ln>
        </p:spPr>
        <p:txBody>
          <a:bodyPr anchor="ctr">
            <a:spAutoFit/>
          </a:bodyPr>
          <a:lstStyle/>
          <a:p>
            <a:pPr algn="ctr"/>
            <a:r>
              <a:rPr lang="en-US" altLang="ja-JP" sz="2000" i="1">
                <a:latin typeface="Arial Black" pitchFamily="34" charset="0"/>
              </a:rPr>
              <a:t>1991</a:t>
            </a:r>
          </a:p>
        </p:txBody>
      </p:sp>
      <p:sp>
        <p:nvSpPr>
          <p:cNvPr id="162837" name="テキスト ボックス 24"/>
          <p:cNvSpPr txBox="1">
            <a:spLocks noChangeArrowheads="1"/>
          </p:cNvSpPr>
          <p:nvPr/>
        </p:nvSpPr>
        <p:spPr bwMode="auto">
          <a:xfrm>
            <a:off x="1182688" y="5837238"/>
            <a:ext cx="3238500" cy="307777"/>
          </a:xfrm>
          <a:prstGeom prst="rect">
            <a:avLst/>
          </a:prstGeom>
          <a:noFill/>
          <a:ln w="9525">
            <a:noFill/>
            <a:miter lim="800000"/>
            <a:headEnd/>
            <a:tailEnd/>
          </a:ln>
        </p:spPr>
        <p:txBody>
          <a:bodyPr lIns="0">
            <a:spAutoFit/>
          </a:bodyPr>
          <a:lstStyle/>
          <a:p>
            <a:r>
              <a:rPr lang="en-US" altLang="ja-JP" sz="1400" b="1" dirty="0" smtClean="0">
                <a:latin typeface="MS UI Gothic" pitchFamily="50" charset="-128"/>
                <a:ea typeface="MS UI Gothic" pitchFamily="50" charset="-128"/>
              </a:rPr>
              <a:t>Rebranded to MST Corporation.</a:t>
            </a:r>
            <a:endParaRPr lang="ja-JP" altLang="en-US" sz="1400" b="1" dirty="0">
              <a:latin typeface="MS UI Gothic" pitchFamily="50" charset="-128"/>
              <a:ea typeface="MS UI Gothic" pitchFamily="50" charset="-128"/>
            </a:endParaRPr>
          </a:p>
        </p:txBody>
      </p:sp>
      <p:sp>
        <p:nvSpPr>
          <p:cNvPr id="162838" name="テキスト ボックス 25"/>
          <p:cNvSpPr txBox="1">
            <a:spLocks noChangeArrowheads="1"/>
          </p:cNvSpPr>
          <p:nvPr/>
        </p:nvSpPr>
        <p:spPr bwMode="auto">
          <a:xfrm>
            <a:off x="1182688" y="5014913"/>
            <a:ext cx="3130550" cy="523220"/>
          </a:xfrm>
          <a:prstGeom prst="rect">
            <a:avLst/>
          </a:prstGeom>
          <a:noFill/>
          <a:ln w="9525">
            <a:noFill/>
            <a:miter lim="800000"/>
            <a:headEnd/>
            <a:tailEnd/>
          </a:ln>
        </p:spPr>
        <p:txBody>
          <a:bodyPr lIns="0">
            <a:spAutoFit/>
          </a:bodyPr>
          <a:lstStyle/>
          <a:p>
            <a:r>
              <a:rPr lang="en-US" altLang="ja-JP" sz="1400" b="1" dirty="0" smtClean="0">
                <a:latin typeface="MS UI Gothic" pitchFamily="50" charset="-128"/>
                <a:ea typeface="MS UI Gothic" pitchFamily="50" charset="-128"/>
              </a:rPr>
              <a:t>Coming in production and distribution of tool holders for a machining center.</a:t>
            </a:r>
            <a:endParaRPr lang="en-US" altLang="ja-JP" sz="1400" dirty="0">
              <a:latin typeface="MS UI Gothic" pitchFamily="50" charset="-128"/>
              <a:ea typeface="MS UI Gothic" pitchFamily="50" charset="-128"/>
            </a:endParaRPr>
          </a:p>
        </p:txBody>
      </p:sp>
      <p:sp>
        <p:nvSpPr>
          <p:cNvPr id="162846" name="テキスト ボックス 29"/>
          <p:cNvSpPr txBox="1">
            <a:spLocks noChangeArrowheads="1"/>
          </p:cNvSpPr>
          <p:nvPr/>
        </p:nvSpPr>
        <p:spPr bwMode="auto">
          <a:xfrm>
            <a:off x="6559550" y="935038"/>
            <a:ext cx="1828874" cy="276999"/>
          </a:xfrm>
          <a:prstGeom prst="rect">
            <a:avLst/>
          </a:prstGeom>
          <a:noFill/>
          <a:ln w="9525">
            <a:noFill/>
            <a:miter lim="800000"/>
            <a:headEnd/>
            <a:tailEnd/>
          </a:ln>
        </p:spPr>
        <p:txBody>
          <a:bodyPr wrap="square" lIns="0" tIns="0" rIns="0" bIns="0">
            <a:spAutoFit/>
          </a:bodyPr>
          <a:lstStyle/>
          <a:p>
            <a:pPr algn="ctr"/>
            <a:r>
              <a:rPr lang="en-US" altLang="ja-JP" dirty="0" err="1" smtClean="0">
                <a:latin typeface="MS UI Gothic" pitchFamily="50" charset="-128"/>
                <a:ea typeface="MS UI Gothic" pitchFamily="50" charset="-128"/>
              </a:rPr>
              <a:t>Nogata</a:t>
            </a:r>
            <a:r>
              <a:rPr lang="en-US" altLang="ja-JP" dirty="0" smtClean="0">
                <a:latin typeface="MS UI Gothic" pitchFamily="50" charset="-128"/>
                <a:ea typeface="MS UI Gothic" pitchFamily="50" charset="-128"/>
              </a:rPr>
              <a:t> Factory</a:t>
            </a:r>
            <a:endParaRPr lang="ja-JP" altLang="en-US" dirty="0">
              <a:latin typeface="MS UI Gothic" pitchFamily="50" charset="-128"/>
              <a:ea typeface="MS UI Gothic" pitchFamily="50" charset="-128"/>
            </a:endParaRPr>
          </a:p>
        </p:txBody>
      </p:sp>
      <p:sp>
        <p:nvSpPr>
          <p:cNvPr id="162847" name="テキスト ボックス 30"/>
          <p:cNvSpPr txBox="1">
            <a:spLocks noChangeArrowheads="1"/>
          </p:cNvSpPr>
          <p:nvPr/>
        </p:nvSpPr>
        <p:spPr bwMode="auto">
          <a:xfrm>
            <a:off x="6021388" y="4081463"/>
            <a:ext cx="1625600" cy="276999"/>
          </a:xfrm>
          <a:prstGeom prst="rect">
            <a:avLst/>
          </a:prstGeom>
          <a:noFill/>
          <a:ln w="9525">
            <a:noFill/>
            <a:miter lim="800000"/>
            <a:headEnd/>
            <a:tailEnd/>
          </a:ln>
        </p:spPr>
        <p:txBody>
          <a:bodyPr lIns="0" tIns="0" rIns="0" bIns="0">
            <a:spAutoFit/>
          </a:bodyPr>
          <a:lstStyle/>
          <a:p>
            <a:pPr algn="ctr"/>
            <a:r>
              <a:rPr lang="en-US" altLang="ja-JP" dirty="0" smtClean="0">
                <a:latin typeface="MS UI Gothic" pitchFamily="50" charset="-128"/>
                <a:ea typeface="MS UI Gothic" pitchFamily="50" charset="-128"/>
              </a:rPr>
              <a:t>Nara Factory</a:t>
            </a:r>
            <a:endParaRPr lang="ja-JP" altLang="en-US" dirty="0">
              <a:latin typeface="MS UI Gothic" pitchFamily="50" charset="-128"/>
              <a:ea typeface="MS UI Gothic" pitchFamily="50" charset="-128"/>
            </a:endParaRPr>
          </a:p>
        </p:txBody>
      </p:sp>
      <p:sp>
        <p:nvSpPr>
          <p:cNvPr id="162848" name="テキスト ボックス 29"/>
          <p:cNvSpPr txBox="1">
            <a:spLocks noChangeArrowheads="1"/>
          </p:cNvSpPr>
          <p:nvPr/>
        </p:nvSpPr>
        <p:spPr bwMode="auto">
          <a:xfrm>
            <a:off x="5500688" y="935038"/>
            <a:ext cx="993775" cy="274637"/>
          </a:xfrm>
          <a:prstGeom prst="rect">
            <a:avLst/>
          </a:prstGeom>
          <a:noFill/>
          <a:ln w="9525">
            <a:noFill/>
            <a:miter lim="800000"/>
            <a:headEnd/>
            <a:tailEnd/>
          </a:ln>
        </p:spPr>
        <p:txBody>
          <a:bodyPr lIns="0" tIns="0" rIns="0" bIns="0">
            <a:spAutoFit/>
          </a:bodyPr>
          <a:lstStyle/>
          <a:p>
            <a:r>
              <a:rPr lang="en-US" altLang="ja-JP" dirty="0" smtClean="0">
                <a:latin typeface="MS UI Gothic" pitchFamily="50" charset="-128"/>
                <a:ea typeface="MS UI Gothic" pitchFamily="50" charset="-128"/>
              </a:rPr>
              <a:t>1946</a:t>
            </a:r>
            <a:endParaRPr lang="ja-JP" altLang="en-US" dirty="0">
              <a:latin typeface="MS UI Gothic" pitchFamily="50" charset="-128"/>
              <a:ea typeface="MS UI Gothic" pitchFamily="50" charset="-128"/>
            </a:endParaRPr>
          </a:p>
        </p:txBody>
      </p:sp>
      <p:sp>
        <p:nvSpPr>
          <p:cNvPr id="162849" name="テキスト ボックス 30"/>
          <p:cNvSpPr txBox="1">
            <a:spLocks noChangeArrowheads="1"/>
          </p:cNvSpPr>
          <p:nvPr/>
        </p:nvSpPr>
        <p:spPr bwMode="auto">
          <a:xfrm>
            <a:off x="4627563" y="4081463"/>
            <a:ext cx="1082675" cy="274637"/>
          </a:xfrm>
          <a:prstGeom prst="rect">
            <a:avLst/>
          </a:prstGeom>
          <a:noFill/>
          <a:ln w="9525">
            <a:noFill/>
            <a:miter lim="800000"/>
            <a:headEnd/>
            <a:tailEnd/>
          </a:ln>
        </p:spPr>
        <p:txBody>
          <a:bodyPr lIns="0" tIns="0" rIns="0" bIns="0">
            <a:spAutoFit/>
          </a:bodyPr>
          <a:lstStyle/>
          <a:p>
            <a:r>
              <a:rPr lang="en-US" altLang="ja-JP" dirty="0" smtClean="0">
                <a:latin typeface="MS UI Gothic" pitchFamily="50" charset="-128"/>
                <a:ea typeface="MS UI Gothic" pitchFamily="50" charset="-128"/>
              </a:rPr>
              <a:t>1962</a:t>
            </a:r>
            <a:endParaRPr lang="ja-JP" altLang="en-US" dirty="0">
              <a:latin typeface="MS UI Gothic" pitchFamily="50" charset="-128"/>
              <a:ea typeface="MS UI Gothic" pitchFamily="50" charset="-128"/>
            </a:endParaRPr>
          </a:p>
        </p:txBody>
      </p:sp>
      <p:sp>
        <p:nvSpPr>
          <p:cNvPr id="34" name="円/楕円 33"/>
          <p:cNvSpPr/>
          <p:nvPr/>
        </p:nvSpPr>
        <p:spPr>
          <a:xfrm rot="20338848">
            <a:off x="3779912" y="2060848"/>
            <a:ext cx="1547813" cy="423862"/>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ja-JP" b="1" i="1" dirty="0" smtClean="0">
                <a:solidFill>
                  <a:schemeClr val="bg1"/>
                </a:solidFill>
                <a:latin typeface="MS UI Gothic" pitchFamily="50" charset="-128"/>
                <a:ea typeface="MS UI Gothic" pitchFamily="50" charset="-128"/>
              </a:rPr>
              <a:t>64 </a:t>
            </a:r>
            <a:r>
              <a:rPr lang="en-US" altLang="ja-JP" sz="1100" b="1" i="1" dirty="0" smtClean="0">
                <a:solidFill>
                  <a:schemeClr val="bg1"/>
                </a:solidFill>
                <a:latin typeface="MS UI Gothic" pitchFamily="50" charset="-128"/>
                <a:ea typeface="MS UI Gothic" pitchFamily="50" charset="-128"/>
              </a:rPr>
              <a:t>years history</a:t>
            </a:r>
            <a:endParaRPr lang="ja-JP" altLang="en-US" sz="1100" b="1" i="1" dirty="0">
              <a:solidFill>
                <a:schemeClr val="bg1"/>
              </a:solidFill>
              <a:latin typeface="MS UI Gothic" pitchFamily="50" charset="-128"/>
              <a:ea typeface="MS UI Gothic" pitchFamily="50" charset="-128"/>
            </a:endParaRPr>
          </a:p>
        </p:txBody>
      </p:sp>
      <p:sp>
        <p:nvSpPr>
          <p:cNvPr id="27" name="日付プレースホルダ 26"/>
          <p:cNvSpPr>
            <a:spLocks noGrp="1"/>
          </p:cNvSpPr>
          <p:nvPr>
            <p:ph type="dt" sz="half" idx="10"/>
          </p:nvPr>
        </p:nvSpPr>
        <p:spPr>
          <a:xfrm>
            <a:off x="35496" y="6448251"/>
            <a:ext cx="2133600" cy="365125"/>
          </a:xfrm>
        </p:spPr>
        <p:txBody>
          <a:bodyPr/>
          <a:lstStyle/>
          <a:p>
            <a:pPr>
              <a:defRPr/>
            </a:pPr>
            <a:fld id="{C988976A-0338-4B87-A5D7-FA6B1F48040E}" type="datetime1">
              <a:rPr lang="ja-JP" altLang="en-US" smtClean="0"/>
              <a:pPr>
                <a:defRPr/>
              </a:pPr>
              <a:t>2011/3/15</a:t>
            </a:fld>
            <a:endParaRPr lang="ja-JP" altLang="en-US" dirty="0"/>
          </a:p>
        </p:txBody>
      </p:sp>
      <p:sp>
        <p:nvSpPr>
          <p:cNvPr id="29" name="フッター プレースホルダ 28"/>
          <p:cNvSpPr>
            <a:spLocks noGrp="1"/>
          </p:cNvSpPr>
          <p:nvPr>
            <p:ph type="ftr" sz="quarter" idx="11"/>
          </p:nvPr>
        </p:nvSpPr>
        <p:spPr/>
        <p:txBody>
          <a:bodyPr/>
          <a:lstStyle/>
          <a:p>
            <a:endParaRPr lang="ja-JP" alt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スライド番号プレースホルダ 30"/>
          <p:cNvSpPr txBox="1">
            <a:spLocks noGrp="1"/>
          </p:cNvSpPr>
          <p:nvPr/>
        </p:nvSpPr>
        <p:spPr bwMode="auto">
          <a:xfrm>
            <a:off x="6974904" y="6453336"/>
            <a:ext cx="2133600" cy="365125"/>
          </a:xfrm>
          <a:prstGeom prst="rect">
            <a:avLst/>
          </a:prstGeom>
          <a:noFill/>
          <a:ln>
            <a:miter lim="800000"/>
            <a:headEnd/>
            <a:tailEnd/>
          </a:ln>
        </p:spPr>
        <p:txBody>
          <a:bodyPr anchor="ctr"/>
          <a:lstStyle/>
          <a:p>
            <a:pPr algn="r">
              <a:defRPr/>
            </a:pPr>
            <a:fld id="{61D88F0C-FA30-4FCA-A3B2-5202C8A753E6}" type="slidenum">
              <a:rPr lang="ja-JP" altLang="en-US" sz="1200">
                <a:solidFill>
                  <a:schemeClr val="tx1">
                    <a:tint val="75000"/>
                  </a:schemeClr>
                </a:solidFill>
                <a:latin typeface="+mn-lt"/>
                <a:ea typeface="+mn-ea"/>
              </a:rPr>
              <a:pPr algn="r">
                <a:defRPr/>
              </a:pPr>
              <a:t>5</a:t>
            </a:fld>
            <a:endParaRPr lang="ja-JP" altLang="en-US" sz="1200" dirty="0">
              <a:solidFill>
                <a:schemeClr val="tx1">
                  <a:tint val="75000"/>
                </a:schemeClr>
              </a:solidFill>
              <a:latin typeface="+mn-lt"/>
              <a:ea typeface="+mn-ea"/>
            </a:endParaRPr>
          </a:p>
        </p:txBody>
      </p:sp>
      <p:sp>
        <p:nvSpPr>
          <p:cNvPr id="78851" name="タイトル 12"/>
          <p:cNvSpPr>
            <a:spLocks noGrp="1"/>
          </p:cNvSpPr>
          <p:nvPr>
            <p:ph type="title" idx="4294967295"/>
          </p:nvPr>
        </p:nvSpPr>
        <p:spPr>
          <a:xfrm>
            <a:off x="0" y="-9525"/>
            <a:ext cx="9144000" cy="595313"/>
          </a:xfrm>
          <a:prstGeom prst="rect">
            <a:avLst/>
          </a:prstGeom>
        </p:spPr>
        <p:txBody>
          <a:bodyPr>
            <a:normAutofit fontScale="90000"/>
          </a:bodyPr>
          <a:lstStyle/>
          <a:p>
            <a:pPr algn="l"/>
            <a:r>
              <a:rPr lang="en-US" altLang="ja-JP" sz="3600" b="1" dirty="0" smtClean="0">
                <a:latin typeface="MS UI Gothic" pitchFamily="50" charset="-128"/>
                <a:ea typeface="MS UI Gothic" pitchFamily="50" charset="-128"/>
              </a:rPr>
              <a:t>Products Development</a:t>
            </a:r>
            <a:endParaRPr lang="ja-JP" altLang="en-US" sz="3600" b="1" dirty="0" smtClean="0">
              <a:latin typeface="MS UI Gothic" pitchFamily="50" charset="-128"/>
              <a:ea typeface="MS UI Gothic" pitchFamily="50" charset="-128"/>
            </a:endParaRPr>
          </a:p>
        </p:txBody>
      </p:sp>
      <p:sp>
        <p:nvSpPr>
          <p:cNvPr id="4" name="正方形/長方形 3"/>
          <p:cNvSpPr/>
          <p:nvPr/>
        </p:nvSpPr>
        <p:spPr>
          <a:xfrm>
            <a:off x="179512" y="692696"/>
            <a:ext cx="8780463" cy="5616576"/>
          </a:xfrm>
          <a:prstGeom prst="rect">
            <a:avLst/>
          </a:prstGeom>
          <a:solidFill>
            <a:srgbClr val="FFCCFF">
              <a:alpha val="5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schemeClr val="tx1"/>
              </a:solidFill>
            </a:endParaRPr>
          </a:p>
        </p:txBody>
      </p:sp>
      <p:pic>
        <p:nvPicPr>
          <p:cNvPr id="5" name="図 3" descr="MU.png"/>
          <p:cNvPicPr>
            <a:picLocks noChangeAspect="1"/>
          </p:cNvPicPr>
          <p:nvPr/>
        </p:nvPicPr>
        <p:blipFill>
          <a:blip r:embed="rId3" cstate="print"/>
          <a:srcRect/>
          <a:stretch>
            <a:fillRect/>
          </a:stretch>
        </p:blipFill>
        <p:spPr bwMode="auto">
          <a:xfrm rot="222552">
            <a:off x="7324725" y="1240916"/>
            <a:ext cx="1371600" cy="1870075"/>
          </a:xfrm>
          <a:prstGeom prst="rect">
            <a:avLst/>
          </a:prstGeom>
          <a:noFill/>
          <a:ln w="9525">
            <a:noFill/>
            <a:miter lim="800000"/>
            <a:headEnd/>
            <a:tailEnd/>
          </a:ln>
        </p:spPr>
      </p:pic>
      <p:pic>
        <p:nvPicPr>
          <p:cNvPr id="6" name="図 4" descr="CTH.png"/>
          <p:cNvPicPr>
            <a:picLocks noChangeAspect="1"/>
          </p:cNvPicPr>
          <p:nvPr/>
        </p:nvPicPr>
        <p:blipFill>
          <a:blip r:embed="rId4" cstate="print"/>
          <a:srcRect/>
          <a:stretch>
            <a:fillRect/>
          </a:stretch>
        </p:blipFill>
        <p:spPr bwMode="auto">
          <a:xfrm>
            <a:off x="290512" y="4228831"/>
            <a:ext cx="1538288" cy="1843088"/>
          </a:xfrm>
          <a:prstGeom prst="rect">
            <a:avLst/>
          </a:prstGeom>
          <a:noFill/>
          <a:ln w="9525">
            <a:noFill/>
            <a:miter lim="800000"/>
            <a:headEnd/>
            <a:tailEnd/>
          </a:ln>
        </p:spPr>
      </p:pic>
      <p:pic>
        <p:nvPicPr>
          <p:cNvPr id="7" name="図 5" descr="アングルヘッド.png"/>
          <p:cNvPicPr>
            <a:picLocks noChangeAspect="1"/>
          </p:cNvPicPr>
          <p:nvPr/>
        </p:nvPicPr>
        <p:blipFill>
          <a:blip r:embed="rId5" cstate="print"/>
          <a:srcRect/>
          <a:stretch>
            <a:fillRect/>
          </a:stretch>
        </p:blipFill>
        <p:spPr bwMode="auto">
          <a:xfrm>
            <a:off x="1948249" y="4176750"/>
            <a:ext cx="1400175" cy="1912938"/>
          </a:xfrm>
          <a:prstGeom prst="rect">
            <a:avLst/>
          </a:prstGeom>
          <a:noFill/>
          <a:ln w="9525">
            <a:noFill/>
            <a:miter lim="800000"/>
            <a:headEnd/>
            <a:tailEnd/>
          </a:ln>
        </p:spPr>
      </p:pic>
      <p:pic>
        <p:nvPicPr>
          <p:cNvPr id="8" name="図 7" descr="スリムライン.png"/>
          <p:cNvPicPr>
            <a:picLocks noChangeAspect="1"/>
          </p:cNvPicPr>
          <p:nvPr/>
        </p:nvPicPr>
        <p:blipFill>
          <a:blip r:embed="rId6" cstate="print"/>
          <a:srcRect/>
          <a:stretch>
            <a:fillRect/>
          </a:stretch>
        </p:blipFill>
        <p:spPr bwMode="auto">
          <a:xfrm rot="-437577">
            <a:off x="5509120" y="4238740"/>
            <a:ext cx="1723580" cy="1825594"/>
          </a:xfrm>
          <a:prstGeom prst="rect">
            <a:avLst/>
          </a:prstGeom>
          <a:noFill/>
          <a:ln w="9525">
            <a:noFill/>
            <a:miter lim="800000"/>
            <a:headEnd/>
            <a:tailEnd/>
          </a:ln>
        </p:spPr>
      </p:pic>
      <p:pic>
        <p:nvPicPr>
          <p:cNvPr id="9" name="図 8" descr="ハーフ.png"/>
          <p:cNvPicPr>
            <a:picLocks noChangeAspect="1"/>
          </p:cNvPicPr>
          <p:nvPr/>
        </p:nvPicPr>
        <p:blipFill>
          <a:blip r:embed="rId7" cstate="print"/>
          <a:srcRect/>
          <a:stretch>
            <a:fillRect/>
          </a:stretch>
        </p:blipFill>
        <p:spPr bwMode="auto">
          <a:xfrm>
            <a:off x="7247611" y="4155985"/>
            <a:ext cx="1385223" cy="1939011"/>
          </a:xfrm>
          <a:prstGeom prst="rect">
            <a:avLst/>
          </a:prstGeom>
          <a:noFill/>
          <a:ln w="9525">
            <a:noFill/>
            <a:miter lim="800000"/>
            <a:headEnd/>
            <a:tailEnd/>
          </a:ln>
        </p:spPr>
      </p:pic>
      <p:pic>
        <p:nvPicPr>
          <p:cNvPr id="10" name="図 9" descr="DTA_01.png"/>
          <p:cNvPicPr>
            <a:picLocks noChangeAspect="1"/>
          </p:cNvPicPr>
          <p:nvPr/>
        </p:nvPicPr>
        <p:blipFill>
          <a:blip r:embed="rId8" cstate="print"/>
          <a:srcRect/>
          <a:stretch>
            <a:fillRect/>
          </a:stretch>
        </p:blipFill>
        <p:spPr bwMode="auto">
          <a:xfrm rot="864432">
            <a:off x="3993668" y="4213146"/>
            <a:ext cx="910285" cy="1976238"/>
          </a:xfrm>
          <a:prstGeom prst="rect">
            <a:avLst/>
          </a:prstGeom>
          <a:noFill/>
          <a:ln w="9525">
            <a:noFill/>
            <a:miter lim="800000"/>
            <a:headEnd/>
            <a:tailEnd/>
          </a:ln>
        </p:spPr>
      </p:pic>
      <p:sp>
        <p:nvSpPr>
          <p:cNvPr id="11" name="テキスト ボックス 10"/>
          <p:cNvSpPr txBox="1">
            <a:spLocks noChangeArrowheads="1"/>
          </p:cNvSpPr>
          <p:nvPr/>
        </p:nvSpPr>
        <p:spPr bwMode="auto">
          <a:xfrm>
            <a:off x="4873844" y="3144298"/>
            <a:ext cx="1541462" cy="461665"/>
          </a:xfrm>
          <a:prstGeom prst="rect">
            <a:avLst/>
          </a:prstGeom>
          <a:noFill/>
          <a:ln w="9525">
            <a:noFill/>
            <a:miter lim="800000"/>
            <a:headEnd/>
            <a:tailEnd/>
          </a:ln>
        </p:spPr>
        <p:txBody>
          <a:bodyPr lIns="0" tIns="0" rIns="0" bIns="0">
            <a:spAutoFit/>
          </a:bodyPr>
          <a:lstStyle/>
          <a:p>
            <a:pPr>
              <a:lnSpc>
                <a:spcPts val="1800"/>
              </a:lnSpc>
            </a:pPr>
            <a:r>
              <a:rPr lang="en-US" altLang="ja-JP" sz="1600" b="1" dirty="0" smtClean="0">
                <a:latin typeface="MS UI Gothic" pitchFamily="50" charset="-128"/>
                <a:ea typeface="MS UI Gothic" pitchFamily="50" charset="-128"/>
              </a:rPr>
              <a:t>Quick Change  Chuck</a:t>
            </a:r>
            <a:endParaRPr lang="ja-JP" altLang="en-US" sz="1600" b="1" dirty="0">
              <a:latin typeface="MS UI Gothic" pitchFamily="50" charset="-128"/>
              <a:ea typeface="MS UI Gothic" pitchFamily="50" charset="-128"/>
            </a:endParaRPr>
          </a:p>
        </p:txBody>
      </p:sp>
      <p:sp>
        <p:nvSpPr>
          <p:cNvPr id="12" name="テキスト ボックス 11"/>
          <p:cNvSpPr txBox="1">
            <a:spLocks noChangeArrowheads="1"/>
          </p:cNvSpPr>
          <p:nvPr/>
        </p:nvSpPr>
        <p:spPr bwMode="auto">
          <a:xfrm>
            <a:off x="7164388" y="3144298"/>
            <a:ext cx="1662112" cy="461665"/>
          </a:xfrm>
          <a:prstGeom prst="rect">
            <a:avLst/>
          </a:prstGeom>
          <a:noFill/>
          <a:ln w="9525">
            <a:noFill/>
            <a:miter lim="800000"/>
            <a:headEnd/>
            <a:tailEnd/>
          </a:ln>
        </p:spPr>
        <p:txBody>
          <a:bodyPr wrap="square" lIns="0" tIns="0" rIns="0" bIns="0">
            <a:spAutoFit/>
          </a:bodyPr>
          <a:lstStyle/>
          <a:p>
            <a:pPr>
              <a:lnSpc>
                <a:spcPts val="1800"/>
              </a:lnSpc>
            </a:pPr>
            <a:r>
              <a:rPr lang="en-US" altLang="ja-JP" sz="1600" b="1" dirty="0" smtClean="0">
                <a:latin typeface="MS UI Gothic" pitchFamily="50" charset="-128"/>
                <a:ea typeface="MS UI Gothic" pitchFamily="50" charset="-128"/>
              </a:rPr>
              <a:t>Universal Boring Head</a:t>
            </a:r>
            <a:endParaRPr lang="ja-JP" altLang="en-US" sz="1600" b="1" dirty="0">
              <a:latin typeface="MS UI Gothic" pitchFamily="50" charset="-128"/>
              <a:ea typeface="MS UI Gothic" pitchFamily="50" charset="-128"/>
            </a:endParaRPr>
          </a:p>
        </p:txBody>
      </p:sp>
      <p:sp>
        <p:nvSpPr>
          <p:cNvPr id="13" name="テキスト ボックス 12"/>
          <p:cNvSpPr txBox="1">
            <a:spLocks noChangeArrowheads="1"/>
          </p:cNvSpPr>
          <p:nvPr/>
        </p:nvSpPr>
        <p:spPr bwMode="auto">
          <a:xfrm>
            <a:off x="155575" y="6094826"/>
            <a:ext cx="1541463" cy="246221"/>
          </a:xfrm>
          <a:prstGeom prst="rect">
            <a:avLst/>
          </a:prstGeom>
          <a:noFill/>
          <a:ln w="9525">
            <a:noFill/>
            <a:miter lim="800000"/>
            <a:headEnd/>
            <a:tailEnd/>
          </a:ln>
        </p:spPr>
        <p:txBody>
          <a:bodyPr lIns="0" tIns="0" rIns="0" bIns="0">
            <a:spAutoFit/>
          </a:bodyPr>
          <a:lstStyle/>
          <a:p>
            <a:r>
              <a:rPr lang="en-US" altLang="ja-JP" sz="1600" b="1" dirty="0" err="1" smtClean="0">
                <a:latin typeface="MS UI Gothic" pitchFamily="50" charset="-128"/>
                <a:ea typeface="MS UI Gothic" pitchFamily="50" charset="-128"/>
              </a:rPr>
              <a:t>Collet</a:t>
            </a:r>
            <a:r>
              <a:rPr lang="en-US" altLang="ja-JP" sz="1600" b="1" dirty="0" smtClean="0">
                <a:latin typeface="MS UI Gothic" pitchFamily="50" charset="-128"/>
                <a:ea typeface="MS UI Gothic" pitchFamily="50" charset="-128"/>
              </a:rPr>
              <a:t> Holder</a:t>
            </a:r>
            <a:endParaRPr lang="ja-JP" altLang="en-US" sz="1600" b="1" dirty="0">
              <a:latin typeface="MS UI Gothic" pitchFamily="50" charset="-128"/>
              <a:ea typeface="MS UI Gothic" pitchFamily="50" charset="-128"/>
            </a:endParaRPr>
          </a:p>
        </p:txBody>
      </p:sp>
      <p:sp>
        <p:nvSpPr>
          <p:cNvPr id="14" name="テキスト ボックス 14"/>
          <p:cNvSpPr txBox="1">
            <a:spLocks noChangeArrowheads="1"/>
          </p:cNvSpPr>
          <p:nvPr/>
        </p:nvSpPr>
        <p:spPr bwMode="auto">
          <a:xfrm>
            <a:off x="1908561" y="6094826"/>
            <a:ext cx="1541463" cy="246221"/>
          </a:xfrm>
          <a:prstGeom prst="rect">
            <a:avLst/>
          </a:prstGeom>
          <a:noFill/>
          <a:ln w="9525">
            <a:noFill/>
            <a:miter lim="800000"/>
            <a:headEnd/>
            <a:tailEnd/>
          </a:ln>
        </p:spPr>
        <p:txBody>
          <a:bodyPr lIns="0" tIns="0" rIns="0" bIns="0">
            <a:spAutoFit/>
          </a:bodyPr>
          <a:lstStyle/>
          <a:p>
            <a:r>
              <a:rPr lang="en-US" altLang="ja-JP" sz="1600" b="1" dirty="0" smtClean="0">
                <a:latin typeface="MS UI Gothic" pitchFamily="50" charset="-128"/>
                <a:ea typeface="MS UI Gothic" pitchFamily="50" charset="-128"/>
              </a:rPr>
              <a:t>Angle Head</a:t>
            </a:r>
            <a:endParaRPr lang="ja-JP" altLang="en-US" sz="1600" b="1" dirty="0">
              <a:latin typeface="MS UI Gothic" pitchFamily="50" charset="-128"/>
              <a:ea typeface="MS UI Gothic" pitchFamily="50" charset="-128"/>
            </a:endParaRPr>
          </a:p>
        </p:txBody>
      </p:sp>
      <p:sp>
        <p:nvSpPr>
          <p:cNvPr id="15" name="テキスト ボックス 15"/>
          <p:cNvSpPr txBox="1">
            <a:spLocks noChangeArrowheads="1"/>
          </p:cNvSpPr>
          <p:nvPr/>
        </p:nvSpPr>
        <p:spPr bwMode="auto">
          <a:xfrm>
            <a:off x="3652871" y="6094826"/>
            <a:ext cx="1654175" cy="461665"/>
          </a:xfrm>
          <a:prstGeom prst="rect">
            <a:avLst/>
          </a:prstGeom>
          <a:noFill/>
          <a:ln w="9525">
            <a:noFill/>
            <a:miter lim="800000"/>
            <a:headEnd/>
            <a:tailEnd/>
          </a:ln>
        </p:spPr>
        <p:txBody>
          <a:bodyPr wrap="square" lIns="0" tIns="0" rIns="0" bIns="0">
            <a:spAutoFit/>
          </a:bodyPr>
          <a:lstStyle/>
          <a:p>
            <a:pPr>
              <a:lnSpc>
                <a:spcPts val="1800"/>
              </a:lnSpc>
            </a:pPr>
            <a:r>
              <a:rPr lang="en-US" altLang="ja-JP" sz="1600" b="1" dirty="0" smtClean="0">
                <a:latin typeface="MS UI Gothic" pitchFamily="50" charset="-128"/>
                <a:ea typeface="MS UI Gothic" pitchFamily="50" charset="-128"/>
              </a:rPr>
              <a:t>DETa-1 </a:t>
            </a:r>
            <a:r>
              <a:rPr lang="en-US" altLang="ja-JP" sz="1600" b="1" dirty="0" err="1" smtClean="0">
                <a:latin typeface="MS UI Gothic" pitchFamily="50" charset="-128"/>
                <a:ea typeface="MS UI Gothic" pitchFamily="50" charset="-128"/>
              </a:rPr>
              <a:t>Collet</a:t>
            </a:r>
            <a:r>
              <a:rPr lang="en-US" altLang="ja-JP" sz="1600" b="1" dirty="0" smtClean="0">
                <a:latin typeface="MS UI Gothic" pitchFamily="50" charset="-128"/>
                <a:ea typeface="MS UI Gothic" pitchFamily="50" charset="-128"/>
              </a:rPr>
              <a:t> Holder</a:t>
            </a:r>
            <a:endParaRPr lang="ja-JP" altLang="en-US" sz="1600" b="1" dirty="0">
              <a:latin typeface="MS UI Gothic" pitchFamily="50" charset="-128"/>
              <a:ea typeface="MS UI Gothic" pitchFamily="50" charset="-128"/>
            </a:endParaRPr>
          </a:p>
        </p:txBody>
      </p:sp>
      <p:sp>
        <p:nvSpPr>
          <p:cNvPr id="16" name="テキスト ボックス 16"/>
          <p:cNvSpPr txBox="1">
            <a:spLocks noChangeArrowheads="1"/>
          </p:cNvSpPr>
          <p:nvPr/>
        </p:nvSpPr>
        <p:spPr bwMode="auto">
          <a:xfrm>
            <a:off x="5527696" y="6094826"/>
            <a:ext cx="1662112" cy="461665"/>
          </a:xfrm>
          <a:prstGeom prst="rect">
            <a:avLst/>
          </a:prstGeom>
          <a:noFill/>
          <a:ln w="9525">
            <a:noFill/>
            <a:miter lim="800000"/>
            <a:headEnd/>
            <a:tailEnd/>
          </a:ln>
        </p:spPr>
        <p:txBody>
          <a:bodyPr wrap="square" lIns="0" tIns="0" rIns="0" bIns="0">
            <a:spAutoFit/>
          </a:bodyPr>
          <a:lstStyle/>
          <a:p>
            <a:pPr>
              <a:lnSpc>
                <a:spcPts val="1800"/>
              </a:lnSpc>
            </a:pPr>
            <a:r>
              <a:rPr lang="en-US" altLang="ja-JP" sz="1600" b="1" dirty="0" smtClean="0">
                <a:latin typeface="MS UI Gothic" pitchFamily="50" charset="-128"/>
                <a:ea typeface="MS UI Gothic" pitchFamily="50" charset="-128"/>
              </a:rPr>
              <a:t>Shrink-Fit holder, </a:t>
            </a:r>
            <a:r>
              <a:rPr lang="en-US" altLang="ja-JP" sz="1600" b="1" dirty="0" err="1" smtClean="0">
                <a:latin typeface="MS UI Gothic" pitchFamily="50" charset="-128"/>
                <a:ea typeface="MS UI Gothic" pitchFamily="50" charset="-128"/>
              </a:rPr>
              <a:t>Slimline</a:t>
            </a:r>
            <a:endParaRPr lang="ja-JP" altLang="en-US" sz="1600" b="1" dirty="0">
              <a:latin typeface="MS UI Gothic" pitchFamily="50" charset="-128"/>
              <a:ea typeface="MS UI Gothic" pitchFamily="50" charset="-128"/>
            </a:endParaRPr>
          </a:p>
        </p:txBody>
      </p:sp>
      <p:sp>
        <p:nvSpPr>
          <p:cNvPr id="17" name="テキスト ボックス 17"/>
          <p:cNvSpPr txBox="1">
            <a:spLocks noChangeArrowheads="1"/>
          </p:cNvSpPr>
          <p:nvPr/>
        </p:nvSpPr>
        <p:spPr bwMode="auto">
          <a:xfrm>
            <a:off x="7283450" y="6094826"/>
            <a:ext cx="1679575" cy="230832"/>
          </a:xfrm>
          <a:prstGeom prst="rect">
            <a:avLst/>
          </a:prstGeom>
          <a:noFill/>
          <a:ln w="9525">
            <a:noFill/>
            <a:miter lim="800000"/>
            <a:headEnd/>
            <a:tailEnd/>
          </a:ln>
        </p:spPr>
        <p:txBody>
          <a:bodyPr wrap="square" lIns="0" tIns="0" rIns="0" bIns="0">
            <a:spAutoFit/>
          </a:bodyPr>
          <a:lstStyle/>
          <a:p>
            <a:pPr>
              <a:lnSpc>
                <a:spcPts val="1800"/>
              </a:lnSpc>
            </a:pPr>
            <a:r>
              <a:rPr lang="en-US" altLang="ja-JP" sz="1600" b="1" dirty="0" smtClean="0">
                <a:latin typeface="MS UI Gothic" pitchFamily="50" charset="-128"/>
                <a:ea typeface="MS UI Gothic" pitchFamily="50" charset="-128"/>
              </a:rPr>
              <a:t>Angle Head Half</a:t>
            </a:r>
            <a:endParaRPr lang="ja-JP" altLang="en-US" sz="1600" b="1" dirty="0">
              <a:latin typeface="MS UI Gothic" pitchFamily="50" charset="-128"/>
              <a:ea typeface="MS UI Gothic" pitchFamily="50" charset="-128"/>
            </a:endParaRPr>
          </a:p>
        </p:txBody>
      </p:sp>
      <p:sp>
        <p:nvSpPr>
          <p:cNvPr id="18" name="Rectangle 30"/>
          <p:cNvSpPr>
            <a:spLocks noChangeArrowheads="1"/>
          </p:cNvSpPr>
          <p:nvPr/>
        </p:nvSpPr>
        <p:spPr bwMode="auto">
          <a:xfrm>
            <a:off x="4828117" y="929134"/>
            <a:ext cx="990600" cy="323850"/>
          </a:xfrm>
          <a:prstGeom prst="rect">
            <a:avLst/>
          </a:prstGeom>
          <a:solidFill>
            <a:schemeClr val="tx2"/>
          </a:solidFill>
          <a:ln w="9525">
            <a:noFill/>
            <a:miter lim="800000"/>
            <a:headEnd/>
            <a:tailEnd/>
          </a:ln>
        </p:spPr>
        <p:txBody>
          <a:bodyPr/>
          <a:lstStyle/>
          <a:p>
            <a:pPr algn="ctr">
              <a:lnSpc>
                <a:spcPct val="80000"/>
              </a:lnSpc>
            </a:pPr>
            <a:r>
              <a:rPr lang="en-US" altLang="ja-JP" sz="2200" dirty="0">
                <a:solidFill>
                  <a:schemeClr val="bg1"/>
                </a:solidFill>
                <a:latin typeface="Arial Black" pitchFamily="34" charset="0"/>
                <a:ea typeface="HGP創英角ｺﾞｼｯｸUB" pitchFamily="50" charset="-128"/>
              </a:rPr>
              <a:t>1954</a:t>
            </a:r>
            <a:endParaRPr lang="ja-JP" altLang="en-US" sz="2200" dirty="0">
              <a:solidFill>
                <a:schemeClr val="bg1"/>
              </a:solidFill>
              <a:latin typeface="Arial Black" pitchFamily="34" charset="0"/>
              <a:ea typeface="HGP創英角ｺﾞｼｯｸUB" pitchFamily="50" charset="-128"/>
            </a:endParaRPr>
          </a:p>
        </p:txBody>
      </p:sp>
      <p:sp>
        <p:nvSpPr>
          <p:cNvPr id="19" name="Rectangle 33"/>
          <p:cNvSpPr>
            <a:spLocks noChangeArrowheads="1"/>
          </p:cNvSpPr>
          <p:nvPr/>
        </p:nvSpPr>
        <p:spPr bwMode="auto">
          <a:xfrm>
            <a:off x="157162" y="3713277"/>
            <a:ext cx="990600" cy="323850"/>
          </a:xfrm>
          <a:prstGeom prst="rect">
            <a:avLst/>
          </a:prstGeom>
          <a:solidFill>
            <a:schemeClr val="tx2"/>
          </a:solidFill>
          <a:ln w="9525">
            <a:noFill/>
            <a:miter lim="800000"/>
            <a:headEnd/>
            <a:tailEnd/>
          </a:ln>
        </p:spPr>
        <p:txBody>
          <a:bodyPr/>
          <a:lstStyle/>
          <a:p>
            <a:pPr algn="ctr">
              <a:lnSpc>
                <a:spcPct val="80000"/>
              </a:lnSpc>
            </a:pPr>
            <a:r>
              <a:rPr lang="en-US" altLang="ja-JP" sz="2200" dirty="0">
                <a:solidFill>
                  <a:schemeClr val="bg1"/>
                </a:solidFill>
                <a:latin typeface="Arial Black" pitchFamily="34" charset="0"/>
                <a:ea typeface="HGP創英角ｺﾞｼｯｸUB" pitchFamily="50" charset="-128"/>
              </a:rPr>
              <a:t>1967</a:t>
            </a:r>
            <a:endParaRPr lang="ja-JP" altLang="en-US" sz="2200" dirty="0">
              <a:solidFill>
                <a:schemeClr val="bg1"/>
              </a:solidFill>
              <a:latin typeface="Arial Black" pitchFamily="34" charset="0"/>
              <a:ea typeface="HGP創英角ｺﾞｼｯｸUB" pitchFamily="50" charset="-128"/>
            </a:endParaRPr>
          </a:p>
        </p:txBody>
      </p:sp>
      <p:sp>
        <p:nvSpPr>
          <p:cNvPr id="20" name="Rectangle 34"/>
          <p:cNvSpPr>
            <a:spLocks noChangeArrowheads="1"/>
          </p:cNvSpPr>
          <p:nvPr/>
        </p:nvSpPr>
        <p:spPr bwMode="auto">
          <a:xfrm>
            <a:off x="7164388" y="929134"/>
            <a:ext cx="990600" cy="323850"/>
          </a:xfrm>
          <a:prstGeom prst="rect">
            <a:avLst/>
          </a:prstGeom>
          <a:solidFill>
            <a:schemeClr val="tx2"/>
          </a:solidFill>
          <a:ln w="9525">
            <a:noFill/>
            <a:miter lim="800000"/>
            <a:headEnd/>
            <a:tailEnd/>
          </a:ln>
        </p:spPr>
        <p:txBody>
          <a:bodyPr/>
          <a:lstStyle/>
          <a:p>
            <a:pPr algn="ctr">
              <a:lnSpc>
                <a:spcPct val="80000"/>
              </a:lnSpc>
            </a:pPr>
            <a:r>
              <a:rPr lang="en-US" altLang="ja-JP" sz="2200" dirty="0">
                <a:solidFill>
                  <a:schemeClr val="bg1"/>
                </a:solidFill>
                <a:latin typeface="Arial Black" pitchFamily="34" charset="0"/>
                <a:ea typeface="HGP創英角ｺﾞｼｯｸUB" pitchFamily="50" charset="-128"/>
              </a:rPr>
              <a:t>1959</a:t>
            </a:r>
            <a:endParaRPr lang="ja-JP" altLang="en-US" sz="2200" dirty="0">
              <a:solidFill>
                <a:schemeClr val="bg1"/>
              </a:solidFill>
              <a:latin typeface="Arial Black" pitchFamily="34" charset="0"/>
              <a:ea typeface="HGP創英角ｺﾞｼｯｸUB" pitchFamily="50" charset="-128"/>
            </a:endParaRPr>
          </a:p>
        </p:txBody>
      </p:sp>
      <p:sp>
        <p:nvSpPr>
          <p:cNvPr id="21" name="Rectangle 35"/>
          <p:cNvSpPr>
            <a:spLocks noChangeArrowheads="1"/>
          </p:cNvSpPr>
          <p:nvPr/>
        </p:nvSpPr>
        <p:spPr bwMode="auto">
          <a:xfrm>
            <a:off x="1939131" y="3712162"/>
            <a:ext cx="990600" cy="323850"/>
          </a:xfrm>
          <a:prstGeom prst="rect">
            <a:avLst/>
          </a:prstGeom>
          <a:solidFill>
            <a:schemeClr val="tx2"/>
          </a:solidFill>
          <a:ln w="9525">
            <a:noFill/>
            <a:miter lim="800000"/>
            <a:headEnd/>
            <a:tailEnd/>
          </a:ln>
        </p:spPr>
        <p:txBody>
          <a:bodyPr/>
          <a:lstStyle/>
          <a:p>
            <a:pPr algn="ctr">
              <a:lnSpc>
                <a:spcPct val="80000"/>
              </a:lnSpc>
            </a:pPr>
            <a:r>
              <a:rPr lang="en-US" altLang="ja-JP" sz="2200" dirty="0">
                <a:solidFill>
                  <a:schemeClr val="bg1"/>
                </a:solidFill>
                <a:latin typeface="Arial Black" pitchFamily="34" charset="0"/>
                <a:ea typeface="HGP創英角ｺﾞｼｯｸUB" pitchFamily="50" charset="-128"/>
              </a:rPr>
              <a:t>1984</a:t>
            </a:r>
            <a:endParaRPr lang="ja-JP" altLang="en-US" sz="2200" dirty="0">
              <a:solidFill>
                <a:schemeClr val="bg1"/>
              </a:solidFill>
              <a:latin typeface="Arial Black" pitchFamily="34" charset="0"/>
              <a:ea typeface="HGP創英角ｺﾞｼｯｸUB" pitchFamily="50" charset="-128"/>
            </a:endParaRPr>
          </a:p>
        </p:txBody>
      </p:sp>
      <p:sp>
        <p:nvSpPr>
          <p:cNvPr id="22" name="Rectangle 36"/>
          <p:cNvSpPr>
            <a:spLocks noChangeArrowheads="1"/>
          </p:cNvSpPr>
          <p:nvPr/>
        </p:nvSpPr>
        <p:spPr bwMode="auto">
          <a:xfrm>
            <a:off x="7285037" y="3712162"/>
            <a:ext cx="990600" cy="323850"/>
          </a:xfrm>
          <a:prstGeom prst="rect">
            <a:avLst/>
          </a:prstGeom>
          <a:solidFill>
            <a:schemeClr val="tx2"/>
          </a:solidFill>
          <a:ln w="9525">
            <a:noFill/>
            <a:miter lim="800000"/>
            <a:headEnd/>
            <a:tailEnd/>
          </a:ln>
        </p:spPr>
        <p:txBody>
          <a:bodyPr/>
          <a:lstStyle/>
          <a:p>
            <a:pPr algn="ctr">
              <a:lnSpc>
                <a:spcPct val="80000"/>
              </a:lnSpc>
            </a:pPr>
            <a:r>
              <a:rPr lang="en-US" altLang="ja-JP" sz="2200">
                <a:solidFill>
                  <a:schemeClr val="bg1"/>
                </a:solidFill>
                <a:latin typeface="Arial Black" pitchFamily="34" charset="0"/>
                <a:ea typeface="HGP創英角ｺﾞｼｯｸUB" pitchFamily="50" charset="-128"/>
              </a:rPr>
              <a:t>2002</a:t>
            </a:r>
            <a:endParaRPr lang="ja-JP" altLang="en-US" sz="2200">
              <a:solidFill>
                <a:schemeClr val="bg1"/>
              </a:solidFill>
              <a:latin typeface="Arial Black" pitchFamily="34" charset="0"/>
              <a:ea typeface="HGP創英角ｺﾞｼｯｸUB" pitchFamily="50" charset="-128"/>
            </a:endParaRPr>
          </a:p>
        </p:txBody>
      </p:sp>
      <p:sp>
        <p:nvSpPr>
          <p:cNvPr id="23" name="Rectangle 37"/>
          <p:cNvSpPr>
            <a:spLocks noChangeArrowheads="1"/>
          </p:cNvSpPr>
          <p:nvPr/>
        </p:nvSpPr>
        <p:spPr bwMode="auto">
          <a:xfrm>
            <a:off x="5503069" y="3712162"/>
            <a:ext cx="990600" cy="323850"/>
          </a:xfrm>
          <a:prstGeom prst="rect">
            <a:avLst/>
          </a:prstGeom>
          <a:solidFill>
            <a:schemeClr val="tx2"/>
          </a:solidFill>
          <a:ln w="9525">
            <a:noFill/>
            <a:miter lim="800000"/>
            <a:headEnd/>
            <a:tailEnd/>
          </a:ln>
        </p:spPr>
        <p:txBody>
          <a:bodyPr/>
          <a:lstStyle/>
          <a:p>
            <a:pPr algn="ctr">
              <a:lnSpc>
                <a:spcPct val="80000"/>
              </a:lnSpc>
            </a:pPr>
            <a:r>
              <a:rPr lang="en-US" altLang="ja-JP" sz="2200" dirty="0">
                <a:solidFill>
                  <a:schemeClr val="bg1"/>
                </a:solidFill>
                <a:latin typeface="Arial Black" pitchFamily="34" charset="0"/>
                <a:ea typeface="HGP創英角ｺﾞｼｯｸUB" pitchFamily="50" charset="-128"/>
              </a:rPr>
              <a:t>1998</a:t>
            </a:r>
            <a:endParaRPr lang="ja-JP" altLang="en-US" sz="2200" dirty="0">
              <a:solidFill>
                <a:schemeClr val="bg1"/>
              </a:solidFill>
              <a:latin typeface="Arial Black" pitchFamily="34" charset="0"/>
              <a:ea typeface="HGP創英角ｺﾞｼｯｸUB" pitchFamily="50" charset="-128"/>
            </a:endParaRPr>
          </a:p>
        </p:txBody>
      </p:sp>
      <p:sp>
        <p:nvSpPr>
          <p:cNvPr id="24" name="Rectangle 38"/>
          <p:cNvSpPr>
            <a:spLocks noChangeArrowheads="1"/>
          </p:cNvSpPr>
          <p:nvPr/>
        </p:nvSpPr>
        <p:spPr bwMode="auto">
          <a:xfrm>
            <a:off x="3721100" y="3712162"/>
            <a:ext cx="990600" cy="323850"/>
          </a:xfrm>
          <a:prstGeom prst="rect">
            <a:avLst/>
          </a:prstGeom>
          <a:solidFill>
            <a:schemeClr val="tx2"/>
          </a:solidFill>
          <a:ln w="9525">
            <a:noFill/>
            <a:miter lim="800000"/>
            <a:headEnd/>
            <a:tailEnd/>
          </a:ln>
        </p:spPr>
        <p:txBody>
          <a:bodyPr/>
          <a:lstStyle/>
          <a:p>
            <a:pPr algn="ctr">
              <a:lnSpc>
                <a:spcPct val="80000"/>
              </a:lnSpc>
            </a:pPr>
            <a:r>
              <a:rPr lang="en-US" altLang="ja-JP" sz="2200" dirty="0">
                <a:solidFill>
                  <a:schemeClr val="bg1"/>
                </a:solidFill>
                <a:latin typeface="Arial Black" pitchFamily="34" charset="0"/>
                <a:ea typeface="HGP創英角ｺﾞｼｯｸUB" pitchFamily="50" charset="-128"/>
              </a:rPr>
              <a:t>1988</a:t>
            </a:r>
            <a:endParaRPr lang="ja-JP" altLang="en-US" sz="2200" dirty="0">
              <a:solidFill>
                <a:schemeClr val="bg1"/>
              </a:solidFill>
              <a:latin typeface="Arial Black" pitchFamily="34" charset="0"/>
              <a:ea typeface="HGP創英角ｺﾞｼｯｸUB" pitchFamily="50" charset="-128"/>
            </a:endParaRPr>
          </a:p>
        </p:txBody>
      </p:sp>
      <p:sp>
        <p:nvSpPr>
          <p:cNvPr id="25" name="Rectangle 30"/>
          <p:cNvSpPr>
            <a:spLocks noChangeArrowheads="1"/>
          </p:cNvSpPr>
          <p:nvPr/>
        </p:nvSpPr>
        <p:spPr bwMode="auto">
          <a:xfrm>
            <a:off x="2491846" y="929134"/>
            <a:ext cx="990600" cy="323850"/>
          </a:xfrm>
          <a:prstGeom prst="rect">
            <a:avLst/>
          </a:prstGeom>
          <a:solidFill>
            <a:schemeClr val="tx2"/>
          </a:solidFill>
          <a:ln w="9525">
            <a:noFill/>
            <a:miter lim="800000"/>
            <a:headEnd/>
            <a:tailEnd/>
          </a:ln>
        </p:spPr>
        <p:txBody>
          <a:bodyPr/>
          <a:lstStyle/>
          <a:p>
            <a:pPr algn="ctr">
              <a:lnSpc>
                <a:spcPct val="80000"/>
              </a:lnSpc>
            </a:pPr>
            <a:r>
              <a:rPr lang="en-US" altLang="ja-JP" sz="2200" dirty="0">
                <a:solidFill>
                  <a:schemeClr val="bg1"/>
                </a:solidFill>
                <a:latin typeface="Arial Black" pitchFamily="34" charset="0"/>
                <a:ea typeface="HGP創英角ｺﾞｼｯｸUB" pitchFamily="50" charset="-128"/>
              </a:rPr>
              <a:t>1946</a:t>
            </a:r>
            <a:endParaRPr lang="ja-JP" altLang="en-US" sz="2200" dirty="0">
              <a:solidFill>
                <a:schemeClr val="bg1"/>
              </a:solidFill>
              <a:latin typeface="Arial Black" pitchFamily="34" charset="0"/>
              <a:ea typeface="HGP創英角ｺﾞｼｯｸUB" pitchFamily="50" charset="-128"/>
            </a:endParaRPr>
          </a:p>
        </p:txBody>
      </p:sp>
      <p:sp>
        <p:nvSpPr>
          <p:cNvPr id="34" name="テキスト ボックス 10"/>
          <p:cNvSpPr txBox="1">
            <a:spLocks noChangeArrowheads="1"/>
          </p:cNvSpPr>
          <p:nvPr/>
        </p:nvSpPr>
        <p:spPr bwMode="auto">
          <a:xfrm>
            <a:off x="2427145" y="3143504"/>
            <a:ext cx="1846263" cy="230832"/>
          </a:xfrm>
          <a:prstGeom prst="rect">
            <a:avLst/>
          </a:prstGeom>
          <a:noFill/>
          <a:ln w="9525">
            <a:noFill/>
            <a:miter lim="800000"/>
            <a:headEnd/>
            <a:tailEnd/>
          </a:ln>
        </p:spPr>
        <p:txBody>
          <a:bodyPr lIns="0" tIns="0" rIns="0" bIns="0">
            <a:spAutoFit/>
          </a:bodyPr>
          <a:lstStyle/>
          <a:p>
            <a:pPr>
              <a:lnSpc>
                <a:spcPts val="1800"/>
              </a:lnSpc>
            </a:pPr>
            <a:r>
              <a:rPr lang="en-US" altLang="ja-JP" sz="1600" b="1" dirty="0" smtClean="0">
                <a:latin typeface="MS UI Gothic" pitchFamily="50" charset="-128"/>
                <a:ea typeface="MS UI Gothic" pitchFamily="50" charset="-128"/>
              </a:rPr>
              <a:t>Gold Magic Chuck</a:t>
            </a:r>
            <a:endParaRPr lang="ja-JP" altLang="en-US" sz="1600" b="1" dirty="0">
              <a:latin typeface="MS UI Gothic" pitchFamily="50" charset="-128"/>
              <a:ea typeface="MS UI Gothic" pitchFamily="50" charset="-128"/>
            </a:endParaRPr>
          </a:p>
        </p:txBody>
      </p:sp>
      <p:pic>
        <p:nvPicPr>
          <p:cNvPr id="35" name="図 34" descr="ゴールドマジックチャック２.png"/>
          <p:cNvPicPr>
            <a:picLocks noChangeAspect="1"/>
          </p:cNvPicPr>
          <p:nvPr/>
        </p:nvPicPr>
        <p:blipFill>
          <a:blip r:embed="rId9" cstate="print"/>
          <a:stretch>
            <a:fillRect/>
          </a:stretch>
        </p:blipFill>
        <p:spPr>
          <a:xfrm>
            <a:off x="2968598" y="1723516"/>
            <a:ext cx="1104900" cy="1266825"/>
          </a:xfrm>
          <a:prstGeom prst="rect">
            <a:avLst/>
          </a:prstGeom>
        </p:spPr>
      </p:pic>
      <p:pic>
        <p:nvPicPr>
          <p:cNvPr id="36" name="図 35" descr="ゴールドマジックチャック１.png"/>
          <p:cNvPicPr>
            <a:picLocks noChangeAspect="1"/>
          </p:cNvPicPr>
          <p:nvPr/>
        </p:nvPicPr>
        <p:blipFill>
          <a:blip r:embed="rId10" cstate="print"/>
          <a:stretch>
            <a:fillRect/>
          </a:stretch>
        </p:blipFill>
        <p:spPr>
          <a:xfrm>
            <a:off x="2354291" y="1229717"/>
            <a:ext cx="1171575" cy="1485900"/>
          </a:xfrm>
          <a:prstGeom prst="rect">
            <a:avLst/>
          </a:prstGeom>
        </p:spPr>
      </p:pic>
      <p:pic>
        <p:nvPicPr>
          <p:cNvPr id="37" name="図 36" descr="クイック２.png"/>
          <p:cNvPicPr>
            <a:picLocks noChangeAspect="1"/>
          </p:cNvPicPr>
          <p:nvPr/>
        </p:nvPicPr>
        <p:blipFill>
          <a:blip r:embed="rId11" cstate="print"/>
          <a:srcRect l="19991" t="23255" r="15379" b="16999"/>
          <a:stretch>
            <a:fillRect/>
          </a:stretch>
        </p:blipFill>
        <p:spPr>
          <a:xfrm>
            <a:off x="5407503" y="1799731"/>
            <a:ext cx="1130128" cy="1256363"/>
          </a:xfrm>
          <a:prstGeom prst="rect">
            <a:avLst/>
          </a:prstGeom>
        </p:spPr>
      </p:pic>
      <p:pic>
        <p:nvPicPr>
          <p:cNvPr id="38" name="図 37" descr="クイック１.png"/>
          <p:cNvPicPr>
            <a:picLocks noChangeAspect="1"/>
          </p:cNvPicPr>
          <p:nvPr/>
        </p:nvPicPr>
        <p:blipFill>
          <a:blip r:embed="rId12" cstate="print"/>
          <a:srcRect l="23657" t="18627" r="21371" b="16769"/>
          <a:stretch>
            <a:fillRect/>
          </a:stretch>
        </p:blipFill>
        <p:spPr>
          <a:xfrm>
            <a:off x="4848905" y="1428182"/>
            <a:ext cx="819571" cy="1055719"/>
          </a:xfrm>
          <a:prstGeom prst="rect">
            <a:avLst/>
          </a:prstGeom>
        </p:spPr>
      </p:pic>
      <p:sp>
        <p:nvSpPr>
          <p:cNvPr id="39" name="正方形/長方形 38"/>
          <p:cNvSpPr/>
          <p:nvPr/>
        </p:nvSpPr>
        <p:spPr>
          <a:xfrm>
            <a:off x="182563" y="3600283"/>
            <a:ext cx="8780462" cy="10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0" name="Rectangle 30"/>
          <p:cNvSpPr>
            <a:spLocks noChangeArrowheads="1"/>
          </p:cNvSpPr>
          <p:nvPr/>
        </p:nvSpPr>
        <p:spPr bwMode="auto">
          <a:xfrm>
            <a:off x="155575" y="929134"/>
            <a:ext cx="990600" cy="323850"/>
          </a:xfrm>
          <a:prstGeom prst="rect">
            <a:avLst/>
          </a:prstGeom>
          <a:solidFill>
            <a:schemeClr val="tx2"/>
          </a:solidFill>
          <a:ln w="9525">
            <a:noFill/>
            <a:miter lim="800000"/>
            <a:headEnd/>
            <a:tailEnd/>
          </a:ln>
        </p:spPr>
        <p:txBody>
          <a:bodyPr/>
          <a:lstStyle/>
          <a:p>
            <a:pPr algn="ctr">
              <a:lnSpc>
                <a:spcPct val="80000"/>
              </a:lnSpc>
            </a:pPr>
            <a:r>
              <a:rPr lang="en-US" altLang="ja-JP" sz="2200" dirty="0" smtClean="0">
                <a:solidFill>
                  <a:schemeClr val="bg1"/>
                </a:solidFill>
                <a:latin typeface="Arial Black" pitchFamily="34" charset="0"/>
                <a:ea typeface="HGP創英角ｺﾞｼｯｸUB" pitchFamily="50" charset="-128"/>
              </a:rPr>
              <a:t>1937</a:t>
            </a:r>
            <a:endParaRPr lang="ja-JP" altLang="en-US" sz="2200" dirty="0">
              <a:solidFill>
                <a:schemeClr val="bg1"/>
              </a:solidFill>
              <a:latin typeface="Arial Black" pitchFamily="34" charset="0"/>
              <a:ea typeface="HGP創英角ｺﾞｼｯｸUB" pitchFamily="50" charset="-128"/>
            </a:endParaRPr>
          </a:p>
        </p:txBody>
      </p:sp>
      <p:sp>
        <p:nvSpPr>
          <p:cNvPr id="42" name="テキスト ボックス 10"/>
          <p:cNvSpPr txBox="1">
            <a:spLocks noChangeArrowheads="1"/>
          </p:cNvSpPr>
          <p:nvPr/>
        </p:nvSpPr>
        <p:spPr bwMode="auto">
          <a:xfrm>
            <a:off x="339038" y="3143504"/>
            <a:ext cx="889262" cy="461665"/>
          </a:xfrm>
          <a:prstGeom prst="rect">
            <a:avLst/>
          </a:prstGeom>
          <a:noFill/>
          <a:ln w="9525">
            <a:noFill/>
            <a:miter lim="800000"/>
            <a:headEnd/>
            <a:tailEnd/>
          </a:ln>
        </p:spPr>
        <p:txBody>
          <a:bodyPr wrap="square" lIns="0" tIns="0" rIns="0" bIns="0">
            <a:spAutoFit/>
          </a:bodyPr>
          <a:lstStyle/>
          <a:p>
            <a:pPr>
              <a:lnSpc>
                <a:spcPts val="1800"/>
              </a:lnSpc>
            </a:pPr>
            <a:r>
              <a:rPr lang="en-US" altLang="ja-JP" sz="1600" b="1" dirty="0" smtClean="0">
                <a:latin typeface="MS UI Gothic" pitchFamily="50" charset="-128"/>
                <a:ea typeface="MS UI Gothic" pitchFamily="50" charset="-128"/>
              </a:rPr>
              <a:t>Nailing Machine</a:t>
            </a:r>
            <a:endParaRPr lang="ja-JP" altLang="en-US" sz="1600" b="1" dirty="0">
              <a:latin typeface="MS UI Gothic" pitchFamily="50" charset="-128"/>
              <a:ea typeface="MS UI Gothic" pitchFamily="50" charset="-128"/>
            </a:endParaRPr>
          </a:p>
        </p:txBody>
      </p:sp>
      <p:pic>
        <p:nvPicPr>
          <p:cNvPr id="43" name="Picture 1" descr="\\Ts-16tgl\画像映像\画像\創業70周年\昔の写真\直方工場\直方_30.jpg"/>
          <p:cNvPicPr>
            <a:picLocks noChangeAspect="1" noChangeArrowheads="1"/>
          </p:cNvPicPr>
          <p:nvPr/>
        </p:nvPicPr>
        <p:blipFill>
          <a:blip r:embed="rId13" cstate="print"/>
          <a:srcRect/>
          <a:stretch>
            <a:fillRect/>
          </a:stretch>
        </p:blipFill>
        <p:spPr bwMode="auto">
          <a:xfrm>
            <a:off x="204735" y="1533395"/>
            <a:ext cx="1953766" cy="1355204"/>
          </a:xfrm>
          <a:prstGeom prst="rect">
            <a:avLst/>
          </a:prstGeom>
          <a:noFill/>
        </p:spPr>
      </p:pic>
      <p:sp>
        <p:nvSpPr>
          <p:cNvPr id="41" name="日付プレースホルダ 40"/>
          <p:cNvSpPr>
            <a:spLocks noGrp="1"/>
          </p:cNvSpPr>
          <p:nvPr>
            <p:ph type="dt" sz="half" idx="10"/>
          </p:nvPr>
        </p:nvSpPr>
        <p:spPr>
          <a:xfrm>
            <a:off x="35496" y="6448251"/>
            <a:ext cx="2133600" cy="365125"/>
          </a:xfrm>
        </p:spPr>
        <p:txBody>
          <a:bodyPr/>
          <a:lstStyle/>
          <a:p>
            <a:pPr>
              <a:defRPr/>
            </a:pPr>
            <a:fld id="{92C4B7EB-70E2-44F3-9510-02ECFD61A5CA}" type="datetime1">
              <a:rPr lang="ja-JP" altLang="en-US" smtClean="0"/>
              <a:pPr>
                <a:defRPr/>
              </a:pPr>
              <a:t>2011/3/15</a:t>
            </a:fld>
            <a:endParaRPr lang="ja-JP" altLang="en-US" dirty="0"/>
          </a:p>
        </p:txBody>
      </p:sp>
      <p:sp>
        <p:nvSpPr>
          <p:cNvPr id="45" name="フッター プレースホルダ 44"/>
          <p:cNvSpPr>
            <a:spLocks noGrp="1"/>
          </p:cNvSpPr>
          <p:nvPr>
            <p:ph type="ftr" sz="quarter" idx="11"/>
          </p:nvPr>
        </p:nvSpPr>
        <p:spPr/>
        <p:txBody>
          <a:bodyPr/>
          <a:lstStyle/>
          <a:p>
            <a:endParaRPr lang="ja-JP" alt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タイトル"/>
          <p:cNvSpPr txBox="1"/>
          <p:nvPr/>
        </p:nvSpPr>
        <p:spPr>
          <a:xfrm>
            <a:off x="0" y="0"/>
            <a:ext cx="7794625" cy="584775"/>
          </a:xfrm>
          <a:prstGeom prst="rect">
            <a:avLst/>
          </a:prstGeom>
          <a:noFill/>
        </p:spPr>
        <p:txBody>
          <a:bodyPr>
            <a:spAutoFit/>
          </a:bodyPr>
          <a:lstStyle/>
          <a:p>
            <a:pPr defTabSz="914370" fontAlgn="auto">
              <a:spcBef>
                <a:spcPts val="0"/>
              </a:spcBef>
              <a:spcAft>
                <a:spcPts val="0"/>
              </a:spcAft>
              <a:defRPr/>
            </a:pPr>
            <a:r>
              <a:rPr lang="en-US" altLang="zh-TW" sz="3200" b="1" dirty="0" smtClean="0">
                <a:latin typeface="Arial" pitchFamily="34" charset="0"/>
                <a:ea typeface="SimHei" pitchFamily="2" charset="-122"/>
                <a:cs typeface="Arial" pitchFamily="34" charset="0"/>
              </a:rPr>
              <a:t>Transition to shrink-fit tool holder</a:t>
            </a:r>
            <a:endParaRPr lang="en-US" altLang="ja-JP" sz="3200" b="1" dirty="0">
              <a:latin typeface="Arial" pitchFamily="34" charset="0"/>
              <a:ea typeface="SimHei" pitchFamily="2" charset="-122"/>
              <a:cs typeface="Arial" pitchFamily="34" charset="0"/>
            </a:endParaRPr>
          </a:p>
        </p:txBody>
      </p:sp>
      <p:sp>
        <p:nvSpPr>
          <p:cNvPr id="12" name="正方形/長方形 11"/>
          <p:cNvSpPr/>
          <p:nvPr/>
        </p:nvSpPr>
        <p:spPr>
          <a:xfrm>
            <a:off x="215516" y="1952836"/>
            <a:ext cx="3636404" cy="475252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3" name="テキスト ボックス 12"/>
          <p:cNvSpPr txBox="1"/>
          <p:nvPr/>
        </p:nvSpPr>
        <p:spPr>
          <a:xfrm>
            <a:off x="215516" y="1952836"/>
            <a:ext cx="3636404" cy="461665"/>
          </a:xfrm>
          <a:prstGeom prst="rect">
            <a:avLst/>
          </a:prstGeom>
          <a:solidFill>
            <a:srgbClr val="0070C0"/>
          </a:solidFill>
        </p:spPr>
        <p:txBody>
          <a:bodyPr wrap="square" rtlCol="0">
            <a:spAutoFit/>
          </a:bodyPr>
          <a:lstStyle/>
          <a:p>
            <a:pPr algn="ctr"/>
            <a:r>
              <a:rPr lang="en-US" altLang="zh-CN" sz="2400" dirty="0" smtClean="0">
                <a:solidFill>
                  <a:schemeClr val="bg1"/>
                </a:solidFill>
                <a:latin typeface="Arial" pitchFamily="34" charset="0"/>
                <a:ea typeface="SimHei" pitchFamily="2" charset="-122"/>
                <a:cs typeface="Arial" pitchFamily="34" charset="0"/>
              </a:rPr>
              <a:t>Existing tool holder</a:t>
            </a:r>
            <a:endParaRPr lang="ja-JP" altLang="en-US" sz="2400" dirty="0">
              <a:solidFill>
                <a:schemeClr val="bg1"/>
              </a:solidFill>
              <a:latin typeface="Arial" pitchFamily="34" charset="0"/>
              <a:ea typeface="SimHei" pitchFamily="2" charset="-122"/>
              <a:cs typeface="Arial" pitchFamily="34" charset="0"/>
            </a:endParaRPr>
          </a:p>
        </p:txBody>
      </p:sp>
      <p:sp>
        <p:nvSpPr>
          <p:cNvPr id="14" name="右矢印 13"/>
          <p:cNvSpPr/>
          <p:nvPr/>
        </p:nvSpPr>
        <p:spPr>
          <a:xfrm>
            <a:off x="4049942" y="4185084"/>
            <a:ext cx="1044116" cy="36004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241222" y="2550766"/>
            <a:ext cx="1437107" cy="830997"/>
          </a:xfrm>
          <a:prstGeom prst="rect">
            <a:avLst/>
          </a:prstGeom>
          <a:noFill/>
        </p:spPr>
        <p:txBody>
          <a:bodyPr wrap="square" rtlCol="0">
            <a:spAutoFit/>
          </a:bodyPr>
          <a:lstStyle/>
          <a:p>
            <a:r>
              <a:rPr lang="en-US" altLang="zh-CN" sz="2400" b="1" dirty="0" smtClean="0">
                <a:latin typeface="Arial" pitchFamily="34" charset="0"/>
                <a:ea typeface="SimHei" pitchFamily="2" charset="-122"/>
                <a:cs typeface="Arial" pitchFamily="34" charset="0"/>
              </a:rPr>
              <a:t>Milling</a:t>
            </a:r>
          </a:p>
          <a:p>
            <a:r>
              <a:rPr lang="en-US" altLang="zh-CN" sz="2400" b="1" dirty="0" smtClean="0">
                <a:latin typeface="Arial" pitchFamily="34" charset="0"/>
                <a:ea typeface="SimHei" pitchFamily="2" charset="-122"/>
                <a:cs typeface="Arial" pitchFamily="34" charset="0"/>
              </a:rPr>
              <a:t>chuck</a:t>
            </a:r>
            <a:endParaRPr lang="ja-JP" altLang="en-US" sz="2400" b="1" dirty="0">
              <a:latin typeface="Arial" pitchFamily="34" charset="0"/>
              <a:ea typeface="SimHei" pitchFamily="2" charset="-122"/>
              <a:cs typeface="Arial" pitchFamily="34" charset="0"/>
            </a:endParaRPr>
          </a:p>
        </p:txBody>
      </p:sp>
      <p:sp>
        <p:nvSpPr>
          <p:cNvPr id="20" name="テキスト ボックス 19"/>
          <p:cNvSpPr txBox="1"/>
          <p:nvPr/>
        </p:nvSpPr>
        <p:spPr>
          <a:xfrm>
            <a:off x="1851951" y="6234259"/>
            <a:ext cx="2199189" cy="461665"/>
          </a:xfrm>
          <a:prstGeom prst="rect">
            <a:avLst/>
          </a:prstGeom>
          <a:noFill/>
        </p:spPr>
        <p:txBody>
          <a:bodyPr wrap="square" rtlCol="0">
            <a:spAutoFit/>
          </a:bodyPr>
          <a:lstStyle/>
          <a:p>
            <a:pPr defTabSz="914370" fontAlgn="auto">
              <a:spcBef>
                <a:spcPts val="0"/>
              </a:spcBef>
              <a:spcAft>
                <a:spcPts val="0"/>
              </a:spcAft>
              <a:defRPr/>
            </a:pPr>
            <a:r>
              <a:rPr lang="en-US" altLang="zh-CN" sz="2400" b="1" dirty="0" err="1" smtClean="0">
                <a:latin typeface="Arial" pitchFamily="34" charset="0"/>
                <a:ea typeface="SimHei" pitchFamily="2" charset="-122"/>
                <a:cs typeface="Arial" pitchFamily="34" charset="0"/>
              </a:rPr>
              <a:t>Collet</a:t>
            </a:r>
            <a:r>
              <a:rPr lang="en-US" altLang="zh-CN" sz="2400" b="1" dirty="0" smtClean="0">
                <a:latin typeface="Arial" pitchFamily="34" charset="0"/>
                <a:ea typeface="SimHei" pitchFamily="2" charset="-122"/>
                <a:cs typeface="Arial" pitchFamily="34" charset="0"/>
              </a:rPr>
              <a:t> holder</a:t>
            </a:r>
            <a:endParaRPr lang="en-US" altLang="ja-JP" sz="2400" b="1" dirty="0">
              <a:solidFill>
                <a:schemeClr val="bg1"/>
              </a:solidFill>
              <a:latin typeface="Arial" pitchFamily="34" charset="0"/>
              <a:ea typeface="SimHei" pitchFamily="2" charset="-122"/>
              <a:cs typeface="Arial" pitchFamily="34" charset="0"/>
            </a:endParaRPr>
          </a:p>
        </p:txBody>
      </p:sp>
      <p:pic>
        <p:nvPicPr>
          <p:cNvPr id="28" name="図 27" descr="刃物5_NB-EBO.png"/>
          <p:cNvPicPr>
            <a:picLocks noChangeAspect="1"/>
          </p:cNvPicPr>
          <p:nvPr/>
        </p:nvPicPr>
        <p:blipFill>
          <a:blip r:embed="rId3" cstate="print"/>
          <a:srcRect l="81250" t="16963" r="12222" b="30093"/>
          <a:stretch>
            <a:fillRect/>
          </a:stretch>
        </p:blipFill>
        <p:spPr>
          <a:xfrm rot="13820730">
            <a:off x="7696200" y="164021"/>
            <a:ext cx="334264" cy="1778000"/>
          </a:xfrm>
          <a:prstGeom prst="rect">
            <a:avLst/>
          </a:prstGeom>
        </p:spPr>
      </p:pic>
      <p:pic>
        <p:nvPicPr>
          <p:cNvPr id="29" name="図 28" descr="刃物2_CBN.png"/>
          <p:cNvPicPr>
            <a:picLocks noChangeAspect="1"/>
          </p:cNvPicPr>
          <p:nvPr/>
        </p:nvPicPr>
        <p:blipFill>
          <a:blip r:embed="rId4" cstate="print"/>
          <a:srcRect l="42706" t="4074" r="49240" b="38704"/>
          <a:stretch>
            <a:fillRect/>
          </a:stretch>
        </p:blipFill>
        <p:spPr>
          <a:xfrm rot="13820730">
            <a:off x="7137399" y="-247018"/>
            <a:ext cx="391160" cy="2197608"/>
          </a:xfrm>
          <a:prstGeom prst="rect">
            <a:avLst/>
          </a:prstGeom>
        </p:spPr>
      </p:pic>
      <p:grpSp>
        <p:nvGrpSpPr>
          <p:cNvPr id="22" name="グループ化 21"/>
          <p:cNvGrpSpPr/>
          <p:nvPr/>
        </p:nvGrpSpPr>
        <p:grpSpPr>
          <a:xfrm>
            <a:off x="5220072" y="1952836"/>
            <a:ext cx="3672408" cy="4752528"/>
            <a:chOff x="5220072" y="1952836"/>
            <a:chExt cx="3672408" cy="4752528"/>
          </a:xfrm>
        </p:grpSpPr>
        <p:sp>
          <p:nvSpPr>
            <p:cNvPr id="17" name="正方形/長方形 16"/>
            <p:cNvSpPr/>
            <p:nvPr/>
          </p:nvSpPr>
          <p:spPr>
            <a:xfrm>
              <a:off x="5234464" y="1952836"/>
              <a:ext cx="3636404" cy="475252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latin typeface="SimHei" pitchFamily="2" charset="-122"/>
                <a:ea typeface="SimHei" pitchFamily="2" charset="-122"/>
              </a:endParaRPr>
            </a:p>
          </p:txBody>
        </p:sp>
        <p:sp>
          <p:nvSpPr>
            <p:cNvPr id="18" name="テキスト ボックス 17"/>
            <p:cNvSpPr txBox="1"/>
            <p:nvPr/>
          </p:nvSpPr>
          <p:spPr>
            <a:xfrm>
              <a:off x="5220072" y="1952836"/>
              <a:ext cx="3672408" cy="461665"/>
            </a:xfrm>
            <a:prstGeom prst="rect">
              <a:avLst/>
            </a:prstGeom>
            <a:solidFill>
              <a:srgbClr val="F01C1C"/>
            </a:solidFill>
          </p:spPr>
          <p:txBody>
            <a:bodyPr wrap="square" rtlCol="0">
              <a:spAutoFit/>
            </a:bodyPr>
            <a:lstStyle/>
            <a:p>
              <a:pPr algn="ctr"/>
              <a:r>
                <a:rPr lang="en-US" altLang="zh-CN" sz="2400" dirty="0" smtClean="0">
                  <a:solidFill>
                    <a:schemeClr val="bg1"/>
                  </a:solidFill>
                  <a:latin typeface="Arial" pitchFamily="34" charset="0"/>
                  <a:ea typeface="SimHei" pitchFamily="2" charset="-122"/>
                  <a:cs typeface="Arial" pitchFamily="34" charset="0"/>
                </a:rPr>
                <a:t>Shrink-fit tool holder</a:t>
              </a:r>
              <a:endParaRPr lang="ja-JP" altLang="en-US" sz="2400" dirty="0">
                <a:solidFill>
                  <a:schemeClr val="bg1"/>
                </a:solidFill>
                <a:latin typeface="Arial" pitchFamily="34" charset="0"/>
                <a:ea typeface="SimHei" pitchFamily="2" charset="-122"/>
                <a:cs typeface="Arial" pitchFamily="34" charset="0"/>
              </a:endParaRPr>
            </a:p>
          </p:txBody>
        </p:sp>
        <p:pic>
          <p:nvPicPr>
            <p:cNvPr id="30" name="図 29" descr="SLRA3度_2.png"/>
            <p:cNvPicPr>
              <a:picLocks noChangeAspect="1"/>
            </p:cNvPicPr>
            <p:nvPr/>
          </p:nvPicPr>
          <p:blipFill>
            <a:blip r:embed="rId5" cstate="print"/>
            <a:stretch>
              <a:fillRect/>
            </a:stretch>
          </p:blipFill>
          <p:spPr>
            <a:xfrm rot="12532030">
              <a:off x="6345599" y="2683389"/>
              <a:ext cx="1208709" cy="3697724"/>
            </a:xfrm>
            <a:prstGeom prst="rect">
              <a:avLst/>
            </a:prstGeom>
          </p:spPr>
        </p:pic>
      </p:grpSp>
      <p:pic>
        <p:nvPicPr>
          <p:cNvPr id="31" name="図 30" descr="art2.png"/>
          <p:cNvPicPr>
            <a:picLocks noChangeAspect="1"/>
          </p:cNvPicPr>
          <p:nvPr/>
        </p:nvPicPr>
        <p:blipFill>
          <a:blip r:embed="rId6" cstate="print"/>
          <a:stretch>
            <a:fillRect/>
          </a:stretch>
        </p:blipFill>
        <p:spPr>
          <a:xfrm rot="12600000">
            <a:off x="823818" y="2525711"/>
            <a:ext cx="1301808" cy="3644087"/>
          </a:xfrm>
          <a:prstGeom prst="rect">
            <a:avLst/>
          </a:prstGeom>
        </p:spPr>
      </p:pic>
      <p:pic>
        <p:nvPicPr>
          <p:cNvPr id="32" name="図 31" descr="cth1.png"/>
          <p:cNvPicPr>
            <a:picLocks noChangeAspect="1"/>
          </p:cNvPicPr>
          <p:nvPr/>
        </p:nvPicPr>
        <p:blipFill>
          <a:blip r:embed="rId7" cstate="print"/>
          <a:stretch>
            <a:fillRect/>
          </a:stretch>
        </p:blipFill>
        <p:spPr>
          <a:xfrm rot="12600000">
            <a:off x="2028138" y="3168092"/>
            <a:ext cx="1159713" cy="3644087"/>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400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4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5000"/>
                            </p:stCondLst>
                            <p:childTnLst>
                              <p:par>
                                <p:cTn id="13" presetID="35" presetClass="emph" presetSubtype="0" repeatCount="indefinite" fill="hold" grpId="0" nodeType="afterEffect">
                                  <p:stCondLst>
                                    <p:cond delay="500"/>
                                  </p:stCondLst>
                                  <p:childTnLst>
                                    <p:anim calcmode="discrete" valueType="str">
                                      <p:cBhvr>
                                        <p:cTn id="14" dur="5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descr="スリム断面.png"/>
          <p:cNvPicPr>
            <a:picLocks noChangeAspect="1"/>
          </p:cNvPicPr>
          <p:nvPr/>
        </p:nvPicPr>
        <p:blipFill>
          <a:blip r:embed="rId3" cstate="print"/>
          <a:srcRect r="65839"/>
          <a:stretch>
            <a:fillRect/>
          </a:stretch>
        </p:blipFill>
        <p:spPr>
          <a:xfrm rot="18873197">
            <a:off x="4867424" y="1781050"/>
            <a:ext cx="3927379" cy="4090988"/>
          </a:xfrm>
          <a:prstGeom prst="rect">
            <a:avLst/>
          </a:prstGeom>
        </p:spPr>
      </p:pic>
      <p:pic>
        <p:nvPicPr>
          <p:cNvPr id="40" name="図 39" descr="CTH断面.png"/>
          <p:cNvPicPr>
            <a:picLocks noChangeAspect="1"/>
          </p:cNvPicPr>
          <p:nvPr/>
        </p:nvPicPr>
        <p:blipFill>
          <a:blip r:embed="rId4" cstate="print"/>
          <a:srcRect r="65400"/>
          <a:stretch>
            <a:fillRect/>
          </a:stretch>
        </p:blipFill>
        <p:spPr>
          <a:xfrm rot="18873197">
            <a:off x="372227" y="1786380"/>
            <a:ext cx="3934080" cy="4071272"/>
          </a:xfrm>
          <a:prstGeom prst="rect">
            <a:avLst/>
          </a:prstGeom>
        </p:spPr>
      </p:pic>
      <p:sp>
        <p:nvSpPr>
          <p:cNvPr id="6" name="Text-タイトル"/>
          <p:cNvSpPr txBox="1"/>
          <p:nvPr/>
        </p:nvSpPr>
        <p:spPr>
          <a:xfrm>
            <a:off x="0" y="0"/>
            <a:ext cx="8784468" cy="584775"/>
          </a:xfrm>
          <a:prstGeom prst="rect">
            <a:avLst/>
          </a:prstGeom>
          <a:noFill/>
        </p:spPr>
        <p:txBody>
          <a:bodyPr wrap="square">
            <a:spAutoFit/>
          </a:bodyPr>
          <a:lstStyle/>
          <a:p>
            <a:pPr defTabSz="914370" fontAlgn="auto">
              <a:spcBef>
                <a:spcPts val="0"/>
              </a:spcBef>
              <a:spcAft>
                <a:spcPts val="0"/>
              </a:spcAft>
              <a:defRPr/>
            </a:pPr>
            <a:r>
              <a:rPr lang="en-US" altLang="zh-CN" sz="3200" b="1" dirty="0" smtClean="0">
                <a:latin typeface="Arial" pitchFamily="34" charset="0"/>
                <a:ea typeface="SimHei" pitchFamily="2" charset="-122"/>
                <a:cs typeface="Arial" pitchFamily="34" charset="0"/>
              </a:rPr>
              <a:t>Superiority for using Shrink-fit tool holder.</a:t>
            </a:r>
            <a:endParaRPr lang="en-US" altLang="ja-JP" sz="3200" b="1" dirty="0">
              <a:latin typeface="Arial" pitchFamily="34" charset="0"/>
              <a:ea typeface="SimHei" pitchFamily="2" charset="-122"/>
              <a:cs typeface="Arial" pitchFamily="34" charset="0"/>
            </a:endParaRPr>
          </a:p>
        </p:txBody>
      </p:sp>
      <p:pic>
        <p:nvPicPr>
          <p:cNvPr id="7" name="図 6" descr="ｍｓｔ-写真1-2.jpg"/>
          <p:cNvPicPr>
            <a:picLocks noChangeAspect="1"/>
          </p:cNvPicPr>
          <p:nvPr/>
        </p:nvPicPr>
        <p:blipFill>
          <a:blip r:embed="rId5" cstate="print">
            <a:clrChange>
              <a:clrFrom>
                <a:srgbClr val="FFFFFF"/>
              </a:clrFrom>
              <a:clrTo>
                <a:srgbClr val="FFFFFF">
                  <a:alpha val="0"/>
                </a:srgbClr>
              </a:clrTo>
            </a:clrChange>
          </a:blip>
          <a:stretch>
            <a:fillRect/>
          </a:stretch>
        </p:blipFill>
        <p:spPr>
          <a:xfrm rot="1251031">
            <a:off x="4375466" y="4780717"/>
            <a:ext cx="800445" cy="952530"/>
          </a:xfrm>
          <a:prstGeom prst="rect">
            <a:avLst/>
          </a:prstGeom>
        </p:spPr>
      </p:pic>
      <p:pic>
        <p:nvPicPr>
          <p:cNvPr id="8" name="図 7" descr="ｍｓｔ-写真1-1.jpg"/>
          <p:cNvPicPr>
            <a:picLocks noChangeAspect="1"/>
          </p:cNvPicPr>
          <p:nvPr/>
        </p:nvPicPr>
        <p:blipFill>
          <a:blip r:embed="rId6" cstate="print">
            <a:clrChange>
              <a:clrFrom>
                <a:srgbClr val="FFFFFF"/>
              </a:clrFrom>
              <a:clrTo>
                <a:srgbClr val="FFFFFF">
                  <a:alpha val="0"/>
                </a:srgbClr>
              </a:clrTo>
            </a:clrChange>
          </a:blip>
          <a:stretch>
            <a:fillRect/>
          </a:stretch>
        </p:blipFill>
        <p:spPr>
          <a:xfrm rot="18900000" flipH="1">
            <a:off x="3850361" y="5571453"/>
            <a:ext cx="591141" cy="725250"/>
          </a:xfrm>
          <a:prstGeom prst="rect">
            <a:avLst/>
          </a:prstGeom>
        </p:spPr>
      </p:pic>
      <p:sp>
        <p:nvSpPr>
          <p:cNvPr id="9" name="正方形/長方形 8"/>
          <p:cNvSpPr/>
          <p:nvPr/>
        </p:nvSpPr>
        <p:spPr>
          <a:xfrm>
            <a:off x="567158" y="1364291"/>
            <a:ext cx="1400537" cy="400110"/>
          </a:xfrm>
          <a:prstGeom prst="rect">
            <a:avLst/>
          </a:prstGeom>
        </p:spPr>
        <p:txBody>
          <a:bodyPr wrap="square">
            <a:spAutoFit/>
          </a:bodyPr>
          <a:lstStyle/>
          <a:p>
            <a:r>
              <a:rPr lang="en-US" altLang="ja-JP" sz="2000" dirty="0" smtClean="0">
                <a:latin typeface="Arial" pitchFamily="34" charset="0"/>
                <a:ea typeface="SimHei" pitchFamily="2" charset="-122"/>
                <a:cs typeface="Arial" pitchFamily="34" charset="0"/>
              </a:rPr>
              <a:t>Main body</a:t>
            </a:r>
          </a:p>
        </p:txBody>
      </p:sp>
      <p:sp>
        <p:nvSpPr>
          <p:cNvPr id="10" name="正方形/長方形 9"/>
          <p:cNvSpPr/>
          <p:nvPr/>
        </p:nvSpPr>
        <p:spPr>
          <a:xfrm>
            <a:off x="3548299" y="5224128"/>
            <a:ext cx="826931" cy="400110"/>
          </a:xfrm>
          <a:prstGeom prst="rect">
            <a:avLst/>
          </a:prstGeom>
        </p:spPr>
        <p:txBody>
          <a:bodyPr wrap="square">
            <a:spAutoFit/>
          </a:bodyPr>
          <a:lstStyle/>
          <a:p>
            <a:r>
              <a:rPr lang="en-US" altLang="zh-CN" sz="2000" dirty="0" smtClean="0">
                <a:latin typeface="Arial" pitchFamily="34" charset="0"/>
                <a:ea typeface="SimHei" pitchFamily="2" charset="-122"/>
                <a:cs typeface="Arial" pitchFamily="34" charset="0"/>
              </a:rPr>
              <a:t>Nut</a:t>
            </a:r>
            <a:endParaRPr lang="en-US" altLang="ja-JP" sz="2000" dirty="0" smtClean="0">
              <a:latin typeface="Arial" pitchFamily="34" charset="0"/>
              <a:ea typeface="SimHei" pitchFamily="2" charset="-122"/>
              <a:cs typeface="Arial" pitchFamily="34" charset="0"/>
            </a:endParaRPr>
          </a:p>
        </p:txBody>
      </p:sp>
      <p:sp>
        <p:nvSpPr>
          <p:cNvPr id="11" name="正方形/長方形 10"/>
          <p:cNvSpPr/>
          <p:nvPr/>
        </p:nvSpPr>
        <p:spPr>
          <a:xfrm>
            <a:off x="138896" y="5329286"/>
            <a:ext cx="1145894" cy="400110"/>
          </a:xfrm>
          <a:prstGeom prst="rect">
            <a:avLst/>
          </a:prstGeom>
        </p:spPr>
        <p:txBody>
          <a:bodyPr wrap="square">
            <a:spAutoFit/>
          </a:bodyPr>
          <a:lstStyle/>
          <a:p>
            <a:pPr algn="ctr"/>
            <a:r>
              <a:rPr lang="en-US" altLang="zh-CN" sz="2000" dirty="0" smtClean="0">
                <a:latin typeface="Arial" pitchFamily="34" charset="0"/>
                <a:ea typeface="SimHei" pitchFamily="2" charset="-122"/>
                <a:cs typeface="Arial" pitchFamily="34" charset="0"/>
              </a:rPr>
              <a:t>Retainer</a:t>
            </a:r>
            <a:endParaRPr lang="en-US" altLang="ja-JP" sz="2000" dirty="0" smtClean="0">
              <a:latin typeface="Arial" pitchFamily="34" charset="0"/>
              <a:ea typeface="SimHei" pitchFamily="2" charset="-122"/>
              <a:cs typeface="Arial" pitchFamily="34" charset="0"/>
            </a:endParaRPr>
          </a:p>
        </p:txBody>
      </p:sp>
      <p:sp>
        <p:nvSpPr>
          <p:cNvPr id="12" name="正方形/長方形 11"/>
          <p:cNvSpPr/>
          <p:nvPr/>
        </p:nvSpPr>
        <p:spPr>
          <a:xfrm>
            <a:off x="1192193" y="5887485"/>
            <a:ext cx="1423685" cy="400110"/>
          </a:xfrm>
          <a:prstGeom prst="rect">
            <a:avLst/>
          </a:prstGeom>
        </p:spPr>
        <p:txBody>
          <a:bodyPr wrap="square">
            <a:spAutoFit/>
          </a:bodyPr>
          <a:lstStyle/>
          <a:p>
            <a:r>
              <a:rPr lang="en-US" altLang="zh-CN" sz="2000" dirty="0" smtClean="0">
                <a:latin typeface="Arial" pitchFamily="34" charset="0"/>
                <a:ea typeface="SimHei" pitchFamily="2" charset="-122"/>
                <a:cs typeface="Arial" pitchFamily="34" charset="0"/>
              </a:rPr>
              <a:t>Steel ball</a:t>
            </a:r>
            <a:endParaRPr lang="en-US" altLang="ja-JP" sz="2000" dirty="0" smtClean="0">
              <a:latin typeface="Arial" pitchFamily="34" charset="0"/>
              <a:ea typeface="SimHei" pitchFamily="2" charset="-122"/>
              <a:cs typeface="Arial" pitchFamily="34" charset="0"/>
            </a:endParaRPr>
          </a:p>
        </p:txBody>
      </p:sp>
      <p:sp>
        <p:nvSpPr>
          <p:cNvPr id="13" name="正方形/長方形 12"/>
          <p:cNvSpPr/>
          <p:nvPr/>
        </p:nvSpPr>
        <p:spPr>
          <a:xfrm>
            <a:off x="4161522" y="4599855"/>
            <a:ext cx="1116534" cy="400110"/>
          </a:xfrm>
          <a:prstGeom prst="rect">
            <a:avLst/>
          </a:prstGeom>
        </p:spPr>
        <p:txBody>
          <a:bodyPr wrap="square">
            <a:spAutoFit/>
          </a:bodyPr>
          <a:lstStyle/>
          <a:p>
            <a:r>
              <a:rPr lang="en-US" altLang="zh-CN" sz="2000" dirty="0" err="1" smtClean="0">
                <a:latin typeface="Arial" pitchFamily="34" charset="0"/>
                <a:ea typeface="SimHei" pitchFamily="2" charset="-122"/>
                <a:cs typeface="Arial" pitchFamily="34" charset="0"/>
              </a:rPr>
              <a:t>Collet</a:t>
            </a:r>
            <a:endParaRPr lang="en-US" altLang="ja-JP" sz="2000" dirty="0" smtClean="0">
              <a:latin typeface="Arial" pitchFamily="34" charset="0"/>
              <a:ea typeface="SimHei" pitchFamily="2" charset="-122"/>
              <a:cs typeface="Arial" pitchFamily="34" charset="0"/>
            </a:endParaRPr>
          </a:p>
        </p:txBody>
      </p:sp>
      <p:grpSp>
        <p:nvGrpSpPr>
          <p:cNvPr id="14" name="グループ化 13"/>
          <p:cNvGrpSpPr/>
          <p:nvPr/>
        </p:nvGrpSpPr>
        <p:grpSpPr>
          <a:xfrm>
            <a:off x="235451" y="800708"/>
            <a:ext cx="3220425" cy="469962"/>
            <a:chOff x="235451" y="800708"/>
            <a:chExt cx="3220425" cy="469962"/>
          </a:xfrm>
        </p:grpSpPr>
        <p:pic>
          <p:nvPicPr>
            <p:cNvPr id="15" name="Picture 2"/>
            <p:cNvPicPr>
              <a:picLocks noChangeAspect="1" noChangeArrowheads="1"/>
            </p:cNvPicPr>
            <p:nvPr/>
          </p:nvPicPr>
          <p:blipFill>
            <a:blip r:embed="rId7" cstate="print"/>
            <a:srcRect/>
            <a:stretch>
              <a:fillRect/>
            </a:stretch>
          </p:blipFill>
          <p:spPr bwMode="auto">
            <a:xfrm>
              <a:off x="235451" y="836712"/>
              <a:ext cx="3220425" cy="433958"/>
            </a:xfrm>
            <a:prstGeom prst="rect">
              <a:avLst/>
            </a:prstGeom>
            <a:noFill/>
            <a:ln w="9525">
              <a:noFill/>
              <a:miter lim="800000"/>
              <a:headEnd/>
              <a:tailEnd/>
            </a:ln>
          </p:spPr>
        </p:pic>
        <p:sp>
          <p:nvSpPr>
            <p:cNvPr id="16" name="Text-タイトル"/>
            <p:cNvSpPr txBox="1"/>
            <p:nvPr/>
          </p:nvSpPr>
          <p:spPr>
            <a:xfrm>
              <a:off x="251520" y="800708"/>
              <a:ext cx="2520280" cy="461665"/>
            </a:xfrm>
            <a:prstGeom prst="rect">
              <a:avLst/>
            </a:prstGeom>
            <a:noFill/>
          </p:spPr>
          <p:txBody>
            <a:bodyPr wrap="square">
              <a:spAutoFit/>
            </a:bodyPr>
            <a:lstStyle/>
            <a:p>
              <a:pPr defTabSz="914370" fontAlgn="auto">
                <a:spcBef>
                  <a:spcPts val="0"/>
                </a:spcBef>
                <a:spcAft>
                  <a:spcPts val="0"/>
                </a:spcAft>
                <a:defRPr/>
              </a:pPr>
              <a:r>
                <a:rPr lang="en-US" altLang="zh-CN" sz="2400" b="1" dirty="0" err="1" smtClean="0">
                  <a:solidFill>
                    <a:schemeClr val="bg1"/>
                  </a:solidFill>
                  <a:latin typeface="Arial" pitchFamily="34" charset="0"/>
                  <a:ea typeface="SimHei" pitchFamily="2" charset="-122"/>
                  <a:cs typeface="Arial" pitchFamily="34" charset="0"/>
                </a:rPr>
                <a:t>Collet</a:t>
              </a:r>
              <a:r>
                <a:rPr lang="en-US" altLang="zh-CN" sz="2400" b="1" dirty="0" smtClean="0">
                  <a:solidFill>
                    <a:schemeClr val="bg1"/>
                  </a:solidFill>
                  <a:latin typeface="Arial" pitchFamily="34" charset="0"/>
                  <a:ea typeface="SimHei" pitchFamily="2" charset="-122"/>
                  <a:cs typeface="Arial" pitchFamily="34" charset="0"/>
                </a:rPr>
                <a:t> holder</a:t>
              </a:r>
              <a:endParaRPr lang="en-US" altLang="ja-JP" sz="2400" b="1" dirty="0">
                <a:solidFill>
                  <a:schemeClr val="bg1"/>
                </a:solidFill>
                <a:latin typeface="Arial" pitchFamily="34" charset="0"/>
                <a:ea typeface="SimHei" pitchFamily="2" charset="-122"/>
                <a:cs typeface="Arial" pitchFamily="34" charset="0"/>
              </a:endParaRPr>
            </a:p>
          </p:txBody>
        </p:sp>
      </p:grpSp>
      <p:grpSp>
        <p:nvGrpSpPr>
          <p:cNvPr id="17" name="グループ化 16"/>
          <p:cNvGrpSpPr/>
          <p:nvPr/>
        </p:nvGrpSpPr>
        <p:grpSpPr>
          <a:xfrm>
            <a:off x="5660029" y="807095"/>
            <a:ext cx="3340052" cy="463575"/>
            <a:chOff x="5660029" y="807095"/>
            <a:chExt cx="3340052" cy="463575"/>
          </a:xfrm>
        </p:grpSpPr>
        <p:pic>
          <p:nvPicPr>
            <p:cNvPr id="18" name="Picture 1"/>
            <p:cNvPicPr>
              <a:picLocks noChangeAspect="1" noChangeArrowheads="1"/>
            </p:cNvPicPr>
            <p:nvPr/>
          </p:nvPicPr>
          <p:blipFill>
            <a:blip r:embed="rId8" cstate="print"/>
            <a:srcRect/>
            <a:stretch>
              <a:fillRect/>
            </a:stretch>
          </p:blipFill>
          <p:spPr bwMode="auto">
            <a:xfrm>
              <a:off x="5708059" y="836712"/>
              <a:ext cx="3220425" cy="433958"/>
            </a:xfrm>
            <a:prstGeom prst="rect">
              <a:avLst/>
            </a:prstGeom>
            <a:noFill/>
            <a:ln w="9525">
              <a:noFill/>
              <a:miter lim="800000"/>
              <a:headEnd/>
              <a:tailEnd/>
            </a:ln>
          </p:spPr>
        </p:pic>
        <p:sp>
          <p:nvSpPr>
            <p:cNvPr id="19" name="Text-タイトル"/>
            <p:cNvSpPr txBox="1"/>
            <p:nvPr/>
          </p:nvSpPr>
          <p:spPr>
            <a:xfrm>
              <a:off x="5660029" y="807095"/>
              <a:ext cx="3340052" cy="461665"/>
            </a:xfrm>
            <a:prstGeom prst="rect">
              <a:avLst/>
            </a:prstGeom>
            <a:noFill/>
          </p:spPr>
          <p:txBody>
            <a:bodyPr wrap="square">
              <a:spAutoFit/>
            </a:bodyPr>
            <a:lstStyle/>
            <a:p>
              <a:pPr algn="r" defTabSz="914370" fontAlgn="auto">
                <a:spcBef>
                  <a:spcPts val="0"/>
                </a:spcBef>
                <a:spcAft>
                  <a:spcPts val="0"/>
                </a:spcAft>
                <a:defRPr/>
              </a:pPr>
              <a:r>
                <a:rPr lang="en-US" altLang="zh-CN" sz="2400" b="1" dirty="0" smtClean="0">
                  <a:solidFill>
                    <a:schemeClr val="bg1"/>
                  </a:solidFill>
                  <a:latin typeface="Arial" pitchFamily="34" charset="0"/>
                  <a:ea typeface="SimHei" pitchFamily="2" charset="-122"/>
                  <a:cs typeface="Arial" pitchFamily="34" charset="0"/>
                </a:rPr>
                <a:t>Shrink-fit tool holder</a:t>
              </a:r>
              <a:endParaRPr lang="en-US" altLang="ja-JP" sz="2400" b="1" dirty="0">
                <a:solidFill>
                  <a:schemeClr val="bg1"/>
                </a:solidFill>
                <a:latin typeface="Arial" pitchFamily="34" charset="0"/>
                <a:ea typeface="SimHei" pitchFamily="2" charset="-122"/>
                <a:cs typeface="Arial" pitchFamily="34" charset="0"/>
              </a:endParaRPr>
            </a:p>
          </p:txBody>
        </p:sp>
      </p:grpSp>
      <p:pic>
        <p:nvPicPr>
          <p:cNvPr id="20" name="Picture 15" descr="D:\post\scandata\ｴﾎﾟｯｸ　ｽﾊﾟｰﾊｰﾄﾞﾐﾙ.gif"/>
          <p:cNvPicPr>
            <a:picLocks noChangeAspect="1" noChangeArrowheads="1"/>
          </p:cNvPicPr>
          <p:nvPr/>
        </p:nvPicPr>
        <p:blipFill>
          <a:blip r:embed="rId9" cstate="print">
            <a:clrChange>
              <a:clrFrom>
                <a:srgbClr val="000000">
                  <a:alpha val="0"/>
                </a:srgbClr>
              </a:clrFrom>
              <a:clrTo>
                <a:srgbClr val="000000">
                  <a:alpha val="0"/>
                </a:srgbClr>
              </a:clrTo>
            </a:clrChange>
          </a:blip>
          <a:srcRect/>
          <a:stretch>
            <a:fillRect/>
          </a:stretch>
        </p:blipFill>
        <p:spPr bwMode="auto">
          <a:xfrm rot="18900000">
            <a:off x="3109072" y="6474932"/>
            <a:ext cx="818982" cy="109557"/>
          </a:xfrm>
          <a:prstGeom prst="rect">
            <a:avLst/>
          </a:prstGeom>
          <a:noFill/>
        </p:spPr>
      </p:pic>
      <p:sp>
        <p:nvSpPr>
          <p:cNvPr id="23" name="正方形/長方形 22"/>
          <p:cNvSpPr/>
          <p:nvPr/>
        </p:nvSpPr>
        <p:spPr>
          <a:xfrm>
            <a:off x="5879597" y="2189949"/>
            <a:ext cx="1424027" cy="400110"/>
          </a:xfrm>
          <a:prstGeom prst="rect">
            <a:avLst/>
          </a:prstGeom>
        </p:spPr>
        <p:txBody>
          <a:bodyPr wrap="square">
            <a:spAutoFit/>
          </a:bodyPr>
          <a:lstStyle/>
          <a:p>
            <a:r>
              <a:rPr lang="en-US" altLang="ja-JP" sz="2000" dirty="0" smtClean="0">
                <a:latin typeface="Arial" pitchFamily="34" charset="0"/>
                <a:ea typeface="SimHei" pitchFamily="2" charset="-122"/>
                <a:cs typeface="Arial" pitchFamily="34" charset="0"/>
              </a:rPr>
              <a:t>Main body</a:t>
            </a:r>
          </a:p>
        </p:txBody>
      </p:sp>
      <p:cxnSp>
        <p:nvCxnSpPr>
          <p:cNvPr id="26" name="直線コネクタ 25"/>
          <p:cNvCxnSpPr>
            <a:endCxn id="13" idx="1"/>
          </p:cNvCxnSpPr>
          <p:nvPr/>
        </p:nvCxnSpPr>
        <p:spPr>
          <a:xfrm>
            <a:off x="2604304" y="4027990"/>
            <a:ext cx="1557218" cy="771920"/>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rot="16200000" flipH="1">
            <a:off x="2940390" y="4699741"/>
            <a:ext cx="744186" cy="574487"/>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rot="5400000">
            <a:off x="284523" y="4185619"/>
            <a:ext cx="1537118" cy="809800"/>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33" name="円/楕円 32"/>
          <p:cNvSpPr/>
          <p:nvPr/>
        </p:nvSpPr>
        <p:spPr>
          <a:xfrm>
            <a:off x="3423050" y="1770927"/>
            <a:ext cx="2286000" cy="897846"/>
          </a:xfrm>
          <a:prstGeom prst="ellipse">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solidFill>
                  <a:schemeClr val="tx1"/>
                </a:solidFill>
                <a:latin typeface="Arial" pitchFamily="34" charset="0"/>
                <a:ea typeface="SimHei" pitchFamily="2" charset="-122"/>
                <a:cs typeface="Arial" pitchFamily="34" charset="0"/>
              </a:rPr>
              <a:t>Parts number</a:t>
            </a:r>
            <a:endParaRPr lang="ja-JP" altLang="en-US" sz="2800" dirty="0" smtClean="0">
              <a:solidFill>
                <a:schemeClr val="tx1"/>
              </a:solidFill>
              <a:latin typeface="Arial" pitchFamily="34" charset="0"/>
              <a:ea typeface="SimHei" pitchFamily="2" charset="-122"/>
              <a:cs typeface="Arial" pitchFamily="34" charset="0"/>
            </a:endParaRPr>
          </a:p>
        </p:txBody>
      </p:sp>
      <p:sp>
        <p:nvSpPr>
          <p:cNvPr id="43" name="フリーフォーム 42"/>
          <p:cNvSpPr/>
          <p:nvPr/>
        </p:nvSpPr>
        <p:spPr>
          <a:xfrm>
            <a:off x="6042464" y="2553784"/>
            <a:ext cx="1104900" cy="352425"/>
          </a:xfrm>
          <a:custGeom>
            <a:avLst/>
            <a:gdLst>
              <a:gd name="connsiteX0" fmla="*/ 1104900 w 1104900"/>
              <a:gd name="connsiteY0" fmla="*/ 352425 h 352425"/>
              <a:gd name="connsiteX1" fmla="*/ 552450 w 1104900"/>
              <a:gd name="connsiteY1" fmla="*/ 0 h 352425"/>
              <a:gd name="connsiteX2" fmla="*/ 0 w 1104900"/>
              <a:gd name="connsiteY2" fmla="*/ 0 h 352425"/>
            </a:gdLst>
            <a:ahLst/>
            <a:cxnLst>
              <a:cxn ang="0">
                <a:pos x="connsiteX0" y="connsiteY0"/>
              </a:cxn>
              <a:cxn ang="0">
                <a:pos x="connsiteX1" y="connsiteY1"/>
              </a:cxn>
              <a:cxn ang="0">
                <a:pos x="connsiteX2" y="connsiteY2"/>
              </a:cxn>
            </a:cxnLst>
            <a:rect l="l" t="t" r="r" b="b"/>
            <a:pathLst>
              <a:path w="1104900" h="352425">
                <a:moveTo>
                  <a:pt x="1104900" y="352425"/>
                </a:moveTo>
                <a:lnTo>
                  <a:pt x="552450" y="0"/>
                </a:lnTo>
                <a:lnTo>
                  <a:pt x="0" y="0"/>
                </a:lnTo>
              </a:path>
            </a:pathLst>
          </a:custGeom>
          <a:ln>
            <a:solidFill>
              <a:schemeClr val="tx1"/>
            </a:solidFill>
            <a:headEnd type="oval"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4" name="フリーフォーム 43"/>
          <p:cNvSpPr/>
          <p:nvPr/>
        </p:nvSpPr>
        <p:spPr>
          <a:xfrm>
            <a:off x="961059" y="1741026"/>
            <a:ext cx="1602612" cy="711241"/>
          </a:xfrm>
          <a:custGeom>
            <a:avLst/>
            <a:gdLst>
              <a:gd name="connsiteX0" fmla="*/ 1104900 w 1104900"/>
              <a:gd name="connsiteY0" fmla="*/ 352425 h 352425"/>
              <a:gd name="connsiteX1" fmla="*/ 552450 w 1104900"/>
              <a:gd name="connsiteY1" fmla="*/ 0 h 352425"/>
              <a:gd name="connsiteX2" fmla="*/ 0 w 1104900"/>
              <a:gd name="connsiteY2" fmla="*/ 0 h 352425"/>
              <a:gd name="connsiteX0" fmla="*/ 1104900 w 1104900"/>
              <a:gd name="connsiteY0" fmla="*/ 711241 h 711241"/>
              <a:gd name="connsiteX1" fmla="*/ 263083 w 1104900"/>
              <a:gd name="connsiteY1" fmla="*/ 0 h 711241"/>
              <a:gd name="connsiteX2" fmla="*/ 0 w 1104900"/>
              <a:gd name="connsiteY2" fmla="*/ 358816 h 711241"/>
              <a:gd name="connsiteX0" fmla="*/ 1602612 w 1602612"/>
              <a:gd name="connsiteY0" fmla="*/ 711241 h 711241"/>
              <a:gd name="connsiteX1" fmla="*/ 760795 w 1602612"/>
              <a:gd name="connsiteY1" fmla="*/ 0 h 711241"/>
              <a:gd name="connsiteX2" fmla="*/ 0 w 1602612"/>
              <a:gd name="connsiteY2" fmla="*/ 1 h 711241"/>
            </a:gdLst>
            <a:ahLst/>
            <a:cxnLst>
              <a:cxn ang="0">
                <a:pos x="connsiteX0" y="connsiteY0"/>
              </a:cxn>
              <a:cxn ang="0">
                <a:pos x="connsiteX1" y="connsiteY1"/>
              </a:cxn>
              <a:cxn ang="0">
                <a:pos x="connsiteX2" y="connsiteY2"/>
              </a:cxn>
            </a:cxnLst>
            <a:rect l="l" t="t" r="r" b="b"/>
            <a:pathLst>
              <a:path w="1602612" h="711241">
                <a:moveTo>
                  <a:pt x="1602612" y="711241"/>
                </a:moveTo>
                <a:lnTo>
                  <a:pt x="760795" y="0"/>
                </a:lnTo>
                <a:lnTo>
                  <a:pt x="0" y="1"/>
                </a:lnTo>
              </a:path>
            </a:pathLst>
          </a:custGeom>
          <a:ln>
            <a:solidFill>
              <a:schemeClr val="tx1"/>
            </a:solidFill>
            <a:headEnd type="oval"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57" name="グループ化 56"/>
          <p:cNvGrpSpPr/>
          <p:nvPr/>
        </p:nvGrpSpPr>
        <p:grpSpPr>
          <a:xfrm>
            <a:off x="6025805" y="3440962"/>
            <a:ext cx="1236537" cy="1166181"/>
            <a:chOff x="5664201" y="4232782"/>
            <a:chExt cx="1236537" cy="1166181"/>
          </a:xfrm>
        </p:grpSpPr>
        <p:sp>
          <p:nvSpPr>
            <p:cNvPr id="45" name="下矢印 44"/>
            <p:cNvSpPr/>
            <p:nvPr/>
          </p:nvSpPr>
          <p:spPr>
            <a:xfrm rot="8026618">
              <a:off x="6381751" y="5245098"/>
              <a:ext cx="117230" cy="190499"/>
            </a:xfrm>
            <a:prstGeom prst="downArrow">
              <a:avLst>
                <a:gd name="adj1" fmla="val 50000"/>
                <a:gd name="adj2" fmla="val 80357"/>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46" name="下矢印 45"/>
            <p:cNvSpPr/>
            <p:nvPr/>
          </p:nvSpPr>
          <p:spPr>
            <a:xfrm rot="8026618">
              <a:off x="6564312" y="5099049"/>
              <a:ext cx="117230" cy="190499"/>
            </a:xfrm>
            <a:prstGeom prst="downArrow">
              <a:avLst>
                <a:gd name="adj1" fmla="val 50000"/>
                <a:gd name="adj2" fmla="val 80357"/>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47" name="下矢印 46"/>
            <p:cNvSpPr/>
            <p:nvPr/>
          </p:nvSpPr>
          <p:spPr>
            <a:xfrm rot="8026618">
              <a:off x="6746874" y="4952999"/>
              <a:ext cx="117230" cy="190499"/>
            </a:xfrm>
            <a:prstGeom prst="downArrow">
              <a:avLst>
                <a:gd name="adj1" fmla="val 50000"/>
                <a:gd name="adj2" fmla="val 80357"/>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48" name="下矢印 47"/>
            <p:cNvSpPr/>
            <p:nvPr/>
          </p:nvSpPr>
          <p:spPr>
            <a:xfrm rot="18900000">
              <a:off x="5664201" y="4578350"/>
              <a:ext cx="117230" cy="190499"/>
            </a:xfrm>
            <a:prstGeom prst="downArrow">
              <a:avLst>
                <a:gd name="adj1" fmla="val 50000"/>
                <a:gd name="adj2" fmla="val 80357"/>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49" name="下矢印 48"/>
            <p:cNvSpPr/>
            <p:nvPr/>
          </p:nvSpPr>
          <p:spPr>
            <a:xfrm rot="18900000">
              <a:off x="5795964" y="4405566"/>
              <a:ext cx="117230" cy="190499"/>
            </a:xfrm>
            <a:prstGeom prst="downArrow">
              <a:avLst>
                <a:gd name="adj1" fmla="val 50000"/>
                <a:gd name="adj2" fmla="val 80357"/>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50" name="下矢印 49"/>
            <p:cNvSpPr/>
            <p:nvPr/>
          </p:nvSpPr>
          <p:spPr>
            <a:xfrm rot="18900000">
              <a:off x="5927726" y="4232782"/>
              <a:ext cx="117230" cy="190499"/>
            </a:xfrm>
            <a:prstGeom prst="downArrow">
              <a:avLst>
                <a:gd name="adj1" fmla="val 50000"/>
                <a:gd name="adj2" fmla="val 80357"/>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sp>
        <p:nvSpPr>
          <p:cNvPr id="53" name="フリーフォーム 52"/>
          <p:cNvSpPr/>
          <p:nvPr/>
        </p:nvSpPr>
        <p:spPr>
          <a:xfrm>
            <a:off x="1766253" y="4853072"/>
            <a:ext cx="826433" cy="1423332"/>
          </a:xfrm>
          <a:custGeom>
            <a:avLst/>
            <a:gdLst>
              <a:gd name="connsiteX0" fmla="*/ 1577340 w 1767840"/>
              <a:gd name="connsiteY0" fmla="*/ 0 h 1158240"/>
              <a:gd name="connsiteX1" fmla="*/ 1767840 w 1767840"/>
              <a:gd name="connsiteY1" fmla="*/ 1158240 h 1158240"/>
              <a:gd name="connsiteX2" fmla="*/ 0 w 1767840"/>
              <a:gd name="connsiteY2" fmla="*/ 1158240 h 1158240"/>
              <a:gd name="connsiteX0" fmla="*/ 548640 w 739140"/>
              <a:gd name="connsiteY0" fmla="*/ 0 h 1158240"/>
              <a:gd name="connsiteX1" fmla="*/ 739140 w 739140"/>
              <a:gd name="connsiteY1" fmla="*/ 1158240 h 1158240"/>
              <a:gd name="connsiteX2" fmla="*/ 0 w 739140"/>
              <a:gd name="connsiteY2" fmla="*/ 1145540 h 1158240"/>
              <a:gd name="connsiteX0" fmla="*/ 826433 w 1016933"/>
              <a:gd name="connsiteY0" fmla="*/ 0 h 1423332"/>
              <a:gd name="connsiteX1" fmla="*/ 1016933 w 1016933"/>
              <a:gd name="connsiteY1" fmla="*/ 1158240 h 1423332"/>
              <a:gd name="connsiteX2" fmla="*/ 0 w 1016933"/>
              <a:gd name="connsiteY2" fmla="*/ 1423332 h 1423332"/>
              <a:gd name="connsiteX0" fmla="*/ 826433 w 826433"/>
              <a:gd name="connsiteY0" fmla="*/ 0 h 1423332"/>
              <a:gd name="connsiteX1" fmla="*/ 739141 w 826433"/>
              <a:gd name="connsiteY1" fmla="*/ 1412883 h 1423332"/>
              <a:gd name="connsiteX2" fmla="*/ 0 w 826433"/>
              <a:gd name="connsiteY2" fmla="*/ 1423332 h 1423332"/>
            </a:gdLst>
            <a:ahLst/>
            <a:cxnLst>
              <a:cxn ang="0">
                <a:pos x="connsiteX0" y="connsiteY0"/>
              </a:cxn>
              <a:cxn ang="0">
                <a:pos x="connsiteX1" y="connsiteY1"/>
              </a:cxn>
              <a:cxn ang="0">
                <a:pos x="connsiteX2" y="connsiteY2"/>
              </a:cxn>
            </a:cxnLst>
            <a:rect l="l" t="t" r="r" b="b"/>
            <a:pathLst>
              <a:path w="826433" h="1423332">
                <a:moveTo>
                  <a:pt x="826433" y="0"/>
                </a:moveTo>
                <a:lnTo>
                  <a:pt x="739141" y="1412883"/>
                </a:lnTo>
                <a:lnTo>
                  <a:pt x="0" y="1423332"/>
                </a:lnTo>
              </a:path>
            </a:pathLst>
          </a:cu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タイトル"/>
          <p:cNvSpPr txBox="1"/>
          <p:nvPr/>
        </p:nvSpPr>
        <p:spPr>
          <a:xfrm>
            <a:off x="0" y="0"/>
            <a:ext cx="7794625" cy="584775"/>
          </a:xfrm>
          <a:prstGeom prst="rect">
            <a:avLst/>
          </a:prstGeom>
          <a:noFill/>
        </p:spPr>
        <p:txBody>
          <a:bodyPr>
            <a:spAutoFit/>
          </a:bodyPr>
          <a:lstStyle/>
          <a:p>
            <a:pPr defTabSz="914370" fontAlgn="auto">
              <a:spcBef>
                <a:spcPts val="0"/>
              </a:spcBef>
              <a:spcAft>
                <a:spcPts val="0"/>
              </a:spcAft>
              <a:defRPr/>
            </a:pPr>
            <a:r>
              <a:rPr lang="en-US" altLang="ja-JP" sz="3200" b="1" dirty="0" smtClean="0">
                <a:latin typeface="Arial" pitchFamily="34" charset="0"/>
                <a:ea typeface="SimHei" pitchFamily="2" charset="-122"/>
                <a:cs typeface="Arial" pitchFamily="34" charset="0"/>
              </a:rPr>
              <a:t>Comparison - Chucking mechanism</a:t>
            </a:r>
            <a:endParaRPr lang="en-US" altLang="ja-JP" sz="3200" b="1" dirty="0">
              <a:latin typeface="Arial" pitchFamily="34" charset="0"/>
              <a:ea typeface="SimHei" pitchFamily="2" charset="-122"/>
              <a:cs typeface="Arial" pitchFamily="34" charset="0"/>
            </a:endParaRPr>
          </a:p>
        </p:txBody>
      </p:sp>
      <p:sp>
        <p:nvSpPr>
          <p:cNvPr id="9" name="テキスト ボックス 8"/>
          <p:cNvSpPr txBox="1"/>
          <p:nvPr/>
        </p:nvSpPr>
        <p:spPr>
          <a:xfrm>
            <a:off x="5002882" y="969148"/>
            <a:ext cx="3724429" cy="1754326"/>
          </a:xfrm>
          <a:prstGeom prst="rect">
            <a:avLst/>
          </a:prstGeom>
          <a:noFill/>
        </p:spPr>
        <p:txBody>
          <a:bodyPr wrap="square" rtlCol="0">
            <a:spAutoFit/>
          </a:bodyPr>
          <a:lstStyle/>
          <a:p>
            <a:pPr algn="ctr"/>
            <a:r>
              <a:rPr lang="en-US" altLang="zh-CN" dirty="0" smtClean="0">
                <a:solidFill>
                  <a:srgbClr val="0000FF"/>
                </a:solidFill>
                <a:latin typeface="Arial" pitchFamily="34" charset="0"/>
                <a:ea typeface="SimHei" pitchFamily="2" charset="-122"/>
                <a:cs typeface="Arial" pitchFamily="34" charset="0"/>
              </a:rPr>
              <a:t>Rotation of nut</a:t>
            </a:r>
          </a:p>
          <a:p>
            <a:pPr algn="ctr"/>
            <a:r>
              <a:rPr kumimoji="1" lang="ja-JP" altLang="en-US" dirty="0" smtClean="0">
                <a:latin typeface="SimHei" pitchFamily="2" charset="-122"/>
                <a:ea typeface="SimHei" pitchFamily="2" charset="-122"/>
              </a:rPr>
              <a:t>↓</a:t>
            </a:r>
            <a:endParaRPr kumimoji="1" lang="en-US" altLang="ja-JP" dirty="0" smtClean="0">
              <a:latin typeface="SimHei" pitchFamily="2" charset="-122"/>
              <a:ea typeface="SimHei" pitchFamily="2" charset="-122"/>
            </a:endParaRPr>
          </a:p>
          <a:p>
            <a:pPr algn="ctr"/>
            <a:r>
              <a:rPr lang="en-US" altLang="zh-CN" dirty="0" err="1" smtClean="0">
                <a:solidFill>
                  <a:srgbClr val="0000FF"/>
                </a:solidFill>
                <a:latin typeface="Arial" pitchFamily="34" charset="0"/>
                <a:ea typeface="SimHei" pitchFamily="2" charset="-122"/>
                <a:cs typeface="Arial" pitchFamily="34" charset="0"/>
              </a:rPr>
              <a:t>Collet</a:t>
            </a:r>
            <a:r>
              <a:rPr lang="en-US" altLang="zh-CN" dirty="0" smtClean="0">
                <a:solidFill>
                  <a:srgbClr val="0000FF"/>
                </a:solidFill>
                <a:latin typeface="Arial" pitchFamily="34" charset="0"/>
                <a:ea typeface="SimHei" pitchFamily="2" charset="-122"/>
                <a:cs typeface="Arial" pitchFamily="34" charset="0"/>
              </a:rPr>
              <a:t> moves to axial direction</a:t>
            </a:r>
          </a:p>
          <a:p>
            <a:pPr algn="ctr"/>
            <a:r>
              <a:rPr lang="ja-JP" altLang="en-US" dirty="0" smtClean="0">
                <a:latin typeface="SimHei" pitchFamily="2" charset="-122"/>
                <a:ea typeface="SimHei" pitchFamily="2" charset="-122"/>
              </a:rPr>
              <a:t>↓</a:t>
            </a:r>
            <a:endParaRPr lang="en-US" altLang="ja-JP" dirty="0" smtClean="0">
              <a:latin typeface="SimHei" pitchFamily="2" charset="-122"/>
              <a:ea typeface="SimHei" pitchFamily="2" charset="-122"/>
            </a:endParaRPr>
          </a:p>
          <a:p>
            <a:pPr algn="ctr"/>
            <a:r>
              <a:rPr lang="en-US" altLang="zh-CN" dirty="0" smtClean="0">
                <a:solidFill>
                  <a:srgbClr val="0000FF"/>
                </a:solidFill>
                <a:latin typeface="Arial" pitchFamily="34" charset="0"/>
                <a:ea typeface="SimHei" pitchFamily="2" charset="-122"/>
                <a:cs typeface="Arial" pitchFamily="34" charset="0"/>
              </a:rPr>
              <a:t>Bore </a:t>
            </a:r>
            <a:r>
              <a:rPr lang="en-US" altLang="zh-CN" dirty="0" err="1" smtClean="0">
                <a:solidFill>
                  <a:srgbClr val="0000FF"/>
                </a:solidFill>
                <a:latin typeface="Arial" pitchFamily="34" charset="0"/>
                <a:ea typeface="SimHei" pitchFamily="2" charset="-122"/>
                <a:cs typeface="Arial" pitchFamily="34" charset="0"/>
              </a:rPr>
              <a:t>diformation</a:t>
            </a:r>
            <a:r>
              <a:rPr lang="en-US" altLang="zh-CN" dirty="0" smtClean="0">
                <a:solidFill>
                  <a:srgbClr val="0000FF"/>
                </a:solidFill>
                <a:latin typeface="Arial" pitchFamily="34" charset="0"/>
                <a:ea typeface="SimHei" pitchFamily="2" charset="-122"/>
                <a:cs typeface="Arial" pitchFamily="34" charset="0"/>
              </a:rPr>
              <a:t> comes out with using wedge effect by </a:t>
            </a:r>
            <a:r>
              <a:rPr lang="en-US" altLang="zh-CN" dirty="0" err="1" smtClean="0">
                <a:solidFill>
                  <a:srgbClr val="0000FF"/>
                </a:solidFill>
                <a:latin typeface="Arial" pitchFamily="34" charset="0"/>
                <a:ea typeface="SimHei" pitchFamily="2" charset="-122"/>
                <a:cs typeface="Arial" pitchFamily="34" charset="0"/>
              </a:rPr>
              <a:t>collet</a:t>
            </a:r>
            <a:r>
              <a:rPr lang="en-US" altLang="zh-CN" dirty="0" smtClean="0">
                <a:solidFill>
                  <a:srgbClr val="0000FF"/>
                </a:solidFill>
                <a:latin typeface="Arial" pitchFamily="34" charset="0"/>
                <a:ea typeface="SimHei" pitchFamily="2" charset="-122"/>
                <a:cs typeface="Arial" pitchFamily="34" charset="0"/>
              </a:rPr>
              <a:t> taper. </a:t>
            </a:r>
            <a:endParaRPr lang="ja-JP" altLang="en-US" dirty="0">
              <a:solidFill>
                <a:srgbClr val="0000FF"/>
              </a:solidFill>
              <a:latin typeface="Arial" pitchFamily="34" charset="0"/>
              <a:ea typeface="SimHei" pitchFamily="2" charset="-122"/>
              <a:cs typeface="Arial" pitchFamily="34" charset="0"/>
            </a:endParaRPr>
          </a:p>
        </p:txBody>
      </p:sp>
      <p:grpSp>
        <p:nvGrpSpPr>
          <p:cNvPr id="11" name="グループ化 10"/>
          <p:cNvGrpSpPr/>
          <p:nvPr/>
        </p:nvGrpSpPr>
        <p:grpSpPr>
          <a:xfrm>
            <a:off x="235451" y="800708"/>
            <a:ext cx="3220425" cy="469962"/>
            <a:chOff x="235451" y="800708"/>
            <a:chExt cx="3220425" cy="469962"/>
          </a:xfrm>
        </p:grpSpPr>
        <p:pic>
          <p:nvPicPr>
            <p:cNvPr id="12" name="Picture 2"/>
            <p:cNvPicPr>
              <a:picLocks noChangeAspect="1" noChangeArrowheads="1"/>
            </p:cNvPicPr>
            <p:nvPr/>
          </p:nvPicPr>
          <p:blipFill>
            <a:blip r:embed="rId4" cstate="print"/>
            <a:srcRect/>
            <a:stretch>
              <a:fillRect/>
            </a:stretch>
          </p:blipFill>
          <p:spPr bwMode="auto">
            <a:xfrm>
              <a:off x="235451" y="836712"/>
              <a:ext cx="3220425" cy="433958"/>
            </a:xfrm>
            <a:prstGeom prst="rect">
              <a:avLst/>
            </a:prstGeom>
            <a:noFill/>
            <a:ln w="9525">
              <a:noFill/>
              <a:miter lim="800000"/>
              <a:headEnd/>
              <a:tailEnd/>
            </a:ln>
          </p:spPr>
        </p:pic>
        <p:sp>
          <p:nvSpPr>
            <p:cNvPr id="13" name="Text-タイトル"/>
            <p:cNvSpPr txBox="1"/>
            <p:nvPr/>
          </p:nvSpPr>
          <p:spPr>
            <a:xfrm>
              <a:off x="251520" y="800708"/>
              <a:ext cx="2520280" cy="461665"/>
            </a:xfrm>
            <a:prstGeom prst="rect">
              <a:avLst/>
            </a:prstGeom>
            <a:noFill/>
          </p:spPr>
          <p:txBody>
            <a:bodyPr wrap="square">
              <a:spAutoFit/>
            </a:bodyPr>
            <a:lstStyle/>
            <a:p>
              <a:pPr defTabSz="914370" fontAlgn="auto">
                <a:spcBef>
                  <a:spcPts val="0"/>
                </a:spcBef>
                <a:spcAft>
                  <a:spcPts val="0"/>
                </a:spcAft>
                <a:defRPr/>
              </a:pPr>
              <a:r>
                <a:rPr lang="en-US" altLang="zh-CN" sz="2400" b="1" dirty="0" err="1" smtClean="0">
                  <a:solidFill>
                    <a:schemeClr val="bg1"/>
                  </a:solidFill>
                  <a:latin typeface="Arial" pitchFamily="34" charset="0"/>
                  <a:ea typeface="SimHei" pitchFamily="2" charset="-122"/>
                  <a:cs typeface="Arial" pitchFamily="34" charset="0"/>
                </a:rPr>
                <a:t>Collet</a:t>
              </a:r>
              <a:r>
                <a:rPr lang="en-US" altLang="zh-CN" sz="2400" b="1" dirty="0" smtClean="0">
                  <a:solidFill>
                    <a:schemeClr val="bg1"/>
                  </a:solidFill>
                  <a:latin typeface="Arial" pitchFamily="34" charset="0"/>
                  <a:ea typeface="SimHei" pitchFamily="2" charset="-122"/>
                  <a:cs typeface="Arial" pitchFamily="34" charset="0"/>
                </a:rPr>
                <a:t> holder</a:t>
              </a:r>
              <a:endParaRPr lang="en-US" altLang="ja-JP" sz="2400" b="1" dirty="0">
                <a:solidFill>
                  <a:schemeClr val="bg1"/>
                </a:solidFill>
                <a:latin typeface="Arial" pitchFamily="34" charset="0"/>
                <a:ea typeface="SimHei" pitchFamily="2" charset="-122"/>
                <a:cs typeface="Arial" pitchFamily="34" charset="0"/>
              </a:endParaRPr>
            </a:p>
          </p:txBody>
        </p:sp>
      </p:grpSp>
      <p:pic>
        <p:nvPicPr>
          <p:cNvPr id="24" name="図 23" descr="CTH01.png"/>
          <p:cNvPicPr>
            <a:picLocks noChangeAspect="1"/>
          </p:cNvPicPr>
          <p:nvPr/>
        </p:nvPicPr>
        <p:blipFill>
          <a:blip r:embed="rId5" cstate="print"/>
          <a:stretch>
            <a:fillRect/>
          </a:stretch>
        </p:blipFill>
        <p:spPr>
          <a:xfrm rot="16200000">
            <a:off x="1242080" y="4425553"/>
            <a:ext cx="2736056" cy="2128838"/>
          </a:xfrm>
          <a:prstGeom prst="rect">
            <a:avLst/>
          </a:prstGeom>
        </p:spPr>
      </p:pic>
      <p:grpSp>
        <p:nvGrpSpPr>
          <p:cNvPr id="31" name="グループ化 30"/>
          <p:cNvGrpSpPr/>
          <p:nvPr/>
        </p:nvGrpSpPr>
        <p:grpSpPr>
          <a:xfrm>
            <a:off x="1442106" y="3294367"/>
            <a:ext cx="2336006" cy="1765884"/>
            <a:chOff x="1442106" y="1661529"/>
            <a:chExt cx="2336006" cy="1765884"/>
          </a:xfrm>
        </p:grpSpPr>
        <p:pic>
          <p:nvPicPr>
            <p:cNvPr id="25" name="図 24" descr="cth02.png"/>
            <p:cNvPicPr>
              <a:picLocks noChangeAspect="1"/>
            </p:cNvPicPr>
            <p:nvPr/>
          </p:nvPicPr>
          <p:blipFill>
            <a:blip r:embed="rId6" cstate="print"/>
            <a:stretch>
              <a:fillRect/>
            </a:stretch>
          </p:blipFill>
          <p:spPr>
            <a:xfrm rot="16200000">
              <a:off x="1856443" y="2034382"/>
              <a:ext cx="1507331" cy="1278731"/>
            </a:xfrm>
            <a:prstGeom prst="rect">
              <a:avLst/>
            </a:prstGeom>
          </p:spPr>
        </p:pic>
        <p:pic>
          <p:nvPicPr>
            <p:cNvPr id="26" name="図 25" descr="cth03.png"/>
            <p:cNvPicPr>
              <a:picLocks noChangeAspect="1"/>
            </p:cNvPicPr>
            <p:nvPr/>
          </p:nvPicPr>
          <p:blipFill>
            <a:blip r:embed="rId7" cstate="print"/>
            <a:stretch>
              <a:fillRect/>
            </a:stretch>
          </p:blipFill>
          <p:spPr>
            <a:xfrm rot="16200000">
              <a:off x="2013606" y="1090029"/>
              <a:ext cx="1193006" cy="2336006"/>
            </a:xfrm>
            <a:prstGeom prst="rect">
              <a:avLst/>
            </a:prstGeom>
          </p:spPr>
        </p:pic>
      </p:grpSp>
      <p:pic>
        <p:nvPicPr>
          <p:cNvPr id="27" name="図 26" descr="cth04.png"/>
          <p:cNvPicPr>
            <a:picLocks noChangeAspect="1"/>
          </p:cNvPicPr>
          <p:nvPr/>
        </p:nvPicPr>
        <p:blipFill>
          <a:blip r:embed="rId8" cstate="print"/>
          <a:stretch>
            <a:fillRect/>
          </a:stretch>
        </p:blipFill>
        <p:spPr>
          <a:xfrm rot="16200000">
            <a:off x="984905" y="3427570"/>
            <a:ext cx="3250406" cy="392906"/>
          </a:xfrm>
          <a:prstGeom prst="rect">
            <a:avLst/>
          </a:prstGeom>
        </p:spPr>
      </p:pic>
      <p:grpSp>
        <p:nvGrpSpPr>
          <p:cNvPr id="41" name="グループ化 40"/>
          <p:cNvGrpSpPr/>
          <p:nvPr/>
        </p:nvGrpSpPr>
        <p:grpSpPr>
          <a:xfrm>
            <a:off x="1442106" y="2219749"/>
            <a:ext cx="2336006" cy="3250406"/>
            <a:chOff x="1442106" y="-637751"/>
            <a:chExt cx="2336006" cy="3250406"/>
          </a:xfrm>
        </p:grpSpPr>
        <p:pic>
          <p:nvPicPr>
            <p:cNvPr id="35" name="図 34" descr="cth06.png"/>
            <p:cNvPicPr>
              <a:picLocks noChangeAspect="1"/>
            </p:cNvPicPr>
            <p:nvPr/>
          </p:nvPicPr>
          <p:blipFill>
            <a:blip r:embed="rId9" cstate="print"/>
            <a:stretch>
              <a:fillRect/>
            </a:stretch>
          </p:blipFill>
          <p:spPr>
            <a:xfrm rot="16200000">
              <a:off x="1854650" y="1059057"/>
              <a:ext cx="1514475" cy="1250156"/>
            </a:xfrm>
            <a:prstGeom prst="rect">
              <a:avLst/>
            </a:prstGeom>
          </p:spPr>
        </p:pic>
        <p:pic>
          <p:nvPicPr>
            <p:cNvPr id="39" name="図 38" descr="cth03.png"/>
            <p:cNvPicPr>
              <a:picLocks noChangeAspect="1"/>
            </p:cNvPicPr>
            <p:nvPr/>
          </p:nvPicPr>
          <p:blipFill>
            <a:blip r:embed="rId7" cstate="print"/>
            <a:stretch>
              <a:fillRect/>
            </a:stretch>
          </p:blipFill>
          <p:spPr>
            <a:xfrm rot="16200000">
              <a:off x="2013606" y="127716"/>
              <a:ext cx="1193006" cy="2336006"/>
            </a:xfrm>
            <a:prstGeom prst="rect">
              <a:avLst/>
            </a:prstGeom>
          </p:spPr>
        </p:pic>
        <p:pic>
          <p:nvPicPr>
            <p:cNvPr id="40" name="図 39" descr="cth04.png"/>
            <p:cNvPicPr>
              <a:picLocks noChangeAspect="1"/>
            </p:cNvPicPr>
            <p:nvPr/>
          </p:nvPicPr>
          <p:blipFill>
            <a:blip r:embed="rId8" cstate="print"/>
            <a:stretch>
              <a:fillRect/>
            </a:stretch>
          </p:blipFill>
          <p:spPr>
            <a:xfrm rot="16200000">
              <a:off x="984905" y="790999"/>
              <a:ext cx="3250406" cy="392906"/>
            </a:xfrm>
            <a:prstGeom prst="rect">
              <a:avLst/>
            </a:prstGeom>
          </p:spPr>
        </p:pic>
      </p:grpSp>
      <p:grpSp>
        <p:nvGrpSpPr>
          <p:cNvPr id="42" name="グループ化 41"/>
          <p:cNvGrpSpPr/>
          <p:nvPr/>
        </p:nvGrpSpPr>
        <p:grpSpPr>
          <a:xfrm>
            <a:off x="1442106" y="2516612"/>
            <a:ext cx="2336006" cy="3250406"/>
            <a:chOff x="1442106" y="2516612"/>
            <a:chExt cx="2336006" cy="3250406"/>
          </a:xfrm>
        </p:grpSpPr>
        <p:pic>
          <p:nvPicPr>
            <p:cNvPr id="23" name="図 22" descr="cth05.png"/>
            <p:cNvPicPr>
              <a:picLocks noChangeAspect="1"/>
            </p:cNvPicPr>
            <p:nvPr/>
          </p:nvPicPr>
          <p:blipFill>
            <a:blip r:embed="rId10" cstate="print"/>
            <a:stretch>
              <a:fillRect/>
            </a:stretch>
          </p:blipFill>
          <p:spPr>
            <a:xfrm rot="16200000">
              <a:off x="1856442" y="4033139"/>
              <a:ext cx="1507331" cy="1178719"/>
            </a:xfrm>
            <a:prstGeom prst="rect">
              <a:avLst/>
            </a:prstGeom>
          </p:spPr>
        </p:pic>
        <p:pic>
          <p:nvPicPr>
            <p:cNvPr id="29" name="図 28" descr="cth03.png"/>
            <p:cNvPicPr>
              <a:picLocks noChangeAspect="1"/>
            </p:cNvPicPr>
            <p:nvPr/>
          </p:nvPicPr>
          <p:blipFill>
            <a:blip r:embed="rId7" cstate="print"/>
            <a:stretch>
              <a:fillRect/>
            </a:stretch>
          </p:blipFill>
          <p:spPr>
            <a:xfrm rot="16200000">
              <a:off x="2013606" y="3095844"/>
              <a:ext cx="1193006" cy="2336006"/>
            </a:xfrm>
            <a:prstGeom prst="rect">
              <a:avLst/>
            </a:prstGeom>
          </p:spPr>
        </p:pic>
        <p:pic>
          <p:nvPicPr>
            <p:cNvPr id="34" name="図 33" descr="cth04.png"/>
            <p:cNvPicPr>
              <a:picLocks noChangeAspect="1"/>
            </p:cNvPicPr>
            <p:nvPr/>
          </p:nvPicPr>
          <p:blipFill>
            <a:blip r:embed="rId8" cstate="print"/>
            <a:stretch>
              <a:fillRect/>
            </a:stretch>
          </p:blipFill>
          <p:spPr>
            <a:xfrm rot="16200000">
              <a:off x="984905" y="3945362"/>
              <a:ext cx="3250406" cy="392906"/>
            </a:xfrm>
            <a:prstGeom prst="rect">
              <a:avLst/>
            </a:prstGeom>
          </p:spPr>
        </p:pic>
      </p:grpSp>
      <p:grpSp>
        <p:nvGrpSpPr>
          <p:cNvPr id="54" name="グループ化 53"/>
          <p:cNvGrpSpPr/>
          <p:nvPr/>
        </p:nvGrpSpPr>
        <p:grpSpPr>
          <a:xfrm>
            <a:off x="562687" y="3702127"/>
            <a:ext cx="3875366" cy="561860"/>
            <a:chOff x="562687" y="3702127"/>
            <a:chExt cx="3875366" cy="561860"/>
          </a:xfrm>
        </p:grpSpPr>
        <p:sp>
          <p:nvSpPr>
            <p:cNvPr id="43" name="下矢印 42"/>
            <p:cNvSpPr/>
            <p:nvPr/>
          </p:nvSpPr>
          <p:spPr>
            <a:xfrm>
              <a:off x="562687" y="3702127"/>
              <a:ext cx="187286" cy="561860"/>
            </a:xfrm>
            <a:prstGeom prst="downArrow">
              <a:avLst>
                <a:gd name="adj1" fmla="val 50000"/>
                <a:gd name="adj2" fmla="val 115098"/>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44" name="下矢印 43"/>
            <p:cNvSpPr/>
            <p:nvPr/>
          </p:nvSpPr>
          <p:spPr>
            <a:xfrm>
              <a:off x="4250767" y="3702127"/>
              <a:ext cx="187286" cy="561860"/>
            </a:xfrm>
            <a:prstGeom prst="downArrow">
              <a:avLst>
                <a:gd name="adj1" fmla="val 50000"/>
                <a:gd name="adj2" fmla="val 115098"/>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pic>
        <p:nvPicPr>
          <p:cNvPr id="32" name="Picture 1"/>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rot="5400000">
            <a:off x="2301002" y="1217927"/>
            <a:ext cx="612067" cy="3248112"/>
          </a:xfrm>
          <a:prstGeom prst="rect">
            <a:avLst/>
          </a:prstGeom>
          <a:noFill/>
          <a:ln w="9525">
            <a:noFill/>
            <a:miter lim="800000"/>
            <a:headEnd/>
            <a:tailEnd/>
          </a:ln>
        </p:spPr>
      </p:pic>
      <p:grpSp>
        <p:nvGrpSpPr>
          <p:cNvPr id="53" name="グループ化 52"/>
          <p:cNvGrpSpPr/>
          <p:nvPr/>
        </p:nvGrpSpPr>
        <p:grpSpPr>
          <a:xfrm>
            <a:off x="1795782" y="4452620"/>
            <a:ext cx="1637029" cy="551180"/>
            <a:chOff x="1795782" y="4452620"/>
            <a:chExt cx="1637029" cy="551180"/>
          </a:xfrm>
        </p:grpSpPr>
        <p:grpSp>
          <p:nvGrpSpPr>
            <p:cNvPr id="49" name="グループ化 48"/>
            <p:cNvGrpSpPr/>
            <p:nvPr/>
          </p:nvGrpSpPr>
          <p:grpSpPr>
            <a:xfrm>
              <a:off x="1795782" y="4452620"/>
              <a:ext cx="271779" cy="551180"/>
              <a:chOff x="1795782" y="4452620"/>
              <a:chExt cx="271779" cy="551180"/>
            </a:xfrm>
          </p:grpSpPr>
          <p:sp>
            <p:nvSpPr>
              <p:cNvPr id="45" name="右矢印 44"/>
              <p:cNvSpPr/>
              <p:nvPr/>
            </p:nvSpPr>
            <p:spPr>
              <a:xfrm rot="21089478">
                <a:off x="1846581" y="4820920"/>
                <a:ext cx="220980" cy="182880"/>
              </a:xfrm>
              <a:prstGeom prst="rightArrow">
                <a:avLst>
                  <a:gd name="adj1" fmla="val 50000"/>
                  <a:gd name="adj2" fmla="val 65625"/>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46" name="右矢印 45"/>
              <p:cNvSpPr/>
              <p:nvPr/>
            </p:nvSpPr>
            <p:spPr>
              <a:xfrm rot="21089478">
                <a:off x="1795782" y="4452620"/>
                <a:ext cx="220980" cy="182880"/>
              </a:xfrm>
              <a:prstGeom prst="rightArrow">
                <a:avLst>
                  <a:gd name="adj1" fmla="val 50000"/>
                  <a:gd name="adj2" fmla="val 65625"/>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nvGrpSpPr>
            <p:cNvPr id="50" name="グループ化 49"/>
            <p:cNvGrpSpPr/>
            <p:nvPr/>
          </p:nvGrpSpPr>
          <p:grpSpPr>
            <a:xfrm flipH="1">
              <a:off x="3161032" y="4452620"/>
              <a:ext cx="271779" cy="551180"/>
              <a:chOff x="1795782" y="4452620"/>
              <a:chExt cx="271779" cy="551180"/>
            </a:xfrm>
          </p:grpSpPr>
          <p:sp>
            <p:nvSpPr>
              <p:cNvPr id="51" name="右矢印 50"/>
              <p:cNvSpPr/>
              <p:nvPr/>
            </p:nvSpPr>
            <p:spPr>
              <a:xfrm rot="21089478">
                <a:off x="1846581" y="4820920"/>
                <a:ext cx="220980" cy="182880"/>
              </a:xfrm>
              <a:prstGeom prst="rightArrow">
                <a:avLst>
                  <a:gd name="adj1" fmla="val 50000"/>
                  <a:gd name="adj2" fmla="val 65625"/>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52" name="右矢印 51"/>
              <p:cNvSpPr/>
              <p:nvPr/>
            </p:nvSpPr>
            <p:spPr>
              <a:xfrm rot="21089478">
                <a:off x="1795782" y="4452620"/>
                <a:ext cx="220980" cy="182880"/>
              </a:xfrm>
              <a:prstGeom prst="rightArrow">
                <a:avLst>
                  <a:gd name="adj1" fmla="val 50000"/>
                  <a:gd name="adj2" fmla="val 65625"/>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grpSp>
      </p:grpSp>
      <p:pic>
        <p:nvPicPr>
          <p:cNvPr id="36" name="P06_CTH-clamping.mpg">
            <a:hlinkClick r:id="" action="ppaction://media"/>
          </p:cNvPr>
          <p:cNvPicPr>
            <a:picLocks noRot="1" noChangeAspect="1"/>
          </p:cNvPicPr>
          <p:nvPr>
            <a:videoFile r:link="rId1"/>
          </p:nvPr>
        </p:nvPicPr>
        <p:blipFill>
          <a:blip r:embed="rId12" cstate="print"/>
          <a:stretch>
            <a:fillRect/>
          </a:stretch>
        </p:blipFill>
        <p:spPr>
          <a:xfrm>
            <a:off x="4967287" y="3190875"/>
            <a:ext cx="3960000" cy="26400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50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1"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1000" fill="hold"/>
                                        <p:tgtEl>
                                          <p:spTgt spid="27"/>
                                        </p:tgtEl>
                                        <p:attrNameLst>
                                          <p:attrName>ppt_x</p:attrName>
                                        </p:attrNameLst>
                                      </p:cBhvr>
                                      <p:tavLst>
                                        <p:tav tm="0">
                                          <p:val>
                                            <p:strVal val="#ppt_x"/>
                                          </p:val>
                                        </p:tav>
                                        <p:tav tm="100000">
                                          <p:val>
                                            <p:strVal val="#ppt_x"/>
                                          </p:val>
                                        </p:tav>
                                      </p:tavLst>
                                    </p:anim>
                                    <p:anim calcmode="lin" valueType="num">
                                      <p:cBhvr additive="base">
                                        <p:cTn id="13" dur="1000" fill="hold"/>
                                        <p:tgtEl>
                                          <p:spTgt spid="27"/>
                                        </p:tgtEl>
                                        <p:attrNameLst>
                                          <p:attrName>ppt_y</p:attrName>
                                        </p:attrNameLst>
                                      </p:cBhvr>
                                      <p:tavLst>
                                        <p:tav tm="0">
                                          <p:val>
                                            <p:strVal val="0-#ppt_h/2"/>
                                          </p:val>
                                        </p:tav>
                                        <p:tav tm="100000">
                                          <p:val>
                                            <p:strVal val="#ppt_y"/>
                                          </p:val>
                                        </p:tav>
                                      </p:tavLst>
                                    </p:anim>
                                  </p:childTnLst>
                                </p:cTn>
                              </p:par>
                            </p:childTnLst>
                          </p:cTn>
                        </p:par>
                        <p:par>
                          <p:cTn id="14" fill="hold">
                            <p:stCondLst>
                              <p:cond delay="2500"/>
                            </p:stCondLst>
                            <p:childTnLst>
                              <p:par>
                                <p:cTn id="15" presetID="10" presetClass="entr" presetSubtype="0" fill="hold" nodeType="afterEffect">
                                  <p:stCondLst>
                                    <p:cond delay="150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2000"/>
                                        <p:tgtEl>
                                          <p:spTgt spid="32"/>
                                        </p:tgtEl>
                                      </p:cBhvr>
                                    </p:animEffect>
                                  </p:childTnLst>
                                </p:cTn>
                              </p:par>
                              <p:par>
                                <p:cTn id="18" presetID="12" presetClass="entr" presetSubtype="1" fill="hold" nodeType="withEffect">
                                  <p:stCondLst>
                                    <p:cond delay="2500"/>
                                  </p:stCondLst>
                                  <p:childTnLst>
                                    <p:set>
                                      <p:cBhvr>
                                        <p:cTn id="19" dur="1" fill="hold">
                                          <p:stCondLst>
                                            <p:cond delay="0"/>
                                          </p:stCondLst>
                                        </p:cTn>
                                        <p:tgtEl>
                                          <p:spTgt spid="54"/>
                                        </p:tgtEl>
                                        <p:attrNameLst>
                                          <p:attrName>style.visibility</p:attrName>
                                        </p:attrNameLst>
                                      </p:cBhvr>
                                      <p:to>
                                        <p:strVal val="visible"/>
                                      </p:to>
                                    </p:set>
                                    <p:animEffect transition="in" filter="slide(fromTop)">
                                      <p:cBhvr>
                                        <p:cTn id="20" dur="1000"/>
                                        <p:tgtEl>
                                          <p:spTgt spid="54"/>
                                        </p:tgtEl>
                                      </p:cBhvr>
                                    </p:animEffect>
                                  </p:childTnLst>
                                </p:cTn>
                              </p:par>
                              <p:par>
                                <p:cTn id="21" presetID="10" presetClass="exit" presetSubtype="0" fill="hold" nodeType="withEffect">
                                  <p:stCondLst>
                                    <p:cond delay="2000"/>
                                  </p:stCondLst>
                                  <p:childTnLst>
                                    <p:animEffect transition="out" filter="fade">
                                      <p:cBhvr>
                                        <p:cTn id="22" dur="2000"/>
                                        <p:tgtEl>
                                          <p:spTgt spid="27"/>
                                        </p:tgtEl>
                                      </p:cBhvr>
                                    </p:animEffect>
                                    <p:set>
                                      <p:cBhvr>
                                        <p:cTn id="23" dur="1" fill="hold">
                                          <p:stCondLst>
                                            <p:cond delay="1999"/>
                                          </p:stCondLst>
                                        </p:cTn>
                                        <p:tgtEl>
                                          <p:spTgt spid="27"/>
                                        </p:tgtEl>
                                        <p:attrNameLst>
                                          <p:attrName>style.visibility</p:attrName>
                                        </p:attrNameLst>
                                      </p:cBhvr>
                                      <p:to>
                                        <p:strVal val="hidden"/>
                                      </p:to>
                                    </p:set>
                                  </p:childTnLst>
                                </p:cTn>
                              </p:par>
                              <p:par>
                                <p:cTn id="24" presetID="10" presetClass="exit" presetSubtype="0" fill="hold" nodeType="withEffect">
                                  <p:stCondLst>
                                    <p:cond delay="2000"/>
                                  </p:stCondLst>
                                  <p:childTnLst>
                                    <p:animEffect transition="out" filter="fade">
                                      <p:cBhvr>
                                        <p:cTn id="25" dur="2000"/>
                                        <p:tgtEl>
                                          <p:spTgt spid="31"/>
                                        </p:tgtEl>
                                      </p:cBhvr>
                                    </p:animEffect>
                                    <p:set>
                                      <p:cBhvr>
                                        <p:cTn id="26" dur="1" fill="hold">
                                          <p:stCondLst>
                                            <p:cond delay="1999"/>
                                          </p:stCondLst>
                                        </p:cTn>
                                        <p:tgtEl>
                                          <p:spTgt spid="31"/>
                                        </p:tgtEl>
                                        <p:attrNameLst>
                                          <p:attrName>style.visibility</p:attrName>
                                        </p:attrNameLst>
                                      </p:cBhvr>
                                      <p:to>
                                        <p:strVal val="hidden"/>
                                      </p:to>
                                    </p:set>
                                  </p:childTnLst>
                                </p:cTn>
                              </p:par>
                              <p:par>
                                <p:cTn id="27" presetID="10" presetClass="entr" presetSubtype="0" fill="hold" nodeType="withEffect">
                                  <p:stCondLst>
                                    <p:cond delay="200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2000"/>
                                        <p:tgtEl>
                                          <p:spTgt spid="41"/>
                                        </p:tgtEl>
                                      </p:cBhvr>
                                    </p:animEffect>
                                  </p:childTnLst>
                                </p:cTn>
                              </p:par>
                            </p:childTnLst>
                          </p:cTn>
                        </p:par>
                        <p:par>
                          <p:cTn id="30" fill="hold">
                            <p:stCondLst>
                              <p:cond delay="6500"/>
                            </p:stCondLst>
                            <p:childTnLst>
                              <p:par>
                                <p:cTn id="31" presetID="10" presetClass="entr" presetSubtype="0" fill="hold" nodeType="afterEffect">
                                  <p:stCondLst>
                                    <p:cond delay="200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2000"/>
                                        <p:tgtEl>
                                          <p:spTgt spid="42"/>
                                        </p:tgtEl>
                                      </p:cBhvr>
                                    </p:animEffect>
                                  </p:childTnLst>
                                </p:cTn>
                              </p:par>
                              <p:par>
                                <p:cTn id="34" presetID="10" presetClass="exit" presetSubtype="0" fill="hold" nodeType="withEffect">
                                  <p:stCondLst>
                                    <p:cond delay="2000"/>
                                  </p:stCondLst>
                                  <p:childTnLst>
                                    <p:animEffect transition="out" filter="fade">
                                      <p:cBhvr>
                                        <p:cTn id="35" dur="2000"/>
                                        <p:tgtEl>
                                          <p:spTgt spid="41"/>
                                        </p:tgtEl>
                                      </p:cBhvr>
                                    </p:animEffect>
                                    <p:set>
                                      <p:cBhvr>
                                        <p:cTn id="36" dur="1" fill="hold">
                                          <p:stCondLst>
                                            <p:cond delay="1999"/>
                                          </p:stCondLst>
                                        </p:cTn>
                                        <p:tgtEl>
                                          <p:spTgt spid="41"/>
                                        </p:tgtEl>
                                        <p:attrNameLst>
                                          <p:attrName>style.visibility</p:attrName>
                                        </p:attrNameLst>
                                      </p:cBhvr>
                                      <p:to>
                                        <p:strVal val="hidden"/>
                                      </p:to>
                                    </p:set>
                                  </p:childTnLst>
                                </p:cTn>
                              </p:par>
                              <p:par>
                                <p:cTn id="37" presetID="42" presetClass="path" presetSubtype="0" accel="50000" decel="50000" fill="hold" nodeType="withEffect">
                                  <p:stCondLst>
                                    <p:cond delay="2000"/>
                                  </p:stCondLst>
                                  <p:childTnLst>
                                    <p:animMotion origin="layout" path="M 2.5E-6 2.96296E-6 L 2.5E-6 0.04815 " pathEditMode="relative" rAng="0" ptsTypes="AA">
                                      <p:cBhvr>
                                        <p:cTn id="38" dur="2000" fill="hold"/>
                                        <p:tgtEl>
                                          <p:spTgt spid="54"/>
                                        </p:tgtEl>
                                        <p:attrNameLst>
                                          <p:attrName>ppt_x</p:attrName>
                                          <p:attrName>ppt_y</p:attrName>
                                        </p:attrNameLst>
                                      </p:cBhvr>
                                      <p:rCtr x="0" y="24"/>
                                    </p:animMotion>
                                  </p:childTnLst>
                                </p:cTn>
                              </p:par>
                              <p:par>
                                <p:cTn id="39" presetID="16" presetClass="entr" presetSubtype="21" fill="hold" nodeType="withEffect">
                                  <p:stCondLst>
                                    <p:cond delay="3000"/>
                                  </p:stCondLst>
                                  <p:childTnLst>
                                    <p:set>
                                      <p:cBhvr>
                                        <p:cTn id="40" dur="1" fill="hold">
                                          <p:stCondLst>
                                            <p:cond delay="0"/>
                                          </p:stCondLst>
                                        </p:cTn>
                                        <p:tgtEl>
                                          <p:spTgt spid="53"/>
                                        </p:tgtEl>
                                        <p:attrNameLst>
                                          <p:attrName>style.visibility</p:attrName>
                                        </p:attrNameLst>
                                      </p:cBhvr>
                                      <p:to>
                                        <p:strVal val="visible"/>
                                      </p:to>
                                    </p:set>
                                    <p:animEffect transition="in" filter="barn(inVertical)">
                                      <p:cBhvr>
                                        <p:cTn id="41" dur="1000"/>
                                        <p:tgtEl>
                                          <p:spTgt spid="53"/>
                                        </p:tgtEl>
                                      </p:cBhvr>
                                    </p:animEffect>
                                  </p:childTnLst>
                                </p:cTn>
                              </p:par>
                            </p:childTnLst>
                          </p:cTn>
                        </p:par>
                        <p:par>
                          <p:cTn id="42" fill="hold">
                            <p:stCondLst>
                              <p:cond delay="10500"/>
                            </p:stCondLst>
                            <p:childTnLst>
                              <p:par>
                                <p:cTn id="43" presetID="1" presetClass="mediacall" presetSubtype="0" fill="hold" nodeType="afterEffect">
                                  <p:stCondLst>
                                    <p:cond delay="0"/>
                                  </p:stCondLst>
                                  <p:childTnLst>
                                    <p:cmd type="call" cmd="playFrom(0.0)">
                                      <p:cBhvr>
                                        <p:cTn id="44"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45" fill="hold" display="0">
                  <p:stCondLst>
                    <p:cond delay="indefinite"/>
                  </p:stCondLst>
                  <p:endCondLst>
                    <p:cond evt="onPrev" delay="0">
                      <p:tgtEl>
                        <p:sldTgt/>
                      </p:tgtEl>
                    </p:cond>
                  </p:endCondLst>
                </p:cTn>
                <p:tgtEl>
                  <p:spTgt spid="3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
          <p:cNvPicPr>
            <a:picLocks noChangeAspect="1" noChangeArrowheads="1"/>
          </p:cNvPicPr>
          <p:nvPr/>
        </p:nvPicPr>
        <p:blipFill>
          <a:blip r:embed="rId4" cstate="print"/>
          <a:srcRect/>
          <a:stretch>
            <a:fillRect/>
          </a:stretch>
        </p:blipFill>
        <p:spPr bwMode="auto">
          <a:xfrm flipH="1">
            <a:off x="172041" y="840256"/>
            <a:ext cx="3220425" cy="433958"/>
          </a:xfrm>
          <a:prstGeom prst="rect">
            <a:avLst/>
          </a:prstGeom>
          <a:noFill/>
          <a:ln w="9525">
            <a:noFill/>
            <a:miter lim="800000"/>
            <a:headEnd/>
            <a:tailEnd/>
          </a:ln>
        </p:spPr>
      </p:pic>
      <p:sp>
        <p:nvSpPr>
          <p:cNvPr id="5" name="Text-タイトル"/>
          <p:cNvSpPr txBox="1"/>
          <p:nvPr/>
        </p:nvSpPr>
        <p:spPr>
          <a:xfrm>
            <a:off x="0" y="0"/>
            <a:ext cx="7794625" cy="584775"/>
          </a:xfrm>
          <a:prstGeom prst="rect">
            <a:avLst/>
          </a:prstGeom>
          <a:noFill/>
        </p:spPr>
        <p:txBody>
          <a:bodyPr>
            <a:spAutoFit/>
          </a:bodyPr>
          <a:lstStyle/>
          <a:p>
            <a:pPr defTabSz="914370" fontAlgn="auto">
              <a:spcBef>
                <a:spcPts val="0"/>
              </a:spcBef>
              <a:spcAft>
                <a:spcPts val="0"/>
              </a:spcAft>
              <a:defRPr/>
            </a:pPr>
            <a:r>
              <a:rPr lang="en-US" altLang="ja-JP" sz="3200" b="1" dirty="0" smtClean="0">
                <a:latin typeface="Arial" pitchFamily="34" charset="0"/>
                <a:ea typeface="SimHei" pitchFamily="2" charset="-122"/>
                <a:cs typeface="Arial" pitchFamily="34" charset="0"/>
              </a:rPr>
              <a:t>Comparison - Chucking mechanism</a:t>
            </a:r>
            <a:endParaRPr lang="en-US" altLang="ja-JP" sz="3200" b="1" dirty="0">
              <a:latin typeface="Arial" pitchFamily="34" charset="0"/>
              <a:ea typeface="SimHei" pitchFamily="2" charset="-122"/>
              <a:cs typeface="Arial" pitchFamily="34" charset="0"/>
            </a:endParaRPr>
          </a:p>
        </p:txBody>
      </p:sp>
      <p:sp>
        <p:nvSpPr>
          <p:cNvPr id="8" name="テキスト ボックス 7"/>
          <p:cNvSpPr txBox="1"/>
          <p:nvPr/>
        </p:nvSpPr>
        <p:spPr>
          <a:xfrm>
            <a:off x="5384611" y="1656172"/>
            <a:ext cx="2833756" cy="369332"/>
          </a:xfrm>
          <a:prstGeom prst="rect">
            <a:avLst/>
          </a:prstGeom>
          <a:noFill/>
        </p:spPr>
        <p:txBody>
          <a:bodyPr wrap="square" rtlCol="0">
            <a:spAutoFit/>
          </a:bodyPr>
          <a:lstStyle/>
          <a:p>
            <a:pPr algn="ctr"/>
            <a:r>
              <a:rPr lang="en-US" altLang="zh-CN" u="sng" dirty="0" smtClean="0">
                <a:solidFill>
                  <a:srgbClr val="0000FF"/>
                </a:solidFill>
                <a:latin typeface="Arial" pitchFamily="34" charset="0"/>
                <a:ea typeface="SimHei" pitchFamily="2" charset="-122"/>
                <a:cs typeface="Arial" pitchFamily="34" charset="0"/>
              </a:rPr>
              <a:t>Metal uniform shrinkage</a:t>
            </a:r>
            <a:endParaRPr lang="en-US" altLang="ja-JP" u="sng" dirty="0" smtClean="0">
              <a:solidFill>
                <a:srgbClr val="0000FF"/>
              </a:solidFill>
              <a:latin typeface="Arial" pitchFamily="34" charset="0"/>
              <a:ea typeface="SimHei" pitchFamily="2" charset="-122"/>
              <a:cs typeface="Arial" pitchFamily="34" charset="0"/>
            </a:endParaRPr>
          </a:p>
        </p:txBody>
      </p:sp>
      <p:sp>
        <p:nvSpPr>
          <p:cNvPr id="23" name="Text-タイトル"/>
          <p:cNvSpPr txBox="1"/>
          <p:nvPr/>
        </p:nvSpPr>
        <p:spPr>
          <a:xfrm>
            <a:off x="81020" y="800708"/>
            <a:ext cx="3402957" cy="461665"/>
          </a:xfrm>
          <a:prstGeom prst="rect">
            <a:avLst/>
          </a:prstGeom>
          <a:noFill/>
        </p:spPr>
        <p:txBody>
          <a:bodyPr wrap="square">
            <a:spAutoFit/>
          </a:bodyPr>
          <a:lstStyle/>
          <a:p>
            <a:pPr defTabSz="914370" fontAlgn="auto">
              <a:spcBef>
                <a:spcPts val="0"/>
              </a:spcBef>
              <a:spcAft>
                <a:spcPts val="0"/>
              </a:spcAft>
              <a:defRPr/>
            </a:pPr>
            <a:r>
              <a:rPr lang="en-US" altLang="zh-CN" sz="2400" b="1" dirty="0" smtClean="0">
                <a:solidFill>
                  <a:schemeClr val="bg1"/>
                </a:solidFill>
                <a:latin typeface="Arial" pitchFamily="34" charset="0"/>
                <a:ea typeface="SimHei" pitchFamily="2" charset="-122"/>
                <a:cs typeface="Arial" pitchFamily="34" charset="0"/>
              </a:rPr>
              <a:t>Shrink-fit tool holder</a:t>
            </a:r>
            <a:endParaRPr lang="en-US" altLang="ja-JP" sz="2400" b="1" dirty="0">
              <a:solidFill>
                <a:schemeClr val="bg1"/>
              </a:solidFill>
              <a:latin typeface="Arial" pitchFamily="34" charset="0"/>
              <a:ea typeface="SimHei" pitchFamily="2" charset="-122"/>
              <a:cs typeface="Arial" pitchFamily="34" charset="0"/>
            </a:endParaRPr>
          </a:p>
        </p:txBody>
      </p:sp>
      <p:pic>
        <p:nvPicPr>
          <p:cNvPr id="26" name="図 ﾎﾙﾀﾞ断面" descr="原理2.gif"/>
          <p:cNvPicPr>
            <a:picLocks noChangeAspect="1"/>
          </p:cNvPicPr>
          <p:nvPr/>
        </p:nvPicPr>
        <p:blipFill>
          <a:blip r:embed="rId5" cstate="print"/>
          <a:srcRect b="26497"/>
          <a:stretch>
            <a:fillRect/>
          </a:stretch>
        </p:blipFill>
        <p:spPr>
          <a:xfrm>
            <a:off x="1494583" y="3427413"/>
            <a:ext cx="1590675" cy="3430587"/>
          </a:xfrm>
          <a:prstGeom prst="rect">
            <a:avLst/>
          </a:prstGeom>
        </p:spPr>
      </p:pic>
      <p:pic>
        <p:nvPicPr>
          <p:cNvPr id="27" name="図 ﾎﾙﾀﾞ2" descr="原理3.gif"/>
          <p:cNvPicPr>
            <a:picLocks noChangeAspect="1"/>
          </p:cNvPicPr>
          <p:nvPr/>
        </p:nvPicPr>
        <p:blipFill>
          <a:blip r:embed="rId6" cstate="print"/>
          <a:srcRect b="26497"/>
          <a:stretch>
            <a:fillRect/>
          </a:stretch>
        </p:blipFill>
        <p:spPr>
          <a:xfrm>
            <a:off x="1494583" y="3427413"/>
            <a:ext cx="1590675" cy="3430587"/>
          </a:xfrm>
          <a:prstGeom prst="rect">
            <a:avLst/>
          </a:prstGeom>
        </p:spPr>
      </p:pic>
      <p:pic>
        <p:nvPicPr>
          <p:cNvPr id="28" name="図 ﾎﾙﾀﾞ3" descr="原理4.gif"/>
          <p:cNvPicPr>
            <a:picLocks noChangeAspect="1"/>
          </p:cNvPicPr>
          <p:nvPr/>
        </p:nvPicPr>
        <p:blipFill>
          <a:blip r:embed="rId7" cstate="print"/>
          <a:srcRect b="27092"/>
          <a:stretch>
            <a:fillRect/>
          </a:stretch>
        </p:blipFill>
        <p:spPr>
          <a:xfrm>
            <a:off x="1494583" y="3394362"/>
            <a:ext cx="1590675" cy="3430587"/>
          </a:xfrm>
          <a:prstGeom prst="rect">
            <a:avLst/>
          </a:prstGeom>
        </p:spPr>
      </p:pic>
      <p:pic>
        <p:nvPicPr>
          <p:cNvPr id="29" name="図 ﾎﾙﾀﾞ4" descr="原理5.gif"/>
          <p:cNvPicPr>
            <a:picLocks noChangeAspect="1"/>
          </p:cNvPicPr>
          <p:nvPr/>
        </p:nvPicPr>
        <p:blipFill>
          <a:blip r:embed="rId8" cstate="print"/>
          <a:srcRect b="27092"/>
          <a:stretch>
            <a:fillRect/>
          </a:stretch>
        </p:blipFill>
        <p:spPr>
          <a:xfrm>
            <a:off x="1494583" y="3394362"/>
            <a:ext cx="1590675" cy="3430587"/>
          </a:xfrm>
          <a:prstGeom prst="rect">
            <a:avLst/>
          </a:prstGeom>
        </p:spPr>
      </p:pic>
      <p:pic>
        <p:nvPicPr>
          <p:cNvPr id="25" name="図 刃物" descr="刃物.gif"/>
          <p:cNvPicPr>
            <a:picLocks noChangeAspect="1"/>
          </p:cNvPicPr>
          <p:nvPr/>
        </p:nvPicPr>
        <p:blipFill>
          <a:blip r:embed="rId9" cstate="print"/>
          <a:stretch>
            <a:fillRect/>
          </a:stretch>
        </p:blipFill>
        <p:spPr>
          <a:xfrm>
            <a:off x="2094658" y="2522020"/>
            <a:ext cx="390525" cy="2257425"/>
          </a:xfrm>
          <a:prstGeom prst="rect">
            <a:avLst/>
          </a:prstGeom>
        </p:spPr>
      </p:pic>
      <p:sp>
        <p:nvSpPr>
          <p:cNvPr id="32" name="加熱ドーナツ"/>
          <p:cNvSpPr/>
          <p:nvPr/>
        </p:nvSpPr>
        <p:spPr>
          <a:xfrm>
            <a:off x="1568667" y="3232150"/>
            <a:ext cx="1506070" cy="851403"/>
          </a:xfrm>
          <a:prstGeom prst="donut">
            <a:avLst>
              <a:gd name="adj" fmla="val 50000"/>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MS UI Gothic" pitchFamily="50" charset="-128"/>
              <a:ea typeface="MS UI Gothic" pitchFamily="50" charset="-128"/>
            </a:endParaRPr>
          </a:p>
        </p:txBody>
      </p:sp>
      <p:sp>
        <p:nvSpPr>
          <p:cNvPr id="33" name="加熱ドーナツ"/>
          <p:cNvSpPr/>
          <p:nvPr/>
        </p:nvSpPr>
        <p:spPr>
          <a:xfrm>
            <a:off x="1568667" y="3232150"/>
            <a:ext cx="1506070" cy="851403"/>
          </a:xfrm>
          <a:prstGeom prst="donut">
            <a:avLst>
              <a:gd name="adj" fmla="val 50000"/>
            </a:avLst>
          </a:prstGeom>
          <a:solidFill>
            <a:srgbClr val="66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MS UI Gothic" pitchFamily="50" charset="-128"/>
              <a:ea typeface="MS UI Gothic" pitchFamily="50" charset="-128"/>
            </a:endParaRPr>
          </a:p>
        </p:txBody>
      </p:sp>
      <p:grpSp>
        <p:nvGrpSpPr>
          <p:cNvPr id="14" name="グループ化 13"/>
          <p:cNvGrpSpPr/>
          <p:nvPr/>
        </p:nvGrpSpPr>
        <p:grpSpPr>
          <a:xfrm>
            <a:off x="4570413" y="3427413"/>
            <a:ext cx="4269677" cy="1033399"/>
            <a:chOff x="4179972" y="5205986"/>
            <a:chExt cx="4269677" cy="1033399"/>
          </a:xfrm>
        </p:grpSpPr>
        <p:grpSp>
          <p:nvGrpSpPr>
            <p:cNvPr id="15" name="グループ化 46"/>
            <p:cNvGrpSpPr/>
            <p:nvPr/>
          </p:nvGrpSpPr>
          <p:grpSpPr>
            <a:xfrm>
              <a:off x="7680325" y="5205986"/>
              <a:ext cx="769324" cy="1021207"/>
              <a:chOff x="7082917" y="5169410"/>
              <a:chExt cx="769324" cy="1021207"/>
            </a:xfrm>
          </p:grpSpPr>
          <p:pic>
            <p:nvPicPr>
              <p:cNvPr id="41" name="図 40" descr="温風.gif"/>
              <p:cNvPicPr>
                <a:picLocks noChangeAspect="1"/>
              </p:cNvPicPr>
              <p:nvPr/>
            </p:nvPicPr>
            <p:blipFill>
              <a:blip r:embed="rId10" cstate="print"/>
              <a:stretch>
                <a:fillRect/>
              </a:stretch>
            </p:blipFill>
            <p:spPr>
              <a:xfrm>
                <a:off x="7095109" y="5169410"/>
                <a:ext cx="757132" cy="155575"/>
              </a:xfrm>
              <a:prstGeom prst="rect">
                <a:avLst/>
              </a:prstGeom>
            </p:spPr>
          </p:pic>
          <p:pic>
            <p:nvPicPr>
              <p:cNvPr id="42" name="図 41" descr="温風.gif"/>
              <p:cNvPicPr>
                <a:picLocks noChangeAspect="1"/>
              </p:cNvPicPr>
              <p:nvPr/>
            </p:nvPicPr>
            <p:blipFill>
              <a:blip r:embed="rId10" cstate="print"/>
              <a:stretch>
                <a:fillRect/>
              </a:stretch>
            </p:blipFill>
            <p:spPr>
              <a:xfrm>
                <a:off x="7082917" y="5457954"/>
                <a:ext cx="757132" cy="155575"/>
              </a:xfrm>
              <a:prstGeom prst="rect">
                <a:avLst/>
              </a:prstGeom>
            </p:spPr>
          </p:pic>
          <p:pic>
            <p:nvPicPr>
              <p:cNvPr id="43" name="図 42" descr="温風.gif"/>
              <p:cNvPicPr>
                <a:picLocks noChangeAspect="1"/>
              </p:cNvPicPr>
              <p:nvPr/>
            </p:nvPicPr>
            <p:blipFill>
              <a:blip r:embed="rId10" cstate="print"/>
              <a:stretch>
                <a:fillRect/>
              </a:stretch>
            </p:blipFill>
            <p:spPr>
              <a:xfrm>
                <a:off x="7095109" y="5746498"/>
                <a:ext cx="757132" cy="155575"/>
              </a:xfrm>
              <a:prstGeom prst="rect">
                <a:avLst/>
              </a:prstGeom>
            </p:spPr>
          </p:pic>
          <p:pic>
            <p:nvPicPr>
              <p:cNvPr id="44" name="図 43" descr="温風.gif"/>
              <p:cNvPicPr>
                <a:picLocks noChangeAspect="1"/>
              </p:cNvPicPr>
              <p:nvPr/>
            </p:nvPicPr>
            <p:blipFill>
              <a:blip r:embed="rId10" cstate="print"/>
              <a:stretch>
                <a:fillRect/>
              </a:stretch>
            </p:blipFill>
            <p:spPr>
              <a:xfrm>
                <a:off x="7082917" y="6035042"/>
                <a:ext cx="757132" cy="155575"/>
              </a:xfrm>
              <a:prstGeom prst="rect">
                <a:avLst/>
              </a:prstGeom>
            </p:spPr>
          </p:pic>
        </p:grpSp>
        <p:grpSp>
          <p:nvGrpSpPr>
            <p:cNvPr id="16" name="グループ化 52"/>
            <p:cNvGrpSpPr/>
            <p:nvPr/>
          </p:nvGrpSpPr>
          <p:grpSpPr>
            <a:xfrm>
              <a:off x="6631813" y="5205986"/>
              <a:ext cx="769324" cy="1021207"/>
              <a:chOff x="7082917" y="5169410"/>
              <a:chExt cx="769324" cy="1021207"/>
            </a:xfrm>
          </p:grpSpPr>
          <p:pic>
            <p:nvPicPr>
              <p:cNvPr id="37" name="図 36" descr="温風.gif"/>
              <p:cNvPicPr>
                <a:picLocks noChangeAspect="1"/>
              </p:cNvPicPr>
              <p:nvPr/>
            </p:nvPicPr>
            <p:blipFill>
              <a:blip r:embed="rId10" cstate="print"/>
              <a:stretch>
                <a:fillRect/>
              </a:stretch>
            </p:blipFill>
            <p:spPr>
              <a:xfrm>
                <a:off x="7095109" y="5169410"/>
                <a:ext cx="757132" cy="155575"/>
              </a:xfrm>
              <a:prstGeom prst="rect">
                <a:avLst/>
              </a:prstGeom>
            </p:spPr>
          </p:pic>
          <p:pic>
            <p:nvPicPr>
              <p:cNvPr id="38" name="図 37" descr="温風.gif"/>
              <p:cNvPicPr>
                <a:picLocks noChangeAspect="1"/>
              </p:cNvPicPr>
              <p:nvPr/>
            </p:nvPicPr>
            <p:blipFill>
              <a:blip r:embed="rId10" cstate="print"/>
              <a:stretch>
                <a:fillRect/>
              </a:stretch>
            </p:blipFill>
            <p:spPr>
              <a:xfrm>
                <a:off x="7082917" y="5457954"/>
                <a:ext cx="757132" cy="155575"/>
              </a:xfrm>
              <a:prstGeom prst="rect">
                <a:avLst/>
              </a:prstGeom>
            </p:spPr>
          </p:pic>
          <p:pic>
            <p:nvPicPr>
              <p:cNvPr id="39" name="図 38" descr="温風.gif"/>
              <p:cNvPicPr>
                <a:picLocks noChangeAspect="1"/>
              </p:cNvPicPr>
              <p:nvPr/>
            </p:nvPicPr>
            <p:blipFill>
              <a:blip r:embed="rId10" cstate="print"/>
              <a:stretch>
                <a:fillRect/>
              </a:stretch>
            </p:blipFill>
            <p:spPr>
              <a:xfrm>
                <a:off x="7095109" y="5746498"/>
                <a:ext cx="757132" cy="155575"/>
              </a:xfrm>
              <a:prstGeom prst="rect">
                <a:avLst/>
              </a:prstGeom>
            </p:spPr>
          </p:pic>
          <p:pic>
            <p:nvPicPr>
              <p:cNvPr id="40" name="図 39" descr="温風.gif"/>
              <p:cNvPicPr>
                <a:picLocks noChangeAspect="1"/>
              </p:cNvPicPr>
              <p:nvPr/>
            </p:nvPicPr>
            <p:blipFill>
              <a:blip r:embed="rId10" cstate="print"/>
              <a:stretch>
                <a:fillRect/>
              </a:stretch>
            </p:blipFill>
            <p:spPr>
              <a:xfrm>
                <a:off x="7082917" y="6035042"/>
                <a:ext cx="757132" cy="155575"/>
              </a:xfrm>
              <a:prstGeom prst="rect">
                <a:avLst/>
              </a:prstGeom>
            </p:spPr>
          </p:pic>
        </p:grpSp>
        <p:grpSp>
          <p:nvGrpSpPr>
            <p:cNvPr id="17" name="グループ化 57"/>
            <p:cNvGrpSpPr/>
            <p:nvPr/>
          </p:nvGrpSpPr>
          <p:grpSpPr>
            <a:xfrm>
              <a:off x="5374788" y="5218178"/>
              <a:ext cx="769324" cy="1021207"/>
              <a:chOff x="7082917" y="5169410"/>
              <a:chExt cx="769324" cy="1021207"/>
            </a:xfrm>
          </p:grpSpPr>
          <p:pic>
            <p:nvPicPr>
              <p:cNvPr id="30" name="図 29" descr="温風.gif"/>
              <p:cNvPicPr>
                <a:picLocks noChangeAspect="1"/>
              </p:cNvPicPr>
              <p:nvPr/>
            </p:nvPicPr>
            <p:blipFill>
              <a:blip r:embed="rId10" cstate="print"/>
              <a:stretch>
                <a:fillRect/>
              </a:stretch>
            </p:blipFill>
            <p:spPr>
              <a:xfrm>
                <a:off x="7095109" y="5169410"/>
                <a:ext cx="757132" cy="155575"/>
              </a:xfrm>
              <a:prstGeom prst="rect">
                <a:avLst/>
              </a:prstGeom>
            </p:spPr>
          </p:pic>
          <p:pic>
            <p:nvPicPr>
              <p:cNvPr id="34" name="図 33" descr="温風.gif"/>
              <p:cNvPicPr>
                <a:picLocks noChangeAspect="1"/>
              </p:cNvPicPr>
              <p:nvPr/>
            </p:nvPicPr>
            <p:blipFill>
              <a:blip r:embed="rId10" cstate="print"/>
              <a:stretch>
                <a:fillRect/>
              </a:stretch>
            </p:blipFill>
            <p:spPr>
              <a:xfrm>
                <a:off x="7082917" y="5457954"/>
                <a:ext cx="757132" cy="155575"/>
              </a:xfrm>
              <a:prstGeom prst="rect">
                <a:avLst/>
              </a:prstGeom>
            </p:spPr>
          </p:pic>
          <p:pic>
            <p:nvPicPr>
              <p:cNvPr id="35" name="図 34" descr="温風.gif"/>
              <p:cNvPicPr>
                <a:picLocks noChangeAspect="1"/>
              </p:cNvPicPr>
              <p:nvPr/>
            </p:nvPicPr>
            <p:blipFill>
              <a:blip r:embed="rId10" cstate="print"/>
              <a:stretch>
                <a:fillRect/>
              </a:stretch>
            </p:blipFill>
            <p:spPr>
              <a:xfrm>
                <a:off x="7095109" y="5746498"/>
                <a:ext cx="757132" cy="155575"/>
              </a:xfrm>
              <a:prstGeom prst="rect">
                <a:avLst/>
              </a:prstGeom>
            </p:spPr>
          </p:pic>
          <p:pic>
            <p:nvPicPr>
              <p:cNvPr id="36" name="図 35" descr="温風.gif"/>
              <p:cNvPicPr>
                <a:picLocks noChangeAspect="1"/>
              </p:cNvPicPr>
              <p:nvPr/>
            </p:nvPicPr>
            <p:blipFill>
              <a:blip r:embed="rId10" cstate="print"/>
              <a:stretch>
                <a:fillRect/>
              </a:stretch>
            </p:blipFill>
            <p:spPr>
              <a:xfrm>
                <a:off x="7082917" y="6035042"/>
                <a:ext cx="757132" cy="155575"/>
              </a:xfrm>
              <a:prstGeom prst="rect">
                <a:avLst/>
              </a:prstGeom>
            </p:spPr>
          </p:pic>
        </p:grpSp>
        <p:grpSp>
          <p:nvGrpSpPr>
            <p:cNvPr id="18" name="グループ化 62"/>
            <p:cNvGrpSpPr/>
            <p:nvPr/>
          </p:nvGrpSpPr>
          <p:grpSpPr>
            <a:xfrm>
              <a:off x="4179972" y="5218178"/>
              <a:ext cx="769324" cy="1021207"/>
              <a:chOff x="7082917" y="5169410"/>
              <a:chExt cx="769324" cy="1021207"/>
            </a:xfrm>
          </p:grpSpPr>
          <p:pic>
            <p:nvPicPr>
              <p:cNvPr id="19" name="図 18" descr="温風.gif"/>
              <p:cNvPicPr>
                <a:picLocks noChangeAspect="1"/>
              </p:cNvPicPr>
              <p:nvPr/>
            </p:nvPicPr>
            <p:blipFill>
              <a:blip r:embed="rId10" cstate="print"/>
              <a:stretch>
                <a:fillRect/>
              </a:stretch>
            </p:blipFill>
            <p:spPr>
              <a:xfrm>
                <a:off x="7095109" y="5169410"/>
                <a:ext cx="757132" cy="155575"/>
              </a:xfrm>
              <a:prstGeom prst="rect">
                <a:avLst/>
              </a:prstGeom>
            </p:spPr>
          </p:pic>
          <p:pic>
            <p:nvPicPr>
              <p:cNvPr id="20" name="図 19" descr="温風.gif"/>
              <p:cNvPicPr>
                <a:picLocks noChangeAspect="1"/>
              </p:cNvPicPr>
              <p:nvPr/>
            </p:nvPicPr>
            <p:blipFill>
              <a:blip r:embed="rId10" cstate="print"/>
              <a:stretch>
                <a:fillRect/>
              </a:stretch>
            </p:blipFill>
            <p:spPr>
              <a:xfrm>
                <a:off x="7082917" y="5457954"/>
                <a:ext cx="757132" cy="155575"/>
              </a:xfrm>
              <a:prstGeom prst="rect">
                <a:avLst/>
              </a:prstGeom>
            </p:spPr>
          </p:pic>
          <p:pic>
            <p:nvPicPr>
              <p:cNvPr id="21" name="図 20" descr="温風.gif"/>
              <p:cNvPicPr>
                <a:picLocks noChangeAspect="1"/>
              </p:cNvPicPr>
              <p:nvPr/>
            </p:nvPicPr>
            <p:blipFill>
              <a:blip r:embed="rId10" cstate="print"/>
              <a:stretch>
                <a:fillRect/>
              </a:stretch>
            </p:blipFill>
            <p:spPr>
              <a:xfrm>
                <a:off x="7095109" y="5746498"/>
                <a:ext cx="757132" cy="155575"/>
              </a:xfrm>
              <a:prstGeom prst="rect">
                <a:avLst/>
              </a:prstGeom>
            </p:spPr>
          </p:pic>
          <p:pic>
            <p:nvPicPr>
              <p:cNvPr id="22" name="図 21" descr="温風.gif"/>
              <p:cNvPicPr>
                <a:picLocks noChangeAspect="1"/>
              </p:cNvPicPr>
              <p:nvPr/>
            </p:nvPicPr>
            <p:blipFill>
              <a:blip r:embed="rId10" cstate="print"/>
              <a:stretch>
                <a:fillRect/>
              </a:stretch>
            </p:blipFill>
            <p:spPr>
              <a:xfrm>
                <a:off x="7082917" y="6035042"/>
                <a:ext cx="757132" cy="155575"/>
              </a:xfrm>
              <a:prstGeom prst="rect">
                <a:avLst/>
              </a:prstGeom>
            </p:spPr>
          </p:pic>
        </p:grpSp>
      </p:grpSp>
      <p:grpSp>
        <p:nvGrpSpPr>
          <p:cNvPr id="46" name="冷風"/>
          <p:cNvGrpSpPr/>
          <p:nvPr/>
        </p:nvGrpSpPr>
        <p:grpSpPr>
          <a:xfrm>
            <a:off x="-4641031" y="3605543"/>
            <a:ext cx="4641031" cy="880350"/>
            <a:chOff x="-5994818" y="2318840"/>
            <a:chExt cx="5994818" cy="1137148"/>
          </a:xfrm>
        </p:grpSpPr>
        <p:pic>
          <p:nvPicPr>
            <p:cNvPr id="47" name="図冷風右" descr="cool矢印左.gif"/>
            <p:cNvPicPr>
              <a:picLocks noChangeAspect="1"/>
            </p:cNvPicPr>
            <p:nvPr/>
          </p:nvPicPr>
          <p:blipFill>
            <a:blip r:embed="rId11" cstate="print"/>
            <a:srcRect r="41514"/>
            <a:stretch>
              <a:fillRect/>
            </a:stretch>
          </p:blipFill>
          <p:spPr>
            <a:xfrm flipH="1">
              <a:off x="-919019" y="2352707"/>
              <a:ext cx="919019" cy="1103281"/>
            </a:xfrm>
            <a:prstGeom prst="rect">
              <a:avLst/>
            </a:prstGeom>
          </p:spPr>
        </p:pic>
        <p:pic>
          <p:nvPicPr>
            <p:cNvPr id="48" name="図冷風左" descr="cool矢印右.gif"/>
            <p:cNvPicPr>
              <a:picLocks noChangeAspect="1"/>
            </p:cNvPicPr>
            <p:nvPr/>
          </p:nvPicPr>
          <p:blipFill>
            <a:blip r:embed="rId12" cstate="print"/>
            <a:stretch>
              <a:fillRect/>
            </a:stretch>
          </p:blipFill>
          <p:spPr>
            <a:xfrm>
              <a:off x="-2609563" y="2318840"/>
              <a:ext cx="1571339" cy="1103281"/>
            </a:xfrm>
            <a:prstGeom prst="rect">
              <a:avLst/>
            </a:prstGeom>
          </p:spPr>
        </p:pic>
        <p:pic>
          <p:nvPicPr>
            <p:cNvPr id="49" name="図冷風左" descr="cool矢印右.gif"/>
            <p:cNvPicPr>
              <a:picLocks noChangeAspect="1"/>
            </p:cNvPicPr>
            <p:nvPr/>
          </p:nvPicPr>
          <p:blipFill>
            <a:blip r:embed="rId12" cstate="print"/>
            <a:stretch>
              <a:fillRect/>
            </a:stretch>
          </p:blipFill>
          <p:spPr>
            <a:xfrm>
              <a:off x="-4280318" y="2318840"/>
              <a:ext cx="1571339" cy="1103281"/>
            </a:xfrm>
            <a:prstGeom prst="rect">
              <a:avLst/>
            </a:prstGeom>
          </p:spPr>
        </p:pic>
        <p:pic>
          <p:nvPicPr>
            <p:cNvPr id="50" name="図冷風左" descr="cool矢印右.gif"/>
            <p:cNvPicPr>
              <a:picLocks noChangeAspect="1"/>
            </p:cNvPicPr>
            <p:nvPr/>
          </p:nvPicPr>
          <p:blipFill>
            <a:blip r:embed="rId12" cstate="print"/>
            <a:stretch>
              <a:fillRect/>
            </a:stretch>
          </p:blipFill>
          <p:spPr>
            <a:xfrm>
              <a:off x="-5994818" y="2318840"/>
              <a:ext cx="1571339" cy="1103281"/>
            </a:xfrm>
            <a:prstGeom prst="rect">
              <a:avLst/>
            </a:prstGeom>
          </p:spPr>
        </p:pic>
      </p:grpSp>
      <p:sp>
        <p:nvSpPr>
          <p:cNvPr id="45" name="正方形/長方形 44"/>
          <p:cNvSpPr/>
          <p:nvPr/>
        </p:nvSpPr>
        <p:spPr>
          <a:xfrm>
            <a:off x="3993266" y="2257063"/>
            <a:ext cx="5150734" cy="381964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pic>
        <p:nvPicPr>
          <p:cNvPr id="51" name="P07_SLSC-shrinking_E.mpg">
            <a:hlinkClick r:id="" action="ppaction://media"/>
          </p:cNvPr>
          <p:cNvPicPr>
            <a:picLocks noRot="1" noChangeAspect="1"/>
          </p:cNvPicPr>
          <p:nvPr>
            <a:videoFile r:link="rId1"/>
          </p:nvPr>
        </p:nvPicPr>
        <p:blipFill>
          <a:blip r:embed="rId13" cstate="print"/>
          <a:stretch>
            <a:fillRect/>
          </a:stretch>
        </p:blipFill>
        <p:spPr>
          <a:xfrm>
            <a:off x="4570413" y="2494065"/>
            <a:ext cx="4464000" cy="29760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26" presetClass="emph" presetSubtype="0" repeatCount="2000" fill="hold" grpId="1" nodeType="afterEffect">
                                  <p:stCondLst>
                                    <p:cond delay="0"/>
                                  </p:stCondLst>
                                  <p:childTnLst>
                                    <p:animEffect transition="out" filter="fade">
                                      <p:cBhvr>
                                        <p:cTn id="12" dur="2500" tmFilter="0, 0; .2, .5; .8, .5; 1, 0"/>
                                        <p:tgtEl>
                                          <p:spTgt spid="32"/>
                                        </p:tgtEl>
                                      </p:cBhvr>
                                    </p:animEffect>
                                    <p:animScale>
                                      <p:cBhvr>
                                        <p:cTn id="13" dur="1250" autoRev="1" fill="hold"/>
                                        <p:tgtEl>
                                          <p:spTgt spid="32"/>
                                        </p:tgtEl>
                                      </p:cBhvr>
                                      <p:by x="105000" y="105000"/>
                                    </p:animScale>
                                  </p:childTnLst>
                                </p:cTn>
                              </p:par>
                              <p:par>
                                <p:cTn id="14" presetID="35" presetClass="path" presetSubtype="0" accel="50000" decel="50000" fill="hold" nodeType="withEffect">
                                  <p:stCondLst>
                                    <p:cond delay="0"/>
                                  </p:stCondLst>
                                  <p:childTnLst>
                                    <p:animMotion origin="layout" path="M -3.33333E-6 1.91489E-6 L -0.9842 1.91489E-6 " pathEditMode="relative" rAng="0" ptsTypes="AA">
                                      <p:cBhvr>
                                        <p:cTn id="15" dur="5000" fill="hold"/>
                                        <p:tgtEl>
                                          <p:spTgt spid="14"/>
                                        </p:tgtEl>
                                        <p:attrNameLst>
                                          <p:attrName>ppt_x</p:attrName>
                                          <p:attrName>ppt_y</p:attrName>
                                        </p:attrNameLst>
                                      </p:cBhvr>
                                      <p:rCtr x="-492" y="0"/>
                                    </p:animMotion>
                                  </p:childTnLst>
                                </p:cTn>
                              </p:par>
                              <p:par>
                                <p:cTn id="16" presetID="10" presetClass="entr" presetSubtype="0" fill="hold" nodeType="withEffect">
                                  <p:stCondLst>
                                    <p:cond delay="150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250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par>
                          <p:cTn id="22" fill="hold">
                            <p:stCondLst>
                              <p:cond delay="5500"/>
                            </p:stCondLst>
                            <p:childTnLst>
                              <p:par>
                                <p:cTn id="23" presetID="1" presetClass="exit" presetSubtype="0" fill="hold" grpId="2" nodeType="afterEffect">
                                  <p:stCondLst>
                                    <p:cond delay="500"/>
                                  </p:stCondLst>
                                  <p:childTnLst>
                                    <p:set>
                                      <p:cBhvr>
                                        <p:cTn id="24" dur="1" fill="hold">
                                          <p:stCondLst>
                                            <p:cond delay="0"/>
                                          </p:stCondLst>
                                        </p:cTn>
                                        <p:tgtEl>
                                          <p:spTgt spid="32"/>
                                        </p:tgtEl>
                                        <p:attrNameLst>
                                          <p:attrName>style.visibility</p:attrName>
                                        </p:attrNameLst>
                                      </p:cBhvr>
                                      <p:to>
                                        <p:strVal val="hidden"/>
                                      </p:to>
                                    </p:set>
                                  </p:childTnLst>
                                </p:cTn>
                              </p:par>
                              <p:par>
                                <p:cTn id="25" presetID="2" presetClass="entr" presetSubtype="1" fill="hold" nodeType="withEffect">
                                  <p:stCondLst>
                                    <p:cond delay="5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0-#ppt_h/2"/>
                                          </p:val>
                                        </p:tav>
                                        <p:tav tm="100000">
                                          <p:val>
                                            <p:strVal val="#ppt_y"/>
                                          </p:val>
                                        </p:tav>
                                      </p:tavLst>
                                    </p:anim>
                                  </p:childTnLst>
                                </p:cTn>
                              </p:par>
                            </p:childTnLst>
                          </p:cTn>
                        </p:par>
                        <p:par>
                          <p:cTn id="29" fill="hold">
                            <p:stCondLst>
                              <p:cond delay="6500"/>
                            </p:stCondLst>
                            <p:childTnLst>
                              <p:par>
                                <p:cTn id="30" presetID="53" presetClass="entr" presetSubtype="0" fill="hold" grpId="0" nodeType="afterEffect">
                                  <p:stCondLst>
                                    <p:cond delay="100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fltVal val="0"/>
                                          </p:val>
                                        </p:tav>
                                        <p:tav tm="100000">
                                          <p:val>
                                            <p:strVal val="#ppt_w"/>
                                          </p:val>
                                        </p:tav>
                                      </p:tavLst>
                                    </p:anim>
                                    <p:anim calcmode="lin" valueType="num">
                                      <p:cBhvr>
                                        <p:cTn id="33" dur="500" fill="hold"/>
                                        <p:tgtEl>
                                          <p:spTgt spid="33"/>
                                        </p:tgtEl>
                                        <p:attrNameLst>
                                          <p:attrName>ppt_h</p:attrName>
                                        </p:attrNameLst>
                                      </p:cBhvr>
                                      <p:tavLst>
                                        <p:tav tm="0">
                                          <p:val>
                                            <p:fltVal val="0"/>
                                          </p:val>
                                        </p:tav>
                                        <p:tav tm="100000">
                                          <p:val>
                                            <p:strVal val="#ppt_h"/>
                                          </p:val>
                                        </p:tav>
                                      </p:tavLst>
                                    </p:anim>
                                    <p:animEffect transition="in" filter="fade">
                                      <p:cBhvr>
                                        <p:cTn id="34" dur="500"/>
                                        <p:tgtEl>
                                          <p:spTgt spid="33"/>
                                        </p:tgtEl>
                                      </p:cBhvr>
                                    </p:animEffect>
                                  </p:childTnLst>
                                </p:cTn>
                              </p:par>
                            </p:childTnLst>
                          </p:cTn>
                        </p:par>
                        <p:par>
                          <p:cTn id="35" fill="hold">
                            <p:stCondLst>
                              <p:cond delay="8000"/>
                            </p:stCondLst>
                            <p:childTnLst>
                              <p:par>
                                <p:cTn id="36" presetID="26" presetClass="emph" presetSubtype="0" repeatCount="2000" fill="hold" grpId="1" nodeType="afterEffect">
                                  <p:stCondLst>
                                    <p:cond delay="0"/>
                                  </p:stCondLst>
                                  <p:childTnLst>
                                    <p:animEffect transition="out" filter="fade">
                                      <p:cBhvr>
                                        <p:cTn id="37" dur="2000" tmFilter="0, 0; .2, .5; .8, .5; 1, 0"/>
                                        <p:tgtEl>
                                          <p:spTgt spid="33"/>
                                        </p:tgtEl>
                                      </p:cBhvr>
                                    </p:animEffect>
                                    <p:animScale>
                                      <p:cBhvr>
                                        <p:cTn id="38" dur="1000" autoRev="1" fill="hold"/>
                                        <p:tgtEl>
                                          <p:spTgt spid="33"/>
                                        </p:tgtEl>
                                      </p:cBhvr>
                                      <p:by x="105000" y="105000"/>
                                    </p:animScale>
                                  </p:childTnLst>
                                </p:cTn>
                              </p:par>
                              <p:par>
                                <p:cTn id="39" presetID="63" presetClass="path" presetSubtype="0" accel="50000" decel="50000" fill="hold" nodeType="withEffect">
                                  <p:stCondLst>
                                    <p:cond delay="0"/>
                                  </p:stCondLst>
                                  <p:childTnLst>
                                    <p:animMotion origin="layout" path="M 0.00277 -0.0148 L 1.12031 -0.0148 " pathEditMode="relative" rAng="0" ptsTypes="AA">
                                      <p:cBhvr>
                                        <p:cTn id="40" dur="4100" fill="hold"/>
                                        <p:tgtEl>
                                          <p:spTgt spid="46"/>
                                        </p:tgtEl>
                                        <p:attrNameLst>
                                          <p:attrName>ppt_x</p:attrName>
                                          <p:attrName>ppt_y</p:attrName>
                                        </p:attrNameLst>
                                      </p:cBhvr>
                                      <p:rCtr x="559" y="0"/>
                                    </p:animMotion>
                                  </p:childTnLst>
                                </p:cTn>
                              </p:par>
                              <p:par>
                                <p:cTn id="41" presetID="10" presetClass="entr" presetSubtype="0" fill="hold" nodeType="withEffect">
                                  <p:stCondLst>
                                    <p:cond delay="50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xit" presetSubtype="0" fill="hold" nodeType="withEffect">
                                  <p:stCondLst>
                                    <p:cond delay="15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par>
                                <p:cTn id="47" presetID="10" presetClass="exit" presetSubtype="0" fill="hold" nodeType="withEffect">
                                  <p:stCondLst>
                                    <p:cond delay="1500"/>
                                  </p:stCondLst>
                                  <p:childTnLst>
                                    <p:animEffect transition="out" filter="fade">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cTn>
                              </p:par>
                              <p:par>
                                <p:cTn id="50" presetID="10" presetClass="exit" presetSubtype="0" fill="hold" nodeType="withEffect">
                                  <p:stCondLst>
                                    <p:cond delay="1500"/>
                                  </p:stCondLst>
                                  <p:childTnLst>
                                    <p:animEffect transition="out" filter="fade">
                                      <p:cBhvr>
                                        <p:cTn id="51" dur="2000"/>
                                        <p:tgtEl>
                                          <p:spTgt spid="29"/>
                                        </p:tgtEl>
                                      </p:cBhvr>
                                    </p:animEffect>
                                    <p:set>
                                      <p:cBhvr>
                                        <p:cTn id="52" dur="1" fill="hold">
                                          <p:stCondLst>
                                            <p:cond delay="1999"/>
                                          </p:stCondLst>
                                        </p:cTn>
                                        <p:tgtEl>
                                          <p:spTgt spid="29"/>
                                        </p:tgtEl>
                                        <p:attrNameLst>
                                          <p:attrName>style.visibility</p:attrName>
                                        </p:attrNameLst>
                                      </p:cBhvr>
                                      <p:to>
                                        <p:strVal val="hidden"/>
                                      </p:to>
                                    </p:set>
                                  </p:childTnLst>
                                </p:cTn>
                              </p:par>
                            </p:childTnLst>
                          </p:cTn>
                        </p:par>
                        <p:par>
                          <p:cTn id="53" fill="hold">
                            <p:stCondLst>
                              <p:cond delay="12100"/>
                            </p:stCondLst>
                            <p:childTnLst>
                              <p:par>
                                <p:cTn id="54" presetID="1" presetClass="exit" presetSubtype="0" fill="hold" grpId="2" nodeType="afterEffect">
                                  <p:stCondLst>
                                    <p:cond delay="0"/>
                                  </p:stCondLst>
                                  <p:childTnLst>
                                    <p:set>
                                      <p:cBhvr>
                                        <p:cTn id="55" dur="1" fill="hold">
                                          <p:stCondLst>
                                            <p:cond delay="0"/>
                                          </p:stCondLst>
                                        </p:cTn>
                                        <p:tgtEl>
                                          <p:spTgt spid="33"/>
                                        </p:tgtEl>
                                        <p:attrNameLst>
                                          <p:attrName>style.visibility</p:attrName>
                                        </p:attrNameLst>
                                      </p:cBhvr>
                                      <p:to>
                                        <p:strVal val="hidden"/>
                                      </p:to>
                                    </p:set>
                                  </p:childTnLst>
                                </p:cTn>
                              </p:par>
                            </p:childTnLst>
                          </p:cTn>
                        </p:par>
                        <p:par>
                          <p:cTn id="56" fill="hold">
                            <p:stCondLst>
                              <p:cond delay="12100"/>
                            </p:stCondLst>
                            <p:childTnLst>
                              <p:par>
                                <p:cTn id="57" presetID="1" presetClass="mediacall" presetSubtype="0" fill="hold" nodeType="afterEffect">
                                  <p:stCondLst>
                                    <p:cond delay="1500"/>
                                  </p:stCondLst>
                                  <p:childTnLst>
                                    <p:cmd type="call" cmd="playFrom(0.0)">
                                      <p:cBhvr>
                                        <p:cTn id="58"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59" fill="hold" display="0">
                  <p:stCondLst>
                    <p:cond delay="indefinite"/>
                  </p:stCondLst>
                  <p:endCondLst>
                    <p:cond evt="onPrev" delay="0">
                      <p:tgtEl>
                        <p:sldTgt/>
                      </p:tgtEl>
                    </p:cond>
                  </p:endCondLst>
                </p:cTn>
                <p:tgtEl>
                  <p:spTgt spid="51"/>
                </p:tgtEl>
              </p:cMediaNode>
            </p:video>
          </p:childTnLst>
        </p:cTn>
      </p:par>
    </p:tnLst>
    <p:bldLst>
      <p:bldP spid="32" grpId="0" animBg="1"/>
      <p:bldP spid="32" grpId="1" animBg="1"/>
      <p:bldP spid="32" grpId="2" animBg="1"/>
      <p:bldP spid="33" grpId="0" animBg="1"/>
      <p:bldP spid="33" grpId="1" animBg="1"/>
      <p:bldP spid="33" grpId="2"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3.1"/>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1"/>
          </a:solidFill>
        </a:ln>
      </a:spPr>
      <a:bodyPr rtlCol="0" anchor="ctr"/>
      <a:lstStyle>
        <a:defPPr algn="ctr">
          <a:defRPr kumimoji="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30063</TotalTime>
  <Words>3727</Words>
  <Application>Microsoft Office PowerPoint</Application>
  <PresentationFormat>画面に合わせる (4:3)</PresentationFormat>
  <Paragraphs>939</Paragraphs>
  <Slides>37</Slides>
  <Notes>37</Notes>
  <HiddenSlides>0</HiddenSlides>
  <MMClips>5</MMClips>
  <ScaleCrop>false</ScaleCrop>
  <HeadingPairs>
    <vt:vector size="6" baseType="variant">
      <vt:variant>
        <vt:lpstr>テーマ</vt:lpstr>
      </vt:variant>
      <vt:variant>
        <vt:i4>1</vt:i4>
      </vt:variant>
      <vt:variant>
        <vt:lpstr>スライド タイトル</vt:lpstr>
      </vt:variant>
      <vt:variant>
        <vt:i4>37</vt:i4>
      </vt:variant>
      <vt:variant>
        <vt:lpstr>目的別スライド ショー</vt:lpstr>
      </vt:variant>
      <vt:variant>
        <vt:i4>2</vt:i4>
      </vt:variant>
    </vt:vector>
  </HeadingPairs>
  <TitlesOfParts>
    <vt:vector size="40" baseType="lpstr">
      <vt:lpstr>Office テーマ</vt:lpstr>
      <vt:lpstr>スライド 1</vt:lpstr>
      <vt:lpstr>スライド 2</vt:lpstr>
      <vt:lpstr>Company’s Outline</vt:lpstr>
      <vt:lpstr>Corporate Development</vt:lpstr>
      <vt:lpstr>Products Development</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スライド 17</vt:lpstr>
      <vt:lpstr>スライド 18</vt:lpstr>
      <vt:lpstr>スライド 19</vt:lpstr>
      <vt:lpstr>スライド 20</vt:lpstr>
      <vt:lpstr>スライド 21</vt:lpstr>
      <vt:lpstr>スライド 22</vt:lpstr>
      <vt:lpstr>スライド 23</vt:lpstr>
      <vt:lpstr>スライド 24</vt:lpstr>
      <vt:lpstr>スライド 25</vt:lpstr>
      <vt:lpstr>スライド 26</vt:lpstr>
      <vt:lpstr>スライド 27</vt:lpstr>
      <vt:lpstr>スライド 28</vt:lpstr>
      <vt:lpstr>スライド 29</vt:lpstr>
      <vt:lpstr>スライド 30</vt:lpstr>
      <vt:lpstr>スライド 31</vt:lpstr>
      <vt:lpstr>スライド 32</vt:lpstr>
      <vt:lpstr>スライド 33</vt:lpstr>
      <vt:lpstr>スライド 34</vt:lpstr>
      <vt:lpstr>スライド 35</vt:lpstr>
      <vt:lpstr>スライド 36</vt:lpstr>
      <vt:lpstr>スライド 37</vt:lpstr>
      <vt:lpstr>プレゼン用</vt:lpstr>
      <vt:lpstr>印刷用</vt:lpstr>
    </vt:vector>
  </TitlesOfParts>
  <Company>経営企画室</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K.Higuchi</dc:creator>
  <cp:lastModifiedBy>tsutsumi</cp:lastModifiedBy>
  <cp:revision>3239</cp:revision>
  <dcterms:created xsi:type="dcterms:W3CDTF">2007-08-03T12:28:14Z</dcterms:created>
  <dcterms:modified xsi:type="dcterms:W3CDTF">2011-03-15T06:57:09Z</dcterms:modified>
</cp:coreProperties>
</file>